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4" r:id="rId8"/>
    <p:sldId id="265" r:id="rId9"/>
    <p:sldId id="266" r:id="rId10"/>
    <p:sldId id="277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SQK4B/UfZi89tjkuls7r+v4v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3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429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6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9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60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30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33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80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09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02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58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00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49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5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65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1bfceefd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1bfceefd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75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428503/" TargetMode="External"/><Relationship Id="rId3" Type="http://schemas.openxmlformats.org/officeDocument/2006/relationships/hyperlink" Target="https://yandex.ru/dev/maps/geosearch/doc/concepts/about.html?from=geosearch" TargetMode="External"/><Relationship Id="rId7" Type="http://schemas.openxmlformats.org/officeDocument/2006/relationships/hyperlink" Target="https://www.udemy.com/course/knime-bootcam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s.google.com/site/ruregdatav1/spisok-regionov-rossii-s-kodamy" TargetMode="External"/><Relationship Id="rId5" Type="http://schemas.openxmlformats.org/officeDocument/2006/relationships/hyperlink" Target="https://pymorphy2.readthedocs.io/en/latest/user/index.html" TargetMode="External"/><Relationship Id="rId4" Type="http://schemas.openxmlformats.org/officeDocument/2006/relationships/hyperlink" Target="https://habr.com/ru/company/Voximplant/blog/44673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bankov.r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andex.ru/map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92925" y="1084125"/>
            <a:ext cx="8394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2800" dirty="0">
                <a:latin typeface="Arial"/>
                <a:ea typeface="Arial"/>
                <a:cs typeface="Arial"/>
                <a:sym typeface="Arial"/>
              </a:rPr>
              <a:t>Анализ отзывов клиентов на банковские каналы обслуживания и продукты/услуги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29037" y="2970376"/>
            <a:ext cx="5969205" cy="193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Исполнители: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Федченко Анастасия, Рукавица </a:t>
            </a:r>
            <a:r>
              <a:rPr lang="ru-RU" sz="1400" dirty="0" smtClean="0">
                <a:latin typeface="Arial"/>
                <a:ea typeface="Arial"/>
                <a:cs typeface="Arial"/>
                <a:sym typeface="Arial"/>
              </a:rPr>
              <a:t>Артём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ЛИТ 1533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r>
              <a:rPr lang="ru-RU" sz="1400" b="1" dirty="0" smtClean="0">
                <a:latin typeface="Arial"/>
                <a:ea typeface="Arial"/>
                <a:cs typeface="Arial"/>
                <a:sym typeface="Arial"/>
              </a:rPr>
              <a:t>Руководитель</a:t>
            </a: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Чамров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Михаил Валерьевич,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Вице-президент, Лидер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трайба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необеспеченное </a:t>
            </a:r>
            <a:r>
              <a:rPr lang="ru-RU" sz="1400" dirty="0" smtClean="0">
                <a:latin typeface="Arial"/>
                <a:ea typeface="Arial"/>
                <a:cs typeface="Arial"/>
                <a:sym typeface="Arial"/>
              </a:rPr>
              <a:t>кредитование ПАО 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Банк «ФК Открытие»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Консультанты: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Каргаполов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Антон Александрович,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Science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A.T.Kearney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 smtClean="0">
                <a:latin typeface="Arial"/>
                <a:ea typeface="Arial"/>
                <a:cs typeface="Arial"/>
                <a:sym typeface="Arial"/>
              </a:rPr>
              <a:t>Australia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 smtClean="0">
                <a:latin typeface="Arial"/>
                <a:cs typeface="Arial"/>
                <a:sym typeface="Arial"/>
              </a:rPr>
              <a:t>Разметка отзывов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/>
          <a:stretch/>
        </p:blipFill>
        <p:spPr>
          <a:xfrm>
            <a:off x="544711" y="1175374"/>
            <a:ext cx="8054578" cy="3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_2022-03-13_22-13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276"/>
            <a:ext cx="4769415" cy="46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Графики precision-recall для моделей бинарной классификации_page-0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6" t="5293" r="6743" b="36249"/>
          <a:stretch/>
        </p:blipFill>
        <p:spPr bwMode="auto">
          <a:xfrm>
            <a:off x="4769415" y="363894"/>
            <a:ext cx="4370319" cy="454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Сбор данных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1.1 Выбор источника адресов отделений банков</a:t>
            </a:r>
            <a:endParaRPr/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1.2 Картографические сервисы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Анализ/обработка текста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244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2.1 Очистка и первоначальная обработка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Topic Extractor в KNIME Analytics Platform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 Ручное выделение тем (ручной «лейблинг» отзывов на случайной выборке)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Создание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Первое обучение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Продолжение ручного «лейблинга»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Второе построение моделей, их сериализация с Google Colab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Визуализация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Гистограмма средних оценок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Диаграммы в форматах "паутина" и "бабочка"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Интерактивная карта отделений банков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"/>
          </p:nvPr>
        </p:nvSpPr>
        <p:spPr>
          <a:xfrm>
            <a:off x="223284" y="1017725"/>
            <a:ext cx="869743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 адресов отделений на </a:t>
            </a: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1000bankov.ru 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незначительно различались, но вели на одну и ту же организацию.</a:t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 лит А (обозначим как </a:t>
            </a:r>
            <a:r>
              <a:rPr lang="ru-RU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отделение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41, 1 этаж (обозначим как отделение Б)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начала мы обращаемся к API Поиска по организациям по каждому адресу и получаем координаты. Координаты отделений А и Б совпадают, поэтому мы добавляем в БД одно из них.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Невозможность сбора отзывов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Причины: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Ограничение в получении отзывов через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(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до 5 релевантных, по мнению API, отзыва);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уникального номера сессии при обращении к https://google.ru/maps. </a:t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URL-запрос представим в виде строки: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ps://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google.ru/maps/place/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{название организации}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/@{координаты}, {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-карты}/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={номер сессии}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номера сессии: 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!4m10!1m2!2m1!1z0YHQsdC10YDQsdCw0L3Qug!3m6!1s0x0:0xce6c6c972fe298bf!8m2!3d55.7027118!4d37.5730491!9m1!1b1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2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Extractor (автоматическое выделение тем) в KNIME Analytics Platform не смог правильно выделить темы.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Ручной «лейблинг» отзывов на случайной выборке из базы данных («проблейблили» ~1600 отзывов).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3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Второй этап ручного «лейблинга» отзывов.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первом этапе мы «пролейблили» ~1100 отзывов. Построив модели на этих отзывах, выяснилось, что модели, отвечающие за категории «Удобство офиса», «Персонал» и «Уровень сервиса», распознают отзывы хорошо, а модели, отвечающие за категории «Банкоматы», «Продукты и услуги» и «Дистанционные каналы обслуживания», очень слабо распознавали отзывы (показатель их точности на тестовых данных был низким).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«Пролейблили» дополнительно ~500 отзывов, что позволило улучшить модели.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7675" lvl="0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4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Неверное очищение отзывов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первой очистки отзывов от пунктуации, цифр и стоп-слов мы выяснили, что есть много отзывов, в которых пользователи не ставили пробелов после знаков препинания. Наш первый алгоритм чистил отзывы неверно.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Отзыв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«Обслуживание хорошее.Очереди отсутствуют.Я доволен»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довольный»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хороший очередь отсутствовать довольный».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помощи второго алгоритма не теряются ключевые слова.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771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Результатом нашей работы является сайт, предоставляющий визуализацию проведённого анализа на собранных данных. 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нашем сайте пользователю доступно три типа диаграмм: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горизонтальная гистограмма;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паутина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“торнадо”;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интерактивная карта банковских отделений РФ.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l="4894" t="12527" r="9730" b="12299"/>
          <a:stretch/>
        </p:blipFill>
        <p:spPr>
          <a:xfrm>
            <a:off x="4478519" y="3203784"/>
            <a:ext cx="3094813" cy="167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l="6842" t="14498" b="11120"/>
          <a:stretch/>
        </p:blipFill>
        <p:spPr>
          <a:xfrm>
            <a:off x="5560905" y="1238238"/>
            <a:ext cx="2844802" cy="186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t="1799"/>
          <a:stretch/>
        </p:blipFill>
        <p:spPr>
          <a:xfrm>
            <a:off x="7573332" y="3197012"/>
            <a:ext cx="1570668" cy="168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179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99538"/>
              </p:ext>
            </p:extLst>
          </p:nvPr>
        </p:nvGraphicFramePr>
        <p:xfrm>
          <a:off x="253603" y="557212"/>
          <a:ext cx="8636793" cy="417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17"/>
                <a:gridCol w="1003093"/>
                <a:gridCol w="1134586"/>
                <a:gridCol w="1134586"/>
                <a:gridCol w="1134586"/>
                <a:gridCol w="1277780"/>
                <a:gridCol w="1181145"/>
              </a:tblGrid>
              <a:tr h="1325623"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оценка за 2017-2018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Доля категории во всех отзывах (2017-2018)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оценка за 2020-2021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Доля категории во всех отзывах (2020-2021)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Изменение средней оценки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6725" marR="0" indent="-466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Изменение</a:t>
                      </a:r>
                    </a:p>
                    <a:p>
                      <a:pPr marL="466725" marR="0" indent="-466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доли</a:t>
                      </a:r>
                      <a:endParaRPr lang="ru-RU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категории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Удобство офиса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+0.43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Банкоматы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-5.3%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Уровень сервиса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-5.6%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Персонал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28.4%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+4.4%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640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Продукты и услуги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+0.39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252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Дист</a:t>
                      </a:r>
                      <a:r>
                        <a:rPr lang="ru-RU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каналы обслуживания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+0.4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1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573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Введение в предметную область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346638" y="4302471"/>
            <a:ext cx="2450723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Источник: </a:t>
            </a:r>
            <a:r>
              <a:rPr lang="ru-RU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https://www.bain.com/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t="5123"/>
          <a:stretch/>
        </p:blipFill>
        <p:spPr>
          <a:xfrm>
            <a:off x="1486516" y="1071369"/>
            <a:ext cx="6168120" cy="328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Перспективы дальнейшей разработки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отзывов пользователей на мобильные приложения банков из магазина приложений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Play;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Выполнение анализа отзывов с использованием других методов машинного обучения для сравнения их с методом опорных векторов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Список источников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>
                <a:solidFill>
                  <a:schemeClr val="dk1"/>
                </a:solidFill>
              </a:rPr>
              <a:t>ООО «Яндекс»: О сервисе. API поиск по организациям [Электронный ресурс]: 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</a:t>
            </a:r>
            <a:r>
              <a:rPr lang="ru-RU" sz="1200" u="sng" dirty="0" smtClean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yandex.ru/dev/maps/geosearch/doc/concepts/about.html?from=geosearch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>
                <a:solidFill>
                  <a:schemeClr val="dk1"/>
                </a:solidFill>
              </a:rPr>
              <a:t>Voximplant</a:t>
            </a:r>
            <a:r>
              <a:rPr lang="ru-RU" sz="1200" dirty="0">
                <a:solidFill>
                  <a:schemeClr val="dk1"/>
                </a:solidFill>
              </a:rPr>
              <a:t>: Основы </a:t>
            </a:r>
            <a:r>
              <a:rPr lang="ru-RU" sz="1200" dirty="0" err="1">
                <a:solidFill>
                  <a:schemeClr val="dk1"/>
                </a:solidFill>
              </a:rPr>
              <a:t>Natural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Language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Processing</a:t>
            </a:r>
            <a:r>
              <a:rPr lang="ru-RU" sz="1200" dirty="0">
                <a:solidFill>
                  <a:schemeClr val="dk1"/>
                </a:solidFill>
              </a:rPr>
              <a:t> для текста / Блог компании </a:t>
            </a:r>
            <a:r>
              <a:rPr lang="ru-RU" sz="1200" dirty="0" err="1">
                <a:solidFill>
                  <a:schemeClr val="dk1"/>
                </a:solidFill>
              </a:rPr>
              <a:t>Voximplant</a:t>
            </a:r>
            <a:r>
              <a:rPr lang="ru-RU" sz="1200" dirty="0">
                <a:solidFill>
                  <a:schemeClr val="dk1"/>
                </a:solidFill>
              </a:rPr>
              <a:t> / </a:t>
            </a:r>
            <a:r>
              <a:rPr lang="ru-RU" sz="1200" dirty="0" err="1">
                <a:solidFill>
                  <a:schemeClr val="dk1"/>
                </a:solidFill>
              </a:rPr>
              <a:t>Хабр</a:t>
            </a:r>
            <a:r>
              <a:rPr lang="ru-RU" sz="1200" dirty="0">
                <a:solidFill>
                  <a:schemeClr val="dk1"/>
                </a:solidFill>
              </a:rPr>
              <a:t> [Электронный ресурс]: 15.04.2019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https://habr.com/ru/company/Voximplant/blog/446738</a:t>
            </a:r>
            <a:r>
              <a:rPr lang="ru-RU" sz="1200" u="sng" dirty="0" smtClean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/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>
                <a:solidFill>
                  <a:schemeClr val="dk1"/>
                </a:solidFill>
              </a:rPr>
              <a:t>Mikhail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Korobov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err="1">
                <a:solidFill>
                  <a:schemeClr val="dk1"/>
                </a:solidFill>
              </a:rPr>
              <a:t>Revision</a:t>
            </a:r>
            <a:r>
              <a:rPr lang="ru-RU" sz="1200" dirty="0">
                <a:solidFill>
                  <a:schemeClr val="dk1"/>
                </a:solidFill>
              </a:rPr>
              <a:t>: Документация — Морфологический анализатор pymorphy2 [Электронный ресурс]: 2013-2020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https://pymorphy2.readthedocs.io/en/latest/user/index.html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endParaRPr lang="ru-RU" sz="12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smtClean="0">
                <a:solidFill>
                  <a:schemeClr val="dk1"/>
                </a:solidFill>
              </a:rPr>
              <a:t>Список </a:t>
            </a:r>
            <a:r>
              <a:rPr lang="ru-RU" sz="1200" dirty="0">
                <a:solidFill>
                  <a:schemeClr val="dk1"/>
                </a:solidFill>
              </a:rPr>
              <a:t>регионов (субъектов, областей) России 2021 РФ с кодами согласно данным ФНС по алфавиту [Электронный ресурс]: 2020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https://www.sites.google.com/site/ruregdatav1/spisok-regionov-rossii-s-kodamy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endParaRPr lang="ru-RU" sz="12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 err="1" smtClean="0">
                <a:solidFill>
                  <a:schemeClr val="dk1"/>
                </a:solidFill>
              </a:rPr>
              <a:t>Udemy</a:t>
            </a:r>
            <a:r>
              <a:rPr lang="ru-RU" sz="1200" dirty="0">
                <a:solidFill>
                  <a:schemeClr val="dk1"/>
                </a:solidFill>
              </a:rPr>
              <a:t>: Бесплатное учебное руководство по теме “Обработка и анализ данных” [Электронный ресурс]: 2021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https://www.udemy.com/course/knime-bootcamp/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 dirty="0">
                <a:solidFill>
                  <a:schemeClr val="dk1"/>
                </a:solidFill>
              </a:rPr>
              <a:t>Краткий обзор алгоритма машинного обучения Метод Опорных Векторов (SVM) [Электронный ресурс]: 01.11. 2018 — Режим доступа: </a:t>
            </a:r>
            <a:r>
              <a:rPr lang="ru-RU" sz="1200" u="sng" dirty="0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https://habr.com/ru/post/428503</a:t>
            </a:r>
            <a:r>
              <a:rPr lang="ru-RU" sz="1200" u="sng" dirty="0" smtClean="0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/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7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Актуальность и целевая аудитория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 — отсутствие в открытом доступе программ/сайтов, занимающихся сравнением клиентского опыта в различных банках.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аудитория: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ищут банк, подходящий под их запросы;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компании, которые хотят улучшить процесс предоставления услуг в условиях постоянно изменяющихся предпочтений пользователей и конкурентной среды. 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Нашей задачей является создание </a:t>
            </a:r>
            <a:r>
              <a:rPr lang="ru-RU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-приложения,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направленного на визуализацию анализа отзывов клиентов на банковские каналы обслуживания и продукты или услуги.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данные: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отзывы на конкретные отделения банков.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</a:t>
            </a: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данные: 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визуализация проведенного анализа при помощи 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нескольких типов графиков.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Категоризация отзывов: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офиса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Банкоматы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Уровень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сервиса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Персонал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Продукты и услуги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Дистанционные каналы обслуживания </a:t>
            </a:r>
            <a:endParaRPr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62775" y="45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Обзор существующих решений</a:t>
            </a:r>
            <a:endParaRPr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89" y="1216180"/>
            <a:ext cx="794478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части закрытых корпоративных систем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рассчитаны на внутреннее использование и недоступны широкой публике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наш продукт открытый и доступный</a:t>
            </a:r>
          </a:p>
        </p:txBody>
      </p:sp>
    </p:spTree>
    <p:extLst>
      <p:ext uri="{BB962C8B-B14F-4D97-AF65-F5344CB8AC3E}">
        <p14:creationId xmlns:p14="http://schemas.microsoft.com/office/powerpoint/2010/main" val="33892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Библиотеки: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— для работы с API и сайтами;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BeautifiulSoup4 — для работы с HTML-структурой сайтов;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sqlite3 — для работы с БД;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 — для обработки естественного языка;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pymorphy2 — для работы с русскими словами (приведения в начальную форму);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— для создания и обучения моделей;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— для обработки и анализа данных;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— для работы с математическими функциями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— для построения графиков и диаграмм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— для разработки пользовательских интерфейсов приложений, в которых применяются технологии машинного обучения.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folium — для отображения интерактивной карты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Сайты: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https://1000bankov.ru/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адресов отделений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https://yandex.ru/maps/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отзывов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Архитектура базы данных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l="26740" t="32790" r="28074" b="16115"/>
          <a:stretch/>
        </p:blipFill>
        <p:spPr>
          <a:xfrm>
            <a:off x="1638255" y="1144693"/>
            <a:ext cx="5867490" cy="373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80" y="1151467"/>
            <a:ext cx="7926439" cy="372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909</Words>
  <Application>Microsoft Office PowerPoint</Application>
  <PresentationFormat>Экран (16:9)</PresentationFormat>
  <Paragraphs>155</Paragraphs>
  <Slides>21</Slides>
  <Notes>20</Notes>
  <HiddenSlides>11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Calibri</vt:lpstr>
      <vt:lpstr>Proxima Nova</vt:lpstr>
      <vt:lpstr>Times New Roman</vt:lpstr>
      <vt:lpstr>Arial</vt:lpstr>
      <vt:lpstr>Spearmint</vt:lpstr>
      <vt:lpstr>Анализ отзывов клиентов на банковские каналы обслуживания и продукты/услуги</vt:lpstr>
      <vt:lpstr>Введение в предметную область</vt:lpstr>
      <vt:lpstr>Актуальность и целевая аудитория</vt:lpstr>
      <vt:lpstr>Постановка задачи</vt:lpstr>
      <vt:lpstr>Постановка задачи</vt:lpstr>
      <vt:lpstr>Обзор существующих решений</vt:lpstr>
      <vt:lpstr>Программная реализация</vt:lpstr>
      <vt:lpstr>Архитектура базы данных</vt:lpstr>
      <vt:lpstr>Ход работы</vt:lpstr>
      <vt:lpstr>Разметка отзывов</vt:lpstr>
      <vt:lpstr>Презентация PowerPoint</vt:lpstr>
      <vt:lpstr>Ход работы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Результат</vt:lpstr>
      <vt:lpstr>Презентация PowerPoint</vt:lpstr>
      <vt:lpstr>Перспективы дальнейшей разработки</vt:lpstr>
      <vt:lpstr>Список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отзывов клиентов на банковские каналы обслуживания и продукты/услуги</dc:title>
  <dc:creator>Артем Рукавица</dc:creator>
  <cp:lastModifiedBy>Учетная запись Майкрософт</cp:lastModifiedBy>
  <cp:revision>27</cp:revision>
  <dcterms:modified xsi:type="dcterms:W3CDTF">2022-03-24T17:51:27Z</dcterms:modified>
</cp:coreProperties>
</file>