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354" r:id="rId3"/>
    <p:sldId id="355" r:id="rId4"/>
    <p:sldId id="356" r:id="rId5"/>
    <p:sldId id="358" r:id="rId6"/>
    <p:sldId id="360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28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Zimovnov" initials="AZ [2]" lastIdx="1" clrIdx="0"/>
  <p:cmAuthor id="2" name="Andrey" initials="A" lastIdx="6" clrIdx="1"/>
  <p:cmAuthor id="3" name="Andrey Zimovnov" initials="AZ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BD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83"/>
    <p:restoredTop sz="93632"/>
  </p:normalViewPr>
  <p:slideViewPr>
    <p:cSldViewPr snapToGrid="0" snapToObjects="1">
      <p:cViewPr>
        <p:scale>
          <a:sx n="82" d="100"/>
          <a:sy n="82" d="100"/>
        </p:scale>
        <p:origin x="96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7-18T00:06:45.592" idx="1">
    <p:pos x="2662" y="2247"/>
    <p:text>Quiz: what is the maximum value for next image?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7-18T00:40:23.363" idx="3">
    <p:pos x="987" y="774"/>
    <p:text>Quiz: what is the result for next patch?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B0832-AB4E-544D-8C01-4ECD7D40EC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ED84-E7BC-914F-BFDD-1B171F7D3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49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8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93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16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101" y="176321"/>
            <a:ext cx="11529391" cy="65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101" y="1041621"/>
            <a:ext cx="11529391" cy="515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36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3580" y="63643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A2549-6773-0241-8251-AB96BB45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6" Type="http://schemas.openxmlformats.org/officeDocument/2006/relationships/image" Target="../media/image270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6" Type="http://schemas.openxmlformats.org/officeDocument/2006/relationships/image" Target="../media/image270.png"/><Relationship Id="rId7" Type="http://schemas.openxmlformats.org/officeDocument/2006/relationships/image" Target="../media/image140.png"/><Relationship Id="rId8" Type="http://schemas.openxmlformats.org/officeDocument/2006/relationships/image" Target="../media/image28.png"/><Relationship Id="rId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6" Type="http://schemas.openxmlformats.org/officeDocument/2006/relationships/image" Target="../media/image270.png"/><Relationship Id="rId7" Type="http://schemas.openxmlformats.org/officeDocument/2006/relationships/image" Target="../media/image140.png"/><Relationship Id="rId8" Type="http://schemas.openxmlformats.org/officeDocument/2006/relationships/image" Target="../media/image28.png"/><Relationship Id="rId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Relationship Id="rId3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20.png"/><Relationship Id="rId5" Type="http://schemas.openxmlformats.org/officeDocument/2006/relationships/image" Target="../media/image330.png"/><Relationship Id="rId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20.png"/><Relationship Id="rId5" Type="http://schemas.openxmlformats.org/officeDocument/2006/relationships/image" Target="../media/image330.png"/><Relationship Id="rId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10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4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10.png"/><Relationship Id="rId5" Type="http://schemas.openxmlformats.org/officeDocument/2006/relationships/image" Target="../media/image4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71.pn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rohrer.github.io/how_convolutional_neural_networks_work.html" TargetMode="External"/><Relationship Id="rId4" Type="http://schemas.openxmlformats.org/officeDocument/2006/relationships/hyperlink" Target="https://blog.keras.io/how-convolutional-neural-networks-see-the-worl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4" Type="http://schemas.openxmlformats.org/officeDocument/2006/relationships/image" Target="../media/image410.png"/><Relationship Id="rId5" Type="http://schemas.openxmlformats.org/officeDocument/2006/relationships/image" Target="../media/image39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210.png"/><Relationship Id="rId8" Type="http://schemas.openxmlformats.org/officeDocument/2006/relationships/image" Target="../media/image220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0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MML minor #</a:t>
            </a:r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Свёрточные</a:t>
            </a:r>
            <a:r>
              <a:rPr lang="ru-RU" dirty="0" smtClean="0"/>
              <a:t> нейронные сети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20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6305407" y="2654927"/>
                <a:ext cx="4253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independent</a:t>
                </a:r>
                <a:r>
                  <a:rPr lang="ru-RU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7" y="2654926"/>
                <a:ext cx="4253482" cy="461665"/>
              </a:xfrm>
              <a:prstGeom prst="rect">
                <a:avLst/>
              </a:prstGeom>
              <a:blipFill>
                <a:blip r:embed="rId6"/>
                <a:stretch>
                  <a:fillRect l="-2149" t="-9333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Прямоугольник 275"/>
              <p:cNvSpPr/>
              <p:nvPr/>
            </p:nvSpPr>
            <p:spPr>
              <a:xfrm>
                <a:off x="2294059" y="3357995"/>
                <a:ext cx="434336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6" name="Прямоугольник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3357995"/>
                <a:ext cx="4343368" cy="128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6305407" y="2654927"/>
                <a:ext cx="4253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independent</a:t>
                </a:r>
                <a:r>
                  <a:rPr lang="ru-RU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7" y="2654926"/>
                <a:ext cx="4253482" cy="461665"/>
              </a:xfrm>
              <a:prstGeom prst="rect">
                <a:avLst/>
              </a:prstGeom>
              <a:blipFill>
                <a:blip r:embed="rId6"/>
                <a:stretch>
                  <a:fillRect l="-2149" t="-9333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Прямоугольник 275"/>
              <p:cNvSpPr/>
              <p:nvPr/>
            </p:nvSpPr>
            <p:spPr>
              <a:xfrm>
                <a:off x="2294059" y="3357995"/>
                <a:ext cx="434336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6" name="Прямоугольник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3357995"/>
                <a:ext cx="4343368" cy="128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7186783" y="3755912"/>
                <a:ext cx="3384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have 0 mean</a:t>
                </a:r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82" y="3755911"/>
                <a:ext cx="3384377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Прямоугольник 278"/>
              <p:cNvSpPr/>
              <p:nvPr/>
            </p:nvSpPr>
            <p:spPr>
              <a:xfrm>
                <a:off x="2294059" y="5150493"/>
                <a:ext cx="6283580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9" name="Прямоугольник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5150492"/>
                <a:ext cx="6283580" cy="462947"/>
              </a:xfrm>
              <a:prstGeom prst="rect">
                <a:avLst/>
              </a:prstGeom>
              <a:blipFill rotWithShape="0">
                <a:blip r:embed="rId9"/>
                <a:stretch>
                  <a:fillRect l="-2328" t="-126316" b="-18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6305407" y="2654927"/>
                <a:ext cx="4253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independent</a:t>
                </a:r>
                <a:r>
                  <a:rPr lang="ru-RU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7" y="2654926"/>
                <a:ext cx="4253482" cy="461665"/>
              </a:xfrm>
              <a:prstGeom prst="rect">
                <a:avLst/>
              </a:prstGeom>
              <a:blipFill>
                <a:blip r:embed="rId6"/>
                <a:stretch>
                  <a:fillRect l="-2149" t="-9333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Прямоугольник 275"/>
              <p:cNvSpPr/>
              <p:nvPr/>
            </p:nvSpPr>
            <p:spPr>
              <a:xfrm>
                <a:off x="2294059" y="3357995"/>
                <a:ext cx="434336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6" name="Прямоугольник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3357995"/>
                <a:ext cx="4343368" cy="128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7186783" y="3755912"/>
                <a:ext cx="3384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have 0 mean</a:t>
                </a:r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82" y="3755911"/>
                <a:ext cx="3384377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Прямоугольник 278"/>
              <p:cNvSpPr/>
              <p:nvPr/>
            </p:nvSpPr>
            <p:spPr>
              <a:xfrm>
                <a:off x="2294059" y="5150493"/>
                <a:ext cx="6283580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9" name="Прямоугольник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5150492"/>
                <a:ext cx="6283580" cy="462947"/>
              </a:xfrm>
              <a:prstGeom prst="rect">
                <a:avLst/>
              </a:prstGeom>
              <a:blipFill rotWithShape="0">
                <a:blip r:embed="rId9"/>
                <a:stretch>
                  <a:fillRect l="-2328" t="-126316" b="-18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/>
          <p:cNvSpPr txBox="1"/>
          <p:nvPr/>
        </p:nvSpPr>
        <p:spPr>
          <a:xfrm>
            <a:off x="5857318" y="5878366"/>
            <a:ext cx="275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this to be 1</a:t>
            </a:r>
            <a:endParaRPr lang="ru-RU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40672" y="5610438"/>
            <a:ext cx="0" cy="2975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</a:t>
                </a:r>
                <a:r>
                  <a:rPr lang="en-US" dirty="0"/>
                  <a:t>use the fact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𝑎𝑤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charset="0"/>
                      </a:rPr>
                      <m:t>𝑉𝑎𝑟</m:t>
                    </m:r>
                    <m:r>
                      <a:rPr lang="en-US">
                        <a:latin typeface="Cambria Math" charset="0"/>
                      </a:rPr>
                      <m:t>(</m:t>
                    </m:r>
                    <m:r>
                      <a:rPr lang="en-US">
                        <a:latin typeface="Cambria Math" charset="0"/>
                      </a:rPr>
                      <m:t>𝑤</m:t>
                    </m:r>
                    <m:r>
                      <a:rPr lang="en-US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𝑎𝑤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to be 1 </a:t>
                </a:r>
                <a:br>
                  <a:rPr lang="en-US" dirty="0"/>
                </a:br>
                <a:r>
                  <a:rPr lang="en-US" dirty="0"/>
                  <a:t>we need to multiply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𝒩</m:t>
                    </m:r>
                    <m:r>
                      <a:rPr lang="en-US">
                        <a:latin typeface="Cambria Math" charset="0"/>
                      </a:rPr>
                      <m:t>(0,1) </m:t>
                    </m:r>
                  </m:oMath>
                </a14:m>
                <a:r>
                  <a:rPr lang="en-US" dirty="0"/>
                  <a:t>weights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𝑎</m:t>
                    </m:r>
                    <m:r>
                      <a:rPr lang="en-US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Xavier initialization (Glorot et al.) </a:t>
                </a:r>
                <a:br>
                  <a:rPr lang="en-US" dirty="0"/>
                </a:br>
                <a:r>
                  <a:rPr lang="en-US" dirty="0"/>
                  <a:t>multiplies weights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Initialization for ReLU neurons (He et al.) </a:t>
                </a:r>
                <a:br>
                  <a:rPr lang="en-US" dirty="0"/>
                </a:br>
                <a:r>
                  <a:rPr lang="en-US" dirty="0"/>
                  <a:t>uses multiplication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0" t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how to initialize our network to constrain variance.</a:t>
            </a:r>
          </a:p>
          <a:p>
            <a:r>
              <a:rPr lang="en-US" dirty="0" smtClean="0"/>
              <a:t>But what if it grows during backpropagation?</a:t>
            </a:r>
          </a:p>
          <a:p>
            <a:r>
              <a:rPr lang="en-US" dirty="0" smtClean="0"/>
              <a:t>Batch normalization controls mean and variance of outputs </a:t>
            </a:r>
            <a:r>
              <a:rPr lang="en-US" b="1" dirty="0" smtClean="0"/>
              <a:t>before activations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094034"/>
                <a:ext cx="8604448" cy="5791350"/>
              </a:xfrm>
              <a:blipFill>
                <a:blip r:embed="rId2"/>
                <a:stretch>
                  <a:fillRect l="-992" t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 from? We can estimate them having a </a:t>
                </a:r>
                <a:r>
                  <a:rPr lang="en-US" b="1" dirty="0"/>
                  <a:t>current training batch</a:t>
                </a:r>
                <a:r>
                  <a:rPr lang="en-US" dirty="0"/>
                  <a:t>!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0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 from? We can estimate them having a </a:t>
                </a:r>
                <a:r>
                  <a:rPr lang="en-US" b="1" dirty="0"/>
                  <a:t>current training batch</a:t>
                </a:r>
                <a:r>
                  <a:rPr lang="en-US" dirty="0"/>
                  <a:t>! </a:t>
                </a:r>
              </a:p>
              <a:p>
                <a:r>
                  <a:rPr lang="en-US" dirty="0"/>
                  <a:t>During testing we will use an exponential moving average over train batches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0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184726" y="4479504"/>
                <a:ext cx="4739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𝐦𝐞𝐚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6" y="4479503"/>
                <a:ext cx="4739182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88296" y="4941168"/>
                <a:ext cx="5348579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𝐯𝐚𝐫𝐢𝐚𝐧𝐜𝐞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5" y="4941168"/>
                <a:ext cx="5348579" cy="481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265274" y="4738561"/>
                <a:ext cx="1606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0&lt;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&lt;1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4" y="4738560"/>
                <a:ext cx="16066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10101" y="1041621"/>
                <a:ext cx="11529391" cy="549409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 from? We can estimate them having a </a:t>
                </a:r>
                <a:r>
                  <a:rPr lang="en-US" b="1" dirty="0"/>
                  <a:t>current training batch</a:t>
                </a:r>
                <a:r>
                  <a:rPr lang="en-US" dirty="0"/>
                  <a:t>! </a:t>
                </a:r>
              </a:p>
              <a:p>
                <a:r>
                  <a:rPr lang="en-US" dirty="0"/>
                  <a:t>During testing we will use an exponential moving average over train batches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 Normalization is a differentiable operation and we can apply </a:t>
                </a:r>
                <a:r>
                  <a:rPr lang="en-US" b="1" dirty="0"/>
                  <a:t>backpropagation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101" y="1041621"/>
                <a:ext cx="11529391" cy="5494090"/>
              </a:xfrm>
              <a:blipFill rotWithShape="0">
                <a:blip r:embed="rId2"/>
                <a:stretch>
                  <a:fillRect l="-740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184726" y="4479504"/>
                <a:ext cx="4739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𝐦𝐞𝐚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6" y="4479503"/>
                <a:ext cx="4739182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88296" y="4941168"/>
                <a:ext cx="5348579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𝐯𝐚𝐫𝐢𝐚𝐧𝐜𝐞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5" y="4941168"/>
                <a:ext cx="5348579" cy="481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265274" y="4738561"/>
                <a:ext cx="1606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0&lt;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&lt;1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4" y="4738560"/>
                <a:ext cx="16066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Sigmoid </a:t>
            </a:r>
            <a:r>
              <a:rPr lang="ru-RU" dirty="0" smtClean="0"/>
              <a:t>активация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34" y="1268761"/>
            <a:ext cx="3145532" cy="2097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07196" y="1505574"/>
                <a:ext cx="2255169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95" y="1505573"/>
                <a:ext cx="2255169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endCxn id="5" idx="1"/>
          </p:cNvCxnSpPr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>
            <a:stCxn id="5" idx="3"/>
          </p:cNvCxnSpPr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423592" y="2616923"/>
            <a:ext cx="7830306" cy="1619822"/>
            <a:chOff x="2423592" y="2616923"/>
            <a:chExt cx="7830306" cy="1619822"/>
          </a:xfrm>
        </p:grpSpPr>
        <p:cxnSp>
          <p:nvCxnSpPr>
            <p:cNvPr id="23" name="Прямая со стрелкой 22"/>
            <p:cNvCxnSpPr/>
            <p:nvPr/>
          </p:nvCxnSpPr>
          <p:spPr>
            <a:xfrm flipH="1">
              <a:off x="7668766" y="2636912"/>
              <a:ext cx="2382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740790" y="2698101"/>
                  <a:ext cx="2513108" cy="702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790" y="2698101"/>
                  <a:ext cx="2513108" cy="7022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Прямая со стрелкой 24"/>
            <p:cNvCxnSpPr/>
            <p:nvPr/>
          </p:nvCxnSpPr>
          <p:spPr>
            <a:xfrm flipH="1">
              <a:off x="2423592" y="2616923"/>
              <a:ext cx="20882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Прямоугольник 26"/>
                <p:cNvSpPr/>
                <p:nvPr/>
              </p:nvSpPr>
              <p:spPr>
                <a:xfrm>
                  <a:off x="2576439" y="2658223"/>
                  <a:ext cx="1782539" cy="7946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7" name="Прямоугольник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439" y="2658223"/>
                  <a:ext cx="1782539" cy="7946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Прямоугольник 27"/>
                <p:cNvSpPr/>
                <p:nvPr/>
              </p:nvSpPr>
              <p:spPr>
                <a:xfrm>
                  <a:off x="4602755" y="3442104"/>
                  <a:ext cx="3053465" cy="7946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8" name="Прямоугольник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5" y="3442104"/>
                  <a:ext cx="3053465" cy="7946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Содержимое 2"/>
              <p:cNvSpPr txBox="1">
                <a:spLocks/>
              </p:cNvSpPr>
              <p:nvPr/>
            </p:nvSpPr>
            <p:spPr>
              <a:xfrm>
                <a:off x="1956000" y="4486300"/>
                <a:ext cx="8712000" cy="19363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Нейроны с сигмоидой могут насыщаться и приводить к </a:t>
                </a:r>
                <a:r>
                  <a:rPr lang="ru-RU" sz="2400" b="1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угасающим градиентам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Не центрированы в нуле.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дорого вычислять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000" y="4486300"/>
                <a:ext cx="8712000" cy="1936327"/>
              </a:xfrm>
              <a:prstGeom prst="rect">
                <a:avLst/>
              </a:prstGeom>
              <a:blipFill rotWithShape="0">
                <a:blip r:embed="rId8"/>
                <a:stretch>
                  <a:fillRect l="-980" t="-2516" b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Dropout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Regularization technique to reduce overfitting.</a:t>
                </a:r>
              </a:p>
              <a:p>
                <a:r>
                  <a:rPr lang="en-US" dirty="0"/>
                  <a:t>We keep neurons active (non-zero) with probability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way we sample the network during training and change only a subset of its parameters on every iteration.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94400"/>
                <a:ext cx="8568952" cy="2334966"/>
              </a:xfrm>
              <a:blipFill>
                <a:blip r:embed="rId2"/>
                <a:stretch>
                  <a:fillRect l="-996" t="-33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4223792" y="6119718"/>
            <a:ext cx="424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Myriad Pro" charset="0"/>
                <a:ea typeface="Myriad Pro" charset="0"/>
                <a:cs typeface="Myriad Pro" charset="0"/>
              </a:rPr>
              <a:t>http://www.cs.toronto.edu/~rsalakhu/papers/srivastava14a.pdf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01" y="2779110"/>
            <a:ext cx="6053328" cy="33406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Dropout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During testing all neurons are present but their outputs are multiplied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to maintain the scale of inputs: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authors of dropout say it’s similar to having an ensemble of exponentially large number of smaller networks.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94400"/>
                <a:ext cx="8460432" cy="5328815"/>
              </a:xfrm>
              <a:blipFill>
                <a:blip r:embed="rId2"/>
                <a:stretch>
                  <a:fillRect l="-1009" t="-1487" r="-1441" b="-17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367808" y="4791600"/>
            <a:ext cx="4176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Myriad Pro" charset="0"/>
                <a:ea typeface="Myriad Pro" charset="0"/>
                <a:cs typeface="Myriad Pro" charset="0"/>
              </a:rPr>
              <a:t>http://www.cs.toronto.edu/~rsalakhu/papers/srivastava14a.pdf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007768" y="4255001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training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98290" y="4255000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testing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3712" y="1974071"/>
                <a:ext cx="5554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Expected input weight: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⋅0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74070"/>
                <a:ext cx="5814669" cy="461665"/>
              </a:xfrm>
              <a:prstGeom prst="rect">
                <a:avLst/>
              </a:prstGeom>
              <a:blipFill>
                <a:blip r:embed="rId3"/>
                <a:stretch>
                  <a:fillRect l="-1677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24" y="2348880"/>
            <a:ext cx="7845552" cy="19690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Digital representation of an image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6048" y="661986"/>
            <a:ext cx="8820472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Grayscale image is a matrix of pixels (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pic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ture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el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ements)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Dimensions of this matrix are called image resolution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(e.g. 300 x 300) 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Each pixel stores its brightness (or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intensity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) ranging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from 0 to 255, 0 intensity corresponds to black color: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Color images store pixel intensities for 3 channels: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Myriad Pro" pitchFamily="34" charset="0"/>
                <a:cs typeface="Times New Roman" pitchFamily="18" charset="0"/>
              </a:rPr>
              <a:t>red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Myriad Pro" pitchFamily="34" charset="0"/>
                <a:cs typeface="Times New Roman" pitchFamily="18" charset="0"/>
              </a:rPr>
              <a:t>green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and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  <a:cs typeface="Times New Roman" pitchFamily="18" charset="0"/>
              </a:rPr>
              <a:t>blue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780928"/>
            <a:ext cx="4105140" cy="2736304"/>
          </a:xfrm>
          <a:prstGeom prst="rect">
            <a:avLst/>
          </a:prstGeom>
        </p:spPr>
      </p:pic>
      <p:grpSp>
        <p:nvGrpSpPr>
          <p:cNvPr id="96" name="Группа 95"/>
          <p:cNvGrpSpPr/>
          <p:nvPr/>
        </p:nvGrpSpPr>
        <p:grpSpPr>
          <a:xfrm>
            <a:off x="3209553" y="2924944"/>
            <a:ext cx="6137991" cy="2371742"/>
            <a:chOff x="1685552" y="3717032"/>
            <a:chExt cx="6137991" cy="2371742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104" y="3717032"/>
              <a:ext cx="2315439" cy="2371742"/>
            </a:xfrm>
            <a:prstGeom prst="ellipse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31" name="Овал 30"/>
            <p:cNvSpPr/>
            <p:nvPr/>
          </p:nvSpPr>
          <p:spPr>
            <a:xfrm>
              <a:off x="1685552" y="4224445"/>
              <a:ext cx="251280" cy="251280"/>
            </a:xfrm>
            <a:prstGeom prst="ellipse">
              <a:avLst/>
            </a:prstGeom>
            <a:noFill/>
            <a:ln w="24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D1C24"/>
                </a:solidFill>
              </a:endParaRP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 flipV="1">
              <a:off x="1811192" y="3717032"/>
              <a:ext cx="4849040" cy="507414"/>
            </a:xfrm>
            <a:prstGeom prst="straightConnector1">
              <a:avLst/>
            </a:prstGeom>
            <a:ln w="24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31" idx="4"/>
            </p:cNvCxnSpPr>
            <p:nvPr/>
          </p:nvCxnSpPr>
          <p:spPr>
            <a:xfrm>
              <a:off x="1811192" y="4475725"/>
              <a:ext cx="4255280" cy="1454249"/>
            </a:xfrm>
            <a:prstGeom prst="straightConnector1">
              <a:avLst/>
            </a:prstGeom>
            <a:ln w="24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Скругленная соединительная линия 69"/>
          <p:cNvCxnSpPr>
            <a:stCxn id="80" idx="1"/>
          </p:cNvCxnSpPr>
          <p:nvPr/>
        </p:nvCxnSpPr>
        <p:spPr>
          <a:xfrm rot="10800000" flipV="1">
            <a:off x="8616280" y="3402350"/>
            <a:ext cx="1062208" cy="764869"/>
          </a:xfrm>
          <a:prstGeom prst="curvedConnector3">
            <a:avLst>
              <a:gd name="adj1" fmla="val 50000"/>
            </a:avLst>
          </a:prstGeom>
          <a:ln w="240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кругленная соединительная линия 76"/>
          <p:cNvCxnSpPr>
            <a:stCxn id="81" idx="1"/>
          </p:cNvCxnSpPr>
          <p:nvPr/>
        </p:nvCxnSpPr>
        <p:spPr>
          <a:xfrm rot="10800000" flipV="1">
            <a:off x="8328254" y="4028720"/>
            <a:ext cx="1350235" cy="891798"/>
          </a:xfrm>
          <a:prstGeom prst="curvedConnector3">
            <a:avLst>
              <a:gd name="adj1" fmla="val 50000"/>
            </a:avLst>
          </a:prstGeom>
          <a:ln w="240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678488" y="3171518"/>
            <a:ext cx="2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9678488" y="3797888"/>
            <a:ext cx="72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255</a:t>
            </a:r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Image as a neural network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56048" y="1124744"/>
                <a:ext cx="8820472" cy="571934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Normalize input pixels:</a:t>
                </a:r>
                <a:r>
                  <a:rPr lang="ru-RU" dirty="0"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𝑛𝑜𝑟𝑚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255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−0.5</m:t>
                    </m:r>
                  </m:oMath>
                </a14:m>
                <a:endParaRPr lang="en-US" u="sng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124744"/>
                <a:ext cx="8820472" cy="5719342"/>
              </a:xfrm>
              <a:blipFill rotWithShape="0">
                <a:blip r:embed="rId2"/>
                <a:stretch>
                  <a:fillRect l="-968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Image as a neural network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56048" y="1124744"/>
                <a:ext cx="8820472" cy="571934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Normalize input pixels:</a:t>
                </a:r>
                <a:r>
                  <a:rPr lang="ru-RU" dirty="0"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𝑛𝑜𝑟𝑚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255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−0.5</m:t>
                    </m:r>
                  </m:oMath>
                </a14:m>
                <a:endParaRPr lang="en-US" u="sng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Maybe MLP will work?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124744"/>
                <a:ext cx="8820472" cy="5719342"/>
              </a:xfrm>
              <a:blipFill rotWithShape="0">
                <a:blip r:embed="rId2"/>
                <a:stretch>
                  <a:fillRect l="-968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Группа 275"/>
          <p:cNvGrpSpPr/>
          <p:nvPr/>
        </p:nvGrpSpPr>
        <p:grpSpPr>
          <a:xfrm>
            <a:off x="2795316" y="2937480"/>
            <a:ext cx="6780882" cy="2133771"/>
            <a:chOff x="1066857" y="1898553"/>
            <a:chExt cx="6780882" cy="2133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078893" y="3501008"/>
                  <a:ext cx="137871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charset="0"/>
                      <a:ea typeface="Myriad Pro" charset="0"/>
                      <a:cs typeface="Myriad Pro" charset="0"/>
                    </a:rPr>
                    <a:t>Pixels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Myriad Pro" charset="0"/>
                              <a:cs typeface="Myriad Pro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ru-RU" sz="2400" dirty="0">
                    <a:latin typeface="Myriad Pro" charset="0"/>
                    <a:ea typeface="Myriad Pro" charset="0"/>
                    <a:cs typeface="Myriad Pro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93" y="3501008"/>
                  <a:ext cx="1303498" cy="4966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12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Прямоугольник 63"/>
                <p:cNvSpPr/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Прямоугольник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Прямая со стрелкой 65"/>
            <p:cNvCxnSpPr>
              <a:stCxn id="60" idx="6"/>
              <a:endCxn id="64" idx="1"/>
            </p:cNvCxnSpPr>
            <p:nvPr/>
          </p:nvCxnSpPr>
          <p:spPr>
            <a:xfrm>
              <a:off x="2519147" y="2061769"/>
              <a:ext cx="108002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57" idx="6"/>
              <a:endCxn id="64" idx="1"/>
            </p:cNvCxnSpPr>
            <p:nvPr/>
          </p:nvCxnSpPr>
          <p:spPr>
            <a:xfrm>
              <a:off x="1950142" y="2061769"/>
              <a:ext cx="1649031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59" idx="6"/>
              <a:endCxn id="64" idx="1"/>
            </p:cNvCxnSpPr>
            <p:nvPr/>
          </p:nvCxnSpPr>
          <p:spPr>
            <a:xfrm>
              <a:off x="1381137" y="2061769"/>
              <a:ext cx="221803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56" idx="6"/>
              <a:endCxn id="64" idx="1"/>
            </p:cNvCxnSpPr>
            <p:nvPr/>
          </p:nvCxnSpPr>
          <p:spPr>
            <a:xfrm flipV="1">
              <a:off x="2519147" y="2414650"/>
              <a:ext cx="108002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53" idx="6"/>
              <a:endCxn id="64" idx="1"/>
            </p:cNvCxnSpPr>
            <p:nvPr/>
          </p:nvCxnSpPr>
          <p:spPr>
            <a:xfrm flipV="1">
              <a:off x="1950142" y="2414650"/>
              <a:ext cx="1649031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55" idx="6"/>
              <a:endCxn id="64" idx="1"/>
            </p:cNvCxnSpPr>
            <p:nvPr/>
          </p:nvCxnSpPr>
          <p:spPr>
            <a:xfrm flipV="1">
              <a:off x="1381137" y="2414650"/>
              <a:ext cx="221803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47" idx="6"/>
              <a:endCxn id="64" idx="1"/>
            </p:cNvCxnSpPr>
            <p:nvPr/>
          </p:nvCxnSpPr>
          <p:spPr>
            <a:xfrm flipV="1">
              <a:off x="1381137" y="2414650"/>
              <a:ext cx="221803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45" idx="6"/>
              <a:endCxn id="64" idx="1"/>
            </p:cNvCxnSpPr>
            <p:nvPr/>
          </p:nvCxnSpPr>
          <p:spPr>
            <a:xfrm flipV="1">
              <a:off x="1950142" y="2414650"/>
              <a:ext cx="1649031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>
              <a:stCxn id="48" idx="6"/>
              <a:endCxn id="64" idx="1"/>
            </p:cNvCxnSpPr>
            <p:nvPr/>
          </p:nvCxnSpPr>
          <p:spPr>
            <a:xfrm flipV="1">
              <a:off x="2519147" y="2414650"/>
              <a:ext cx="108002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635862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06685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20486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862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106685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220486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1635862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106685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220486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4231403" y="3540907"/>
                  <a:ext cx="168950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Weights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403" y="3540907"/>
                  <a:ext cx="1798762" cy="4914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24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Скругленная соединительная линия 267"/>
            <p:cNvCxnSpPr>
              <a:stCxn id="265" idx="1"/>
            </p:cNvCxnSpPr>
            <p:nvPr/>
          </p:nvCxnSpPr>
          <p:spPr>
            <a:xfrm rot="10800000">
              <a:off x="2957041" y="3080084"/>
              <a:ext cx="1274362" cy="70653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Овал 271"/>
            <p:cNvSpPr/>
            <p:nvPr/>
          </p:nvSpPr>
          <p:spPr>
            <a:xfrm>
              <a:off x="7271581" y="2121235"/>
              <a:ext cx="576158" cy="586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73" name="Прямая со стрелкой 272"/>
            <p:cNvCxnSpPr>
              <a:stCxn id="64" idx="3"/>
              <a:endCxn id="272" idx="2"/>
            </p:cNvCxnSpPr>
            <p:nvPr/>
          </p:nvCxnSpPr>
          <p:spPr>
            <a:xfrm>
              <a:off x="6623509" y="2414650"/>
              <a:ext cx="648072" cy="0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Image as a neural network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56048" y="1124744"/>
                <a:ext cx="8820472" cy="571934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Normalize input pixels:</a:t>
                </a:r>
                <a:r>
                  <a:rPr lang="ru-RU" dirty="0"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𝑛𝑜𝑟𝑚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255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−0.5</m:t>
                    </m:r>
                  </m:oMath>
                </a14:m>
                <a:endParaRPr lang="en-US" u="sng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Maybe MLP will work?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Actually, no!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124744"/>
                <a:ext cx="8820472" cy="5719342"/>
              </a:xfrm>
              <a:blipFill rotWithShape="0">
                <a:blip r:embed="rId2"/>
                <a:stretch>
                  <a:fillRect l="-968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Группа 275"/>
          <p:cNvGrpSpPr/>
          <p:nvPr/>
        </p:nvGrpSpPr>
        <p:grpSpPr>
          <a:xfrm>
            <a:off x="2795316" y="2937480"/>
            <a:ext cx="6780882" cy="2133771"/>
            <a:chOff x="1066857" y="1898553"/>
            <a:chExt cx="6780882" cy="2133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078893" y="3501008"/>
                  <a:ext cx="137871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charset="0"/>
                      <a:ea typeface="Myriad Pro" charset="0"/>
                      <a:cs typeface="Myriad Pro" charset="0"/>
                    </a:rPr>
                    <a:t>Pixels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Myriad Pro" charset="0"/>
                              <a:cs typeface="Myriad Pro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ru-RU" sz="2400" dirty="0">
                    <a:latin typeface="Myriad Pro" charset="0"/>
                    <a:ea typeface="Myriad Pro" charset="0"/>
                    <a:cs typeface="Myriad Pro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93" y="3501008"/>
                  <a:ext cx="1303498" cy="4966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12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Прямоугольник 63"/>
                <p:cNvSpPr/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Прямоугольник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Прямая со стрелкой 65"/>
            <p:cNvCxnSpPr>
              <a:stCxn id="60" idx="6"/>
              <a:endCxn id="64" idx="1"/>
            </p:cNvCxnSpPr>
            <p:nvPr/>
          </p:nvCxnSpPr>
          <p:spPr>
            <a:xfrm>
              <a:off x="2519147" y="2061769"/>
              <a:ext cx="108002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57" idx="6"/>
              <a:endCxn id="64" idx="1"/>
            </p:cNvCxnSpPr>
            <p:nvPr/>
          </p:nvCxnSpPr>
          <p:spPr>
            <a:xfrm>
              <a:off x="1950142" y="2061769"/>
              <a:ext cx="1649031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59" idx="6"/>
              <a:endCxn id="64" idx="1"/>
            </p:cNvCxnSpPr>
            <p:nvPr/>
          </p:nvCxnSpPr>
          <p:spPr>
            <a:xfrm>
              <a:off x="1381137" y="2061769"/>
              <a:ext cx="221803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56" idx="6"/>
              <a:endCxn id="64" idx="1"/>
            </p:cNvCxnSpPr>
            <p:nvPr/>
          </p:nvCxnSpPr>
          <p:spPr>
            <a:xfrm flipV="1">
              <a:off x="2519147" y="2414650"/>
              <a:ext cx="108002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53" idx="6"/>
              <a:endCxn id="64" idx="1"/>
            </p:cNvCxnSpPr>
            <p:nvPr/>
          </p:nvCxnSpPr>
          <p:spPr>
            <a:xfrm flipV="1">
              <a:off x="1950142" y="2414650"/>
              <a:ext cx="1649031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55" idx="6"/>
              <a:endCxn id="64" idx="1"/>
            </p:cNvCxnSpPr>
            <p:nvPr/>
          </p:nvCxnSpPr>
          <p:spPr>
            <a:xfrm flipV="1">
              <a:off x="1381137" y="2414650"/>
              <a:ext cx="221803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47" idx="6"/>
              <a:endCxn id="64" idx="1"/>
            </p:cNvCxnSpPr>
            <p:nvPr/>
          </p:nvCxnSpPr>
          <p:spPr>
            <a:xfrm flipV="1">
              <a:off x="1381137" y="2414650"/>
              <a:ext cx="221803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45" idx="6"/>
              <a:endCxn id="64" idx="1"/>
            </p:cNvCxnSpPr>
            <p:nvPr/>
          </p:nvCxnSpPr>
          <p:spPr>
            <a:xfrm flipV="1">
              <a:off x="1950142" y="2414650"/>
              <a:ext cx="1649031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>
              <a:stCxn id="48" idx="6"/>
              <a:endCxn id="64" idx="1"/>
            </p:cNvCxnSpPr>
            <p:nvPr/>
          </p:nvCxnSpPr>
          <p:spPr>
            <a:xfrm flipV="1">
              <a:off x="2519147" y="2414650"/>
              <a:ext cx="108002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635862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06685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20486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862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106685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220486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1635862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106685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220486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4231403" y="3540907"/>
                  <a:ext cx="168950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Weights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403" y="3540907"/>
                  <a:ext cx="1798762" cy="4914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24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Скругленная соединительная линия 267"/>
            <p:cNvCxnSpPr>
              <a:stCxn id="265" idx="1"/>
            </p:cNvCxnSpPr>
            <p:nvPr/>
          </p:nvCxnSpPr>
          <p:spPr>
            <a:xfrm rot="10800000">
              <a:off x="2957041" y="3080084"/>
              <a:ext cx="1274362" cy="70653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Овал 271"/>
            <p:cNvSpPr/>
            <p:nvPr/>
          </p:nvSpPr>
          <p:spPr>
            <a:xfrm>
              <a:off x="7271581" y="2121235"/>
              <a:ext cx="576158" cy="586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73" name="Прямая со стрелкой 272"/>
            <p:cNvCxnSpPr>
              <a:stCxn id="64" idx="3"/>
              <a:endCxn id="272" idx="2"/>
            </p:cNvCxnSpPr>
            <p:nvPr/>
          </p:nvCxnSpPr>
          <p:spPr>
            <a:xfrm>
              <a:off x="6623509" y="2414650"/>
              <a:ext cx="648072" cy="0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Why not MLP?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661986"/>
            <a:ext cx="8784976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Let’s say we want to train a “cat detector”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Прямоугольник 286"/>
              <p:cNvSpPr/>
              <p:nvPr/>
            </p:nvSpPr>
            <p:spPr>
              <a:xfrm>
                <a:off x="5901197" y="1456075"/>
                <a:ext cx="432048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 a little bit to better detect a cat</a:t>
                </a:r>
                <a:endParaRPr lang="ru-RU" sz="2400" dirty="0"/>
              </a:p>
            </p:txBody>
          </p:sp>
        </mc:Choice>
        <mc:Fallback xmlns="">
          <p:sp>
            <p:nvSpPr>
              <p:cNvPr id="287" name="Прямоугольник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1456075"/>
                <a:ext cx="4320480" cy="1230080"/>
              </a:xfrm>
              <a:prstGeom prst="rect">
                <a:avLst/>
              </a:prstGeom>
              <a:blipFill>
                <a:blip r:embed="rId2"/>
                <a:stretch>
                  <a:fillRect l="-2116" t="-3465" r="-1410" b="-10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2" name="Группа 351"/>
          <p:cNvGrpSpPr/>
          <p:nvPr/>
        </p:nvGrpSpPr>
        <p:grpSpPr>
          <a:xfrm>
            <a:off x="2351585" y="1339881"/>
            <a:ext cx="3103289" cy="1464242"/>
            <a:chOff x="827584" y="2093602"/>
            <a:chExt cx="3103289" cy="146424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2" name="Прямая со стрелкой 31"/>
              <p:cNvCxnSpPr>
                <a:stCxn id="52" idx="6"/>
                <a:endCxn id="31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50" idx="6"/>
                <a:endCxn id="31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51" idx="6"/>
                <a:endCxn id="31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>
                <a:stCxn id="49" idx="6"/>
                <a:endCxn id="31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44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>
                <a:stCxn id="46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stCxn id="42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41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43" idx="6"/>
                <a:endCxn id="31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2" name="Прямая со стрелкой 61"/>
              <p:cNvCxnSpPr>
                <a:stCxn id="31" idx="3"/>
                <a:endCxn id="61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8" name="Рисунок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9" y="2812056"/>
              <a:ext cx="669822" cy="614004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Why not MLP?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661986"/>
            <a:ext cx="8784976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Let’s say we want to train a “cat detector”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Прямоугольник 286"/>
              <p:cNvSpPr/>
              <p:nvPr/>
            </p:nvSpPr>
            <p:spPr>
              <a:xfrm>
                <a:off x="5901197" y="1456075"/>
                <a:ext cx="432048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 a little bit to better detect a cat</a:t>
                </a:r>
                <a:endParaRPr lang="ru-RU" sz="2400" dirty="0"/>
              </a:p>
            </p:txBody>
          </p:sp>
        </mc:Choice>
        <mc:Fallback xmlns="">
          <p:sp>
            <p:nvSpPr>
              <p:cNvPr id="287" name="Прямоугольник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1456075"/>
                <a:ext cx="4320480" cy="1230080"/>
              </a:xfrm>
              <a:prstGeom prst="rect">
                <a:avLst/>
              </a:prstGeom>
              <a:blipFill>
                <a:blip r:embed="rId2"/>
                <a:stretch>
                  <a:fillRect l="-2116" t="-3465" r="-1410" b="-10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2" name="Группа 351"/>
          <p:cNvGrpSpPr/>
          <p:nvPr/>
        </p:nvGrpSpPr>
        <p:grpSpPr>
          <a:xfrm>
            <a:off x="2351585" y="1339881"/>
            <a:ext cx="3103289" cy="1464242"/>
            <a:chOff x="827584" y="2093602"/>
            <a:chExt cx="3103289" cy="146424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2" name="Прямая со стрелкой 31"/>
              <p:cNvCxnSpPr>
                <a:stCxn id="52" idx="6"/>
                <a:endCxn id="31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50" idx="6"/>
                <a:endCxn id="31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51" idx="6"/>
                <a:endCxn id="31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>
                <a:stCxn id="49" idx="6"/>
                <a:endCxn id="31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44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>
                <a:stCxn id="46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stCxn id="42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41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43" idx="6"/>
                <a:endCxn id="31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2" name="Прямая со стрелкой 61"/>
              <p:cNvCxnSpPr>
                <a:stCxn id="31" idx="3"/>
                <a:endCxn id="61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8" name="Рисунок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9" y="2812056"/>
              <a:ext cx="669822" cy="6140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Прямоугольник 224"/>
              <p:cNvSpPr/>
              <p:nvPr/>
            </p:nvSpPr>
            <p:spPr>
              <a:xfrm>
                <a:off x="5901197" y="3528401"/>
                <a:ext cx="4320480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change…</a:t>
                </a:r>
                <a:endParaRPr lang="ru-RU" sz="2400" dirty="0"/>
              </a:p>
            </p:txBody>
          </p:sp>
        </mc:Choice>
        <mc:Fallback xmlns="">
          <p:sp>
            <p:nvSpPr>
              <p:cNvPr id="225" name="Прямоугольник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3528401"/>
                <a:ext cx="4320480" cy="860748"/>
              </a:xfrm>
              <a:prstGeom prst="rect">
                <a:avLst/>
              </a:prstGeom>
              <a:blipFill>
                <a:blip r:embed="rId4"/>
                <a:stretch>
                  <a:fillRect l="-2116" t="-4965" b="-1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Группа 225"/>
          <p:cNvGrpSpPr/>
          <p:nvPr/>
        </p:nvGrpSpPr>
        <p:grpSpPr>
          <a:xfrm>
            <a:off x="2351585" y="3227541"/>
            <a:ext cx="3103289" cy="1464242"/>
            <a:chOff x="827584" y="2093602"/>
            <a:chExt cx="3103289" cy="1464242"/>
          </a:xfrm>
        </p:grpSpPr>
        <p:grpSp>
          <p:nvGrpSpPr>
            <p:cNvPr id="227" name="Группа 226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229" name="Прямоугольник 228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230" name="Прямая со стрелкой 229"/>
              <p:cNvCxnSpPr>
                <a:stCxn id="247" idx="6"/>
                <a:endCxn id="229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 стрелкой 230"/>
              <p:cNvCxnSpPr>
                <a:stCxn id="245" idx="6"/>
                <a:endCxn id="229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46" idx="6"/>
                <a:endCxn id="229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 стрелкой 232"/>
              <p:cNvCxnSpPr>
                <a:stCxn id="244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>
                <a:stCxn id="242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43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>
                <a:stCxn id="240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 стрелкой 236"/>
              <p:cNvCxnSpPr>
                <a:stCxn id="239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 стрелкой 237"/>
              <p:cNvCxnSpPr>
                <a:stCxn id="241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9" name="Овал 238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Овал 245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Овал 246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Овал 247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9" name="Прямая со стрелкой 248"/>
              <p:cNvCxnSpPr>
                <a:stCxn id="229" idx="3"/>
                <a:endCxn id="248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28" name="Рисунок 2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53" y="2239052"/>
              <a:ext cx="669822" cy="614004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Why not MLP?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661986"/>
            <a:ext cx="8784976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Let’s say we want to train a “cat detector”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We learn the same “cat features” in different areas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and don’t fully utilize the training set!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What if cats in the test set appear in different places?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Прямоугольник 286"/>
              <p:cNvSpPr/>
              <p:nvPr/>
            </p:nvSpPr>
            <p:spPr>
              <a:xfrm>
                <a:off x="5901197" y="1456075"/>
                <a:ext cx="432048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 a little bit to better detect a cat</a:t>
                </a:r>
                <a:endParaRPr lang="ru-RU" sz="2400" dirty="0"/>
              </a:p>
            </p:txBody>
          </p:sp>
        </mc:Choice>
        <mc:Fallback xmlns="">
          <p:sp>
            <p:nvSpPr>
              <p:cNvPr id="287" name="Прямоугольник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1456075"/>
                <a:ext cx="4320480" cy="1230080"/>
              </a:xfrm>
              <a:prstGeom prst="rect">
                <a:avLst/>
              </a:prstGeom>
              <a:blipFill>
                <a:blip r:embed="rId2"/>
                <a:stretch>
                  <a:fillRect l="-2116" t="-3465" r="-1410" b="-10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2" name="Группа 351"/>
          <p:cNvGrpSpPr/>
          <p:nvPr/>
        </p:nvGrpSpPr>
        <p:grpSpPr>
          <a:xfrm>
            <a:off x="2351585" y="1339881"/>
            <a:ext cx="3103289" cy="1464242"/>
            <a:chOff x="827584" y="2093602"/>
            <a:chExt cx="3103289" cy="146424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2" name="Прямая со стрелкой 31"/>
              <p:cNvCxnSpPr>
                <a:stCxn id="52" idx="6"/>
                <a:endCxn id="31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50" idx="6"/>
                <a:endCxn id="31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51" idx="6"/>
                <a:endCxn id="31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>
                <a:stCxn id="49" idx="6"/>
                <a:endCxn id="31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44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>
                <a:stCxn id="46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stCxn id="42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41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43" idx="6"/>
                <a:endCxn id="31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2" name="Прямая со стрелкой 61"/>
              <p:cNvCxnSpPr>
                <a:stCxn id="31" idx="3"/>
                <a:endCxn id="61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8" name="Рисунок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9" y="2812056"/>
              <a:ext cx="669822" cy="6140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Прямоугольник 224"/>
              <p:cNvSpPr/>
              <p:nvPr/>
            </p:nvSpPr>
            <p:spPr>
              <a:xfrm>
                <a:off x="5901197" y="3528401"/>
                <a:ext cx="4320480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2400" dirty="0"/>
                  <a:t>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change…</a:t>
                </a:r>
                <a:endParaRPr lang="ru-RU" sz="2400" dirty="0"/>
              </a:p>
            </p:txBody>
          </p:sp>
        </mc:Choice>
        <mc:Fallback xmlns="">
          <p:sp>
            <p:nvSpPr>
              <p:cNvPr id="225" name="Прямоугольник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3528401"/>
                <a:ext cx="4320480" cy="860748"/>
              </a:xfrm>
              <a:prstGeom prst="rect">
                <a:avLst/>
              </a:prstGeom>
              <a:blipFill>
                <a:blip r:embed="rId4"/>
                <a:stretch>
                  <a:fillRect l="-2116" t="-4965" b="-1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Группа 225"/>
          <p:cNvGrpSpPr/>
          <p:nvPr/>
        </p:nvGrpSpPr>
        <p:grpSpPr>
          <a:xfrm>
            <a:off x="2351585" y="3227541"/>
            <a:ext cx="3103289" cy="1464242"/>
            <a:chOff x="827584" y="2093602"/>
            <a:chExt cx="3103289" cy="1464242"/>
          </a:xfrm>
        </p:grpSpPr>
        <p:grpSp>
          <p:nvGrpSpPr>
            <p:cNvPr id="227" name="Группа 226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229" name="Прямоугольник 228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230" name="Прямая со стрелкой 229"/>
              <p:cNvCxnSpPr>
                <a:stCxn id="247" idx="6"/>
                <a:endCxn id="229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 стрелкой 230"/>
              <p:cNvCxnSpPr>
                <a:stCxn id="245" idx="6"/>
                <a:endCxn id="229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46" idx="6"/>
                <a:endCxn id="229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 стрелкой 232"/>
              <p:cNvCxnSpPr>
                <a:stCxn id="244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>
                <a:stCxn id="242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43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>
                <a:stCxn id="240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 стрелкой 236"/>
              <p:cNvCxnSpPr>
                <a:stCxn id="239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 стрелкой 237"/>
              <p:cNvCxnSpPr>
                <a:stCxn id="241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9" name="Овал 238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Овал 245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Овал 246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Овал 247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9" name="Прямая со стрелкой 248"/>
              <p:cNvCxnSpPr>
                <a:stCxn id="229" idx="3"/>
                <a:endCxn id="248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28" name="Рисунок 2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53" y="2239052"/>
              <a:ext cx="669822" cy="614004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will help!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8089" y="1047617"/>
            <a:ext cx="8352929" cy="1134943"/>
          </a:xfrm>
        </p:spPr>
        <p:txBody>
          <a:bodyPr>
            <a:noAutofit/>
          </a:bodyPr>
          <a:lstStyle/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Convolution is a dot product of a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kernel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(or filter) </a:t>
            </a:r>
            <a:br>
              <a:rPr lang="en-US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and a patch of an image (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local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receptive field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) of the same size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graphicFrame>
        <p:nvGraphicFramePr>
          <p:cNvPr id="68" name="Таблица 67"/>
          <p:cNvGraphicFramePr>
            <a:graphicFrameLocks noGrp="1"/>
          </p:cNvGraphicFramePr>
          <p:nvPr>
            <p:extLst/>
          </p:nvPr>
        </p:nvGraphicFramePr>
        <p:xfrm>
          <a:off x="2211093" y="2564904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/>
          </p:nvPr>
        </p:nvGraphicFramePr>
        <p:xfrm>
          <a:off x="5136075" y="2564904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graphicFrame>
        <p:nvGraphicFramePr>
          <p:cNvPr id="73" name="Таблица 72"/>
          <p:cNvGraphicFramePr>
            <a:graphicFrameLocks noGrp="1"/>
          </p:cNvGraphicFramePr>
          <p:nvPr>
            <p:extLst/>
          </p:nvPr>
        </p:nvGraphicFramePr>
        <p:xfrm>
          <a:off x="8576115" y="2564904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74" name="Таблица 73"/>
          <p:cNvGraphicFramePr>
            <a:graphicFrameLocks noGrp="1"/>
          </p:cNvGraphicFramePr>
          <p:nvPr>
            <p:extLst/>
          </p:nvPr>
        </p:nvGraphicFramePr>
        <p:xfrm>
          <a:off x="6684247" y="2564904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80" name="Прямоугольник 79"/>
          <p:cNvSpPr/>
          <p:nvPr/>
        </p:nvSpPr>
        <p:spPr>
          <a:xfrm>
            <a:off x="2208088" y="2535404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89" name="Скругленная соединительная линия 88"/>
          <p:cNvCxnSpPr>
            <a:stCxn id="80" idx="3"/>
            <a:endCxn id="70" idx="1"/>
          </p:cNvCxnSpPr>
          <p:nvPr/>
        </p:nvCxnSpPr>
        <p:spPr>
          <a:xfrm>
            <a:off x="3288209" y="3040152"/>
            <a:ext cx="1847867" cy="14750"/>
          </a:xfrm>
          <a:prstGeom prst="curvedConnector3">
            <a:avLst>
              <a:gd name="adj1" fmla="val 50000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кругленная соединительная линия 93"/>
          <p:cNvCxnSpPr>
            <a:stCxn id="74" idx="3"/>
            <a:endCxn id="111" idx="1"/>
          </p:cNvCxnSpPr>
          <p:nvPr/>
        </p:nvCxnSpPr>
        <p:spPr>
          <a:xfrm flipV="1">
            <a:off x="7728363" y="2796688"/>
            <a:ext cx="836750" cy="272272"/>
          </a:xfrm>
          <a:prstGeom prst="curvedConnector3">
            <a:avLst>
              <a:gd name="adj1" fmla="val 50000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4276849" y="3615112"/>
            <a:ext cx="2620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 patch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(local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receptive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field)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6640852" y="3878565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8565113" y="2544660"/>
            <a:ext cx="520400" cy="50405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53981" y="2852937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14758" y="4651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825314" y="4116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ru-RU" dirty="0"/>
          </a:p>
        </p:txBody>
      </p:sp>
      <p:pic>
        <p:nvPicPr>
          <p:cNvPr id="1026" name="Picture 2" descr="https://upload.wikimedia.org/wikipedia/commons/thumb/8/87/Hyperbolic_Tangent.svg/1200px-Hyperbolic_Tangent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"/>
          <a:stretch/>
        </p:blipFill>
        <p:spPr bwMode="auto">
          <a:xfrm>
            <a:off x="4492906" y="1453174"/>
            <a:ext cx="31947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52185" y="1689989"/>
                <a:ext cx="2766527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689988"/>
                <a:ext cx="2766527" cy="583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/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Содержимое 2"/>
          <p:cNvSpPr txBox="1">
            <a:spLocks/>
          </p:cNvSpPr>
          <p:nvPr/>
        </p:nvSpPr>
        <p:spPr>
          <a:xfrm>
            <a:off x="1956000" y="4486300"/>
            <a:ext cx="8712000" cy="1936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solidFill>
                  <a:srgbClr val="00B050"/>
                </a:solidFill>
                <a:latin typeface="Myriad Pro" pitchFamily="34" charset="0"/>
                <a:cs typeface="Times New Roman" pitchFamily="18" charset="0"/>
              </a:rPr>
              <a:t>Центрирован в нуле.</a:t>
            </a:r>
            <a:endParaRPr lang="en-US" sz="2400" dirty="0">
              <a:solidFill>
                <a:srgbClr val="00B050"/>
              </a:solidFill>
              <a:latin typeface="Myriad Pro" pitchFamily="34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solidFill>
                  <a:srgbClr val="C00000"/>
                </a:solidFill>
                <a:latin typeface="Myriad Pro" pitchFamily="34" charset="0"/>
                <a:cs typeface="Times New Roman" pitchFamily="18" charset="0"/>
              </a:rPr>
              <a:t>Но все еще как сигмоида</a:t>
            </a:r>
            <a:r>
              <a:rPr lang="en-US" sz="2400" dirty="0" smtClean="0">
                <a:solidFill>
                  <a:srgbClr val="C00000"/>
                </a:solidFill>
                <a:latin typeface="Myriad Pro" pitchFamily="34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C00000"/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will help!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68" name="Таблица 67"/>
          <p:cNvGraphicFramePr>
            <a:graphicFrameLocks noGrp="1"/>
          </p:cNvGraphicFramePr>
          <p:nvPr>
            <p:extLst/>
          </p:nvPr>
        </p:nvGraphicFramePr>
        <p:xfrm>
          <a:off x="2211093" y="2564904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/>
          </p:nvPr>
        </p:nvGraphicFramePr>
        <p:xfrm>
          <a:off x="5136075" y="2564904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graphicFrame>
        <p:nvGraphicFramePr>
          <p:cNvPr id="73" name="Таблица 72"/>
          <p:cNvGraphicFramePr>
            <a:graphicFrameLocks noGrp="1"/>
          </p:cNvGraphicFramePr>
          <p:nvPr>
            <p:extLst/>
          </p:nvPr>
        </p:nvGraphicFramePr>
        <p:xfrm>
          <a:off x="8576115" y="2564904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74" name="Таблица 73"/>
          <p:cNvGraphicFramePr>
            <a:graphicFrameLocks noGrp="1"/>
          </p:cNvGraphicFramePr>
          <p:nvPr>
            <p:extLst/>
          </p:nvPr>
        </p:nvGraphicFramePr>
        <p:xfrm>
          <a:off x="6684247" y="2564904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80" name="Прямоугольник 79"/>
          <p:cNvSpPr/>
          <p:nvPr/>
        </p:nvSpPr>
        <p:spPr>
          <a:xfrm>
            <a:off x="2716040" y="3025402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89" name="Скругленная соединительная линия 88"/>
          <p:cNvCxnSpPr>
            <a:stCxn id="80" idx="3"/>
            <a:endCxn id="70" idx="1"/>
          </p:cNvCxnSpPr>
          <p:nvPr/>
        </p:nvCxnSpPr>
        <p:spPr>
          <a:xfrm flipV="1">
            <a:off x="3796161" y="3054902"/>
            <a:ext cx="1339915" cy="475248"/>
          </a:xfrm>
          <a:prstGeom prst="curvedConnector3">
            <a:avLst>
              <a:gd name="adj1" fmla="val 50000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кругленная соединительная линия 93"/>
          <p:cNvCxnSpPr>
            <a:stCxn id="74" idx="3"/>
            <a:endCxn id="111" idx="1"/>
          </p:cNvCxnSpPr>
          <p:nvPr/>
        </p:nvCxnSpPr>
        <p:spPr>
          <a:xfrm>
            <a:off x="7728364" y="3068961"/>
            <a:ext cx="1380907" cy="214741"/>
          </a:xfrm>
          <a:prstGeom prst="curvedConnector3">
            <a:avLst>
              <a:gd name="adj1" fmla="val 99278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6640852" y="3878565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9109270" y="3031673"/>
            <a:ext cx="520400" cy="50405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53981" y="2852937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14758" y="4651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825314" y="4116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3" name="Содержимое 2"/>
          <p:cNvSpPr>
            <a:spLocks noGrp="1"/>
          </p:cNvSpPr>
          <p:nvPr>
            <p:ph idx="1"/>
          </p:nvPr>
        </p:nvSpPr>
        <p:spPr>
          <a:xfrm>
            <a:off x="2208089" y="1047617"/>
            <a:ext cx="8352929" cy="1134943"/>
          </a:xfrm>
        </p:spPr>
        <p:txBody>
          <a:bodyPr>
            <a:noAutofit/>
          </a:bodyPr>
          <a:lstStyle/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Convolution is a dot product of a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kernel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(or filter) </a:t>
            </a:r>
            <a:br>
              <a:rPr lang="en-US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and a patch of an image (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local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receptive field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) of the same size</a:t>
            </a: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76849" y="3615112"/>
            <a:ext cx="2620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 patch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(local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receptive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field)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have been used for a while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3" y="2420888"/>
            <a:ext cx="1543614" cy="14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2051" y="398254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Original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/>
          </p:nvPr>
        </p:nvGraphicFramePr>
        <p:xfrm>
          <a:off x="4231614" y="922257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pic>
        <p:nvPicPr>
          <p:cNvPr id="3074" name="Picture 2" descr="Vd-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88805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18558" y="140412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9770" y="142642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4206" y="1268761"/>
            <a:ext cx="17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Edge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841" y="2790452"/>
            <a:ext cx="364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Sums up to 0 (black color) </a:t>
            </a:r>
          </a:p>
          <a:p>
            <a:r>
              <a:rPr lang="en-US" sz="2400" dirty="0"/>
              <a:t>when the patch is a solid fill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363479" y="466137"/>
            <a:ext cx="130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have been used for a while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3" y="2420888"/>
            <a:ext cx="1543614" cy="14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2051" y="398254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Original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/>
          </p:nvPr>
        </p:nvGraphicFramePr>
        <p:xfrm>
          <a:off x="4231614" y="922257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4223792" y="2708920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pic>
        <p:nvPicPr>
          <p:cNvPr id="3074" name="Picture 2" descr="Vd-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88805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18558" y="140412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9770" y="142642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8558" y="3171025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989770" y="31933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4206" y="1268761"/>
            <a:ext cx="17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Edge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detection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69906" y="3281505"/>
            <a:ext cx="178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Sharpening</a:t>
            </a:r>
          </a:p>
        </p:txBody>
      </p:sp>
      <p:pic>
        <p:nvPicPr>
          <p:cNvPr id="3076" name="Picture 4" descr="Vd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270892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643447" y="4398043"/>
            <a:ext cx="489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Doesn’t change an image for solid fills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3447" y="4900950"/>
            <a:ext cx="448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Adds a little intensity on the edges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363479" y="466137"/>
            <a:ext cx="130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have been used for a while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3" y="2420888"/>
            <a:ext cx="1543614" cy="14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2051" y="398254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Original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/>
          </p:nvPr>
        </p:nvGraphicFramePr>
        <p:xfrm>
          <a:off x="4231614" y="922257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4223792" y="2708920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/>
          </p:nvPr>
        </p:nvGraphicFramePr>
        <p:xfrm>
          <a:off x="4223792" y="4470051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pic>
        <p:nvPicPr>
          <p:cNvPr id="3074" name="Picture 2" descr="Vd-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88805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18558" y="140412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9770" y="142642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8558" y="3171025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989770" y="31933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82131" y="4830963"/>
                <a:ext cx="953552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u-RU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31" y="4830962"/>
                <a:ext cx="953552" cy="79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989770" y="493448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4206" y="1268761"/>
            <a:ext cx="17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Edge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detection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69906" y="3281505"/>
            <a:ext cx="178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Sharpening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02198" y="4986828"/>
            <a:ext cx="178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Blurring</a:t>
            </a:r>
          </a:p>
        </p:txBody>
      </p:sp>
      <p:pic>
        <p:nvPicPr>
          <p:cNvPr id="3078" name="Picture 6" descr="Vd-Blur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447005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4363479" y="466137"/>
            <a:ext cx="130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21" name="Picture 4" descr="Vd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270892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similar to correlation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similar to correlation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3164511" y="409933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630323" y="4566545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/>
          </p:nvPr>
        </p:nvGraphicFramePr>
        <p:xfrm>
          <a:off x="5194996" y="4100715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similar to correlation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3164511" y="409933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630323" y="4566545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362" y="1548371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2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362" y="4365213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1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92342" y="2909014"/>
            <a:ext cx="1093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Simple 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classifier</a:t>
            </a:r>
            <a:endParaRPr lang="ru-RU" sz="2000" dirty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>
            <a:stCxn id="4" idx="2"/>
          </p:cNvCxnSpPr>
          <p:nvPr/>
        </p:nvCxnSpPr>
        <p:spPr>
          <a:xfrm>
            <a:off x="9639127" y="3616901"/>
            <a:ext cx="1" cy="663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" idx="0"/>
          </p:cNvCxnSpPr>
          <p:nvPr/>
        </p:nvCxnSpPr>
        <p:spPr>
          <a:xfrm flipV="1">
            <a:off x="9639127" y="2245342"/>
            <a:ext cx="1" cy="6636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9"/>
          <p:cNvGraphicFramePr>
            <a:graphicFrameLocks noGrp="1"/>
          </p:cNvGraphicFramePr>
          <p:nvPr>
            <p:extLst/>
          </p:nvPr>
        </p:nvGraphicFramePr>
        <p:xfrm>
          <a:off x="5194996" y="4100715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translation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equivariant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translation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equivariant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624451" y="409863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123710" y="360800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5202530" y="4091988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translation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equivariant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624451" y="409863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123710" y="360800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362" y="1548371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2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362" y="4365213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2</a:t>
            </a:r>
            <a:endParaRPr lang="ru-RU" sz="2400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5202530" y="4091988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72584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172719" y="2909014"/>
            <a:ext cx="932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Didn’t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change</a:t>
            </a:r>
            <a:endParaRPr lang="ru-RU" sz="2000" dirty="0">
              <a:solidFill>
                <a:srgbClr val="0070C0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2"/>
          </p:cNvCxnSpPr>
          <p:nvPr/>
        </p:nvCxnSpPr>
        <p:spPr>
          <a:xfrm>
            <a:off x="9639128" y="3616901"/>
            <a:ext cx="0" cy="663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7" idx="0"/>
          </p:cNvCxnSpPr>
          <p:nvPr/>
        </p:nvCxnSpPr>
        <p:spPr>
          <a:xfrm flipV="1">
            <a:off x="9639128" y="2245342"/>
            <a:ext cx="0" cy="6636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08016" y="1932549"/>
                <a:ext cx="1966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16" y="1932548"/>
                <a:ext cx="1966436" cy="307777"/>
              </a:xfrm>
              <a:prstGeom prst="rect">
                <a:avLst/>
              </a:prstGeom>
              <a:blipFill>
                <a:blip r:embed="rId3"/>
                <a:stretch>
                  <a:fillRect l="-4037" r="-4037" b="-37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2" name="Picture 4" descr="Картинки по запросу Rel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34" y="1344223"/>
            <a:ext cx="3169685" cy="1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/>
              <p:cNvSpPr txBox="1">
                <a:spLocks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Быстро считается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solidFill>
                    <a:srgbClr val="00B05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Градиенты не угасают при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На практике ускоряет сходимость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!</a:t>
                </a:r>
                <a:endParaRPr lang="ru-RU" sz="2400" dirty="0" smtClean="0">
                  <a:solidFill>
                    <a:srgbClr val="00B05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Не центрирован в нуле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Могут умереть: если не было активации - не будет обновления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!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  <a:blipFill rotWithShape="0">
                <a:blip r:embed="rId6"/>
                <a:stretch>
                  <a:fillRect l="-910" t="-1724" b="-7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layer in neural network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2886"/>
              </p:ext>
            </p:extLst>
          </p:nvPr>
        </p:nvGraphicFramePr>
        <p:xfrm>
          <a:off x="2002025" y="1733337"/>
          <a:ext cx="2376265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xmlns="" val="1251468106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09325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8057" y="4318127"/>
            <a:ext cx="2124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 3x3 image with zero 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padding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(grey area)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80574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:a16="http://schemas.microsoft.com/office/drawing/2014/main" xmlns="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:a16="http://schemas.microsoft.com/office/drawing/2014/main" xmlns="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:a16="http://schemas.microsoft.com/office/drawing/2014/main" xmlns="" val="1790929557"/>
                        </a:ext>
                      </a:extLst>
                    </a:gridCol>
                  </a:tblGrid>
                  <a:tr h="1352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40912820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44328586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50444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80574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90929557"/>
                        </a:ext>
                      </a:extLst>
                    </a:gridCol>
                  </a:tblGrid>
                  <a:tr h="1529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7" t="-3175" r="-138750" b="-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409128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443285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50444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2002024" y="1733336"/>
            <a:ext cx="1440160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8" name="Скругленная соединительная линия 7"/>
          <p:cNvCxnSpPr>
            <a:stCxn id="7" idx="2"/>
            <a:endCxn id="15" idx="1"/>
          </p:cNvCxnSpPr>
          <p:nvPr/>
        </p:nvCxnSpPr>
        <p:spPr>
          <a:xfrm rot="16200000" flipH="1">
            <a:off x="4027110" y="1868491"/>
            <a:ext cx="493855" cy="3103864"/>
          </a:xfrm>
          <a:prstGeom prst="curvedConnector2">
            <a:avLst/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5825968" y="2927598"/>
            <a:ext cx="1512168" cy="1479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9896" y="5478324"/>
            <a:ext cx="4713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9 output neurons (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feature map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) with only 10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04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14335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689085"/>
                  </p:ext>
                </p:extLst>
              </p:nvPr>
            </p:nvGraphicFramePr>
            <p:xfrm>
              <a:off x="6880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235" r="-2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235" r="-1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235" r="-2326" b="-2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2500" r="-2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02500" r="-1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02500" r="-2326" b="-1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200000" r="-2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200000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200000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335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Box 58"/>
          <p:cNvSpPr txBox="1"/>
          <p:nvPr/>
        </p:nvSpPr>
        <p:spPr>
          <a:xfrm>
            <a:off x="8031216" y="692697"/>
            <a:ext cx="231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Shared kernel: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437673" y="699655"/>
                <a:ext cx="26502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Shared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bias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: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Myriad Pro" charset="0"/>
                  <a:cs typeface="Myriad Pro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2" y="699654"/>
                <a:ext cx="265023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layer in neural network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74167"/>
              </p:ext>
            </p:extLst>
          </p:nvPr>
        </p:nvGraphicFramePr>
        <p:xfrm>
          <a:off x="2002025" y="1733337"/>
          <a:ext cx="2376265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xmlns="" val="1251468106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601533814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3312623894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3960745596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70064366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0247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1426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86086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313723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09325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8057" y="4318127"/>
            <a:ext cx="2124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 3x3 image with zero 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padding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(grey area)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6912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:a16="http://schemas.microsoft.com/office/drawing/2014/main" xmlns="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:a16="http://schemas.microsoft.com/office/drawing/2014/main" xmlns="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:a16="http://schemas.microsoft.com/office/drawing/2014/main" xmlns="" val="1790929557"/>
                        </a:ext>
                      </a:extLst>
                    </a:gridCol>
                  </a:tblGrid>
                  <a:tr h="1352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40912820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44328586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50444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6912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90929557"/>
                        </a:ext>
                      </a:extLst>
                    </a:gridCol>
                  </a:tblGrid>
                  <a:tr h="1529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7" t="-3175" r="-138750" b="-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8367" t="-3175" r="-35918" b="-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409128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443285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50444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2002024" y="1733336"/>
            <a:ext cx="1440160" cy="14401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Скругленная соединительная линия 7"/>
          <p:cNvCxnSpPr>
            <a:stCxn id="7" idx="2"/>
            <a:endCxn id="15" idx="1"/>
          </p:cNvCxnSpPr>
          <p:nvPr/>
        </p:nvCxnSpPr>
        <p:spPr>
          <a:xfrm rot="16200000" flipH="1">
            <a:off x="4027110" y="1868491"/>
            <a:ext cx="493855" cy="3103864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470076" y="1674551"/>
            <a:ext cx="1440160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12" name="Скругленная соединительная линия 11"/>
          <p:cNvCxnSpPr>
            <a:stCxn id="11" idx="3"/>
            <a:endCxn id="18" idx="0"/>
          </p:cNvCxnSpPr>
          <p:nvPr/>
        </p:nvCxnSpPr>
        <p:spPr>
          <a:xfrm>
            <a:off x="3910236" y="2394631"/>
            <a:ext cx="4224590" cy="526838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5825968" y="2927598"/>
            <a:ext cx="1512168" cy="147950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92144" y="2921470"/>
            <a:ext cx="1485364" cy="1485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9896" y="5478324"/>
            <a:ext cx="4713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9 output neurons (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feature map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) with only 10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04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14335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689085"/>
                  </p:ext>
                </p:extLst>
              </p:nvPr>
            </p:nvGraphicFramePr>
            <p:xfrm>
              <a:off x="6880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235" r="-2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235" r="-1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235" r="-2326" b="-2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2500" r="-2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02500" r="-1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02500" r="-2326" b="-1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200000" r="-2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200000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200000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335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Box 58"/>
          <p:cNvSpPr txBox="1"/>
          <p:nvPr/>
        </p:nvSpPr>
        <p:spPr>
          <a:xfrm>
            <a:off x="8031216" y="692697"/>
            <a:ext cx="231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Shared kernel: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437673" y="699655"/>
                <a:ext cx="26502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Shared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bias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: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Myriad Pro" charset="0"/>
                  <a:cs typeface="Myriad Pro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2" y="699654"/>
                <a:ext cx="265023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2971095" y="877792"/>
            <a:ext cx="144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Stride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: 1</a:t>
            </a:r>
          </a:p>
        </p:txBody>
      </p:sp>
      <p:sp>
        <p:nvSpPr>
          <p:cNvPr id="100" name="Левая фигурная скобка 99"/>
          <p:cNvSpPr/>
          <p:nvPr/>
        </p:nvSpPr>
        <p:spPr>
          <a:xfrm rot="5400000">
            <a:off x="2133156" y="1276716"/>
            <a:ext cx="188141" cy="45040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1" name="Скругленная соединительная линия 100"/>
          <p:cNvCxnSpPr>
            <a:stCxn id="100" idx="1"/>
            <a:endCxn id="99" idx="1"/>
          </p:cNvCxnSpPr>
          <p:nvPr/>
        </p:nvCxnSpPr>
        <p:spPr>
          <a:xfrm rot="5400000" flipH="1" flipV="1">
            <a:off x="2449549" y="886300"/>
            <a:ext cx="299222" cy="743870"/>
          </a:xfrm>
          <a:prstGeom prst="curved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1405" y="783842"/>
            <a:ext cx="8582896" cy="8094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Gradients are first calculated as if the kernel weights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were not shared: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2299338" y="1940843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47865941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13161337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5555892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69022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05235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04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6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513697"/>
                  </p:ext>
                </p:extLst>
              </p:nvPr>
            </p:nvGraphicFramePr>
            <p:xfrm>
              <a:off x="402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235" r="-102326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235" r="-2326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01235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01235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403544" y="3922880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4997387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850156990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246140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9559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6223" y="311070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3" y="3110706"/>
                <a:ext cx="4486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299339" y="1926946"/>
            <a:ext cx="1050985" cy="10094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583304" y="2685770"/>
            <a:ext cx="1631377" cy="1469994"/>
          </a:xfrm>
          <a:custGeom>
            <a:avLst/>
            <a:gdLst>
              <a:gd name="connsiteX0" fmla="*/ 0 w 1553378"/>
              <a:gd name="connsiteY0" fmla="*/ 0 h 1531345"/>
              <a:gd name="connsiteX1" fmla="*/ 1079653 w 1553378"/>
              <a:gd name="connsiteY1" fmla="*/ 374574 h 1531345"/>
              <a:gd name="connsiteX2" fmla="*/ 1553378 w 1553378"/>
              <a:gd name="connsiteY2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378" h="1531345">
                <a:moveTo>
                  <a:pt x="0" y="0"/>
                </a:moveTo>
                <a:cubicBezTo>
                  <a:pt x="410378" y="59675"/>
                  <a:pt x="820757" y="119350"/>
                  <a:pt x="1079653" y="374574"/>
                </a:cubicBezTo>
                <a:cubicBezTo>
                  <a:pt x="1338549" y="629798"/>
                  <a:pt x="1476260" y="1327533"/>
                  <a:pt x="1553378" y="15313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3054376" y="2685771"/>
            <a:ext cx="1619480" cy="1542361"/>
          </a:xfrm>
          <a:custGeom>
            <a:avLst/>
            <a:gdLst>
              <a:gd name="connsiteX0" fmla="*/ 0 w 1619480"/>
              <a:gd name="connsiteY0" fmla="*/ 0 h 1542361"/>
              <a:gd name="connsiteX1" fmla="*/ 1145754 w 1619480"/>
              <a:gd name="connsiteY1" fmla="*/ 683045 h 1542361"/>
              <a:gd name="connsiteX2" fmla="*/ 1619480 w 1619480"/>
              <a:gd name="connsiteY2" fmla="*/ 1542361 h 15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1542361">
                <a:moveTo>
                  <a:pt x="0" y="0"/>
                </a:moveTo>
                <a:cubicBezTo>
                  <a:pt x="437920" y="212992"/>
                  <a:pt x="875841" y="425985"/>
                  <a:pt x="1145754" y="683045"/>
                </a:cubicBezTo>
                <a:cubicBezTo>
                  <a:pt x="1415667" y="940105"/>
                  <a:pt x="1553379" y="1395469"/>
                  <a:pt x="1619480" y="154236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3076410" y="3148478"/>
            <a:ext cx="1608462" cy="1542362"/>
          </a:xfrm>
          <a:custGeom>
            <a:avLst/>
            <a:gdLst>
              <a:gd name="connsiteX0" fmla="*/ 0 w 1608462"/>
              <a:gd name="connsiteY0" fmla="*/ 0 h 1542362"/>
              <a:gd name="connsiteX1" fmla="*/ 330506 w 1608462"/>
              <a:gd name="connsiteY1" fmla="*/ 1233889 h 1542362"/>
              <a:gd name="connsiteX2" fmla="*/ 1608462 w 1608462"/>
              <a:gd name="connsiteY2" fmla="*/ 1542362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1542362">
                <a:moveTo>
                  <a:pt x="0" y="0"/>
                </a:moveTo>
                <a:cubicBezTo>
                  <a:pt x="31214" y="488414"/>
                  <a:pt x="62429" y="976829"/>
                  <a:pt x="330506" y="1233889"/>
                </a:cubicBezTo>
                <a:cubicBezTo>
                  <a:pt x="598583" y="1490949"/>
                  <a:pt x="1103522" y="1516655"/>
                  <a:pt x="1608462" y="15423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1"/>
          <p:cNvSpPr/>
          <p:nvPr/>
        </p:nvSpPr>
        <p:spPr>
          <a:xfrm>
            <a:off x="3583187" y="3203562"/>
            <a:ext cx="1586429" cy="1465244"/>
          </a:xfrm>
          <a:custGeom>
            <a:avLst/>
            <a:gdLst>
              <a:gd name="connsiteX0" fmla="*/ 0 w 1586429"/>
              <a:gd name="connsiteY0" fmla="*/ 0 h 1465244"/>
              <a:gd name="connsiteX1" fmla="*/ 308472 w 1586429"/>
              <a:gd name="connsiteY1" fmla="*/ 980502 h 1465244"/>
              <a:gd name="connsiteX2" fmla="*/ 1586429 w 1586429"/>
              <a:gd name="connsiteY2" fmla="*/ 1465244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65244">
                <a:moveTo>
                  <a:pt x="0" y="0"/>
                </a:moveTo>
                <a:cubicBezTo>
                  <a:pt x="22033" y="368147"/>
                  <a:pt x="44067" y="736295"/>
                  <a:pt x="308472" y="980502"/>
                </a:cubicBezTo>
                <a:cubicBezTo>
                  <a:pt x="572877" y="1224709"/>
                  <a:pt x="1079653" y="1344976"/>
                  <a:pt x="1586429" y="14652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2512" y="2659272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1" y="2659271"/>
                <a:ext cx="448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50130" y="3697335"/>
                <a:ext cx="420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9" y="3697334"/>
                <a:ext cx="42043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0053" y="4067655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52" y="4067654"/>
                <a:ext cx="45730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1405" y="783842"/>
            <a:ext cx="8582896" cy="8094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Gradients are first calculated as if the kernel weights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were not shared: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99338" y="1940843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47865941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13161337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5555892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69022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05235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04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872353" y="16424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1642399"/>
                <a:ext cx="2382500" cy="794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6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2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235" r="-102326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235" r="-2326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1235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01235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403544" y="3922880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4997387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850156990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246140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9559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6223" y="311070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3" y="3110706"/>
                <a:ext cx="448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299339" y="1926946"/>
            <a:ext cx="1050985" cy="10094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583304" y="2685770"/>
            <a:ext cx="1631377" cy="1469994"/>
          </a:xfrm>
          <a:custGeom>
            <a:avLst/>
            <a:gdLst>
              <a:gd name="connsiteX0" fmla="*/ 0 w 1553378"/>
              <a:gd name="connsiteY0" fmla="*/ 0 h 1531345"/>
              <a:gd name="connsiteX1" fmla="*/ 1079653 w 1553378"/>
              <a:gd name="connsiteY1" fmla="*/ 374574 h 1531345"/>
              <a:gd name="connsiteX2" fmla="*/ 1553378 w 1553378"/>
              <a:gd name="connsiteY2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378" h="1531345">
                <a:moveTo>
                  <a:pt x="0" y="0"/>
                </a:moveTo>
                <a:cubicBezTo>
                  <a:pt x="410378" y="59675"/>
                  <a:pt x="820757" y="119350"/>
                  <a:pt x="1079653" y="374574"/>
                </a:cubicBezTo>
                <a:cubicBezTo>
                  <a:pt x="1338549" y="629798"/>
                  <a:pt x="1476260" y="1327533"/>
                  <a:pt x="1553378" y="15313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3054376" y="2685771"/>
            <a:ext cx="1619480" cy="1542361"/>
          </a:xfrm>
          <a:custGeom>
            <a:avLst/>
            <a:gdLst>
              <a:gd name="connsiteX0" fmla="*/ 0 w 1619480"/>
              <a:gd name="connsiteY0" fmla="*/ 0 h 1542361"/>
              <a:gd name="connsiteX1" fmla="*/ 1145754 w 1619480"/>
              <a:gd name="connsiteY1" fmla="*/ 683045 h 1542361"/>
              <a:gd name="connsiteX2" fmla="*/ 1619480 w 1619480"/>
              <a:gd name="connsiteY2" fmla="*/ 1542361 h 15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1542361">
                <a:moveTo>
                  <a:pt x="0" y="0"/>
                </a:moveTo>
                <a:cubicBezTo>
                  <a:pt x="437920" y="212992"/>
                  <a:pt x="875841" y="425985"/>
                  <a:pt x="1145754" y="683045"/>
                </a:cubicBezTo>
                <a:cubicBezTo>
                  <a:pt x="1415667" y="940105"/>
                  <a:pt x="1553379" y="1395469"/>
                  <a:pt x="1619480" y="154236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3076410" y="3148478"/>
            <a:ext cx="1608462" cy="1542362"/>
          </a:xfrm>
          <a:custGeom>
            <a:avLst/>
            <a:gdLst>
              <a:gd name="connsiteX0" fmla="*/ 0 w 1608462"/>
              <a:gd name="connsiteY0" fmla="*/ 0 h 1542362"/>
              <a:gd name="connsiteX1" fmla="*/ 330506 w 1608462"/>
              <a:gd name="connsiteY1" fmla="*/ 1233889 h 1542362"/>
              <a:gd name="connsiteX2" fmla="*/ 1608462 w 1608462"/>
              <a:gd name="connsiteY2" fmla="*/ 1542362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1542362">
                <a:moveTo>
                  <a:pt x="0" y="0"/>
                </a:moveTo>
                <a:cubicBezTo>
                  <a:pt x="31214" y="488414"/>
                  <a:pt x="62429" y="976829"/>
                  <a:pt x="330506" y="1233889"/>
                </a:cubicBezTo>
                <a:cubicBezTo>
                  <a:pt x="598583" y="1490949"/>
                  <a:pt x="1103522" y="1516655"/>
                  <a:pt x="1608462" y="15423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1"/>
          <p:cNvSpPr/>
          <p:nvPr/>
        </p:nvSpPr>
        <p:spPr>
          <a:xfrm>
            <a:off x="3583187" y="3203562"/>
            <a:ext cx="1586429" cy="1465244"/>
          </a:xfrm>
          <a:custGeom>
            <a:avLst/>
            <a:gdLst>
              <a:gd name="connsiteX0" fmla="*/ 0 w 1586429"/>
              <a:gd name="connsiteY0" fmla="*/ 0 h 1465244"/>
              <a:gd name="connsiteX1" fmla="*/ 308472 w 1586429"/>
              <a:gd name="connsiteY1" fmla="*/ 980502 h 1465244"/>
              <a:gd name="connsiteX2" fmla="*/ 1586429 w 1586429"/>
              <a:gd name="connsiteY2" fmla="*/ 1465244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65244">
                <a:moveTo>
                  <a:pt x="0" y="0"/>
                </a:moveTo>
                <a:cubicBezTo>
                  <a:pt x="22033" y="368147"/>
                  <a:pt x="44067" y="736295"/>
                  <a:pt x="308472" y="980502"/>
                </a:cubicBezTo>
                <a:cubicBezTo>
                  <a:pt x="572877" y="1224709"/>
                  <a:pt x="1079653" y="1344976"/>
                  <a:pt x="1586429" y="14652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2512" y="2659272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1" y="2659271"/>
                <a:ext cx="4486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50130" y="3697335"/>
                <a:ext cx="420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9" y="3697334"/>
                <a:ext cx="42043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0053" y="4067655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52" y="4067654"/>
                <a:ext cx="45730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8232539" y="1654478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39" y="1654477"/>
                <a:ext cx="2382500" cy="794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5872353" y="2539122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2539121"/>
                <a:ext cx="2382500" cy="7946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8236192" y="25512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92" y="2551199"/>
                <a:ext cx="2382500" cy="794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1405" y="783842"/>
            <a:ext cx="8582896" cy="8094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Gradients are first calculated as if the kernel weights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were not shared: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99338" y="1940843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47865941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213161337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5555892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69022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05235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04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6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xmlns="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xmlns="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7663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2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235" r="-102326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235" r="-2326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01235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01235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403544" y="3922880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xmlns="" val="304997387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xmlns="" val="3850156990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246140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9559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6223" y="311070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3" y="3110706"/>
                <a:ext cx="4486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299339" y="1926946"/>
            <a:ext cx="1050985" cy="10094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583304" y="2685770"/>
            <a:ext cx="1631377" cy="1469994"/>
          </a:xfrm>
          <a:custGeom>
            <a:avLst/>
            <a:gdLst>
              <a:gd name="connsiteX0" fmla="*/ 0 w 1553378"/>
              <a:gd name="connsiteY0" fmla="*/ 0 h 1531345"/>
              <a:gd name="connsiteX1" fmla="*/ 1079653 w 1553378"/>
              <a:gd name="connsiteY1" fmla="*/ 374574 h 1531345"/>
              <a:gd name="connsiteX2" fmla="*/ 1553378 w 1553378"/>
              <a:gd name="connsiteY2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378" h="1531345">
                <a:moveTo>
                  <a:pt x="0" y="0"/>
                </a:moveTo>
                <a:cubicBezTo>
                  <a:pt x="410378" y="59675"/>
                  <a:pt x="820757" y="119350"/>
                  <a:pt x="1079653" y="374574"/>
                </a:cubicBezTo>
                <a:cubicBezTo>
                  <a:pt x="1338549" y="629798"/>
                  <a:pt x="1476260" y="1327533"/>
                  <a:pt x="1553378" y="15313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3054376" y="2685771"/>
            <a:ext cx="1619480" cy="1542361"/>
          </a:xfrm>
          <a:custGeom>
            <a:avLst/>
            <a:gdLst>
              <a:gd name="connsiteX0" fmla="*/ 0 w 1619480"/>
              <a:gd name="connsiteY0" fmla="*/ 0 h 1542361"/>
              <a:gd name="connsiteX1" fmla="*/ 1145754 w 1619480"/>
              <a:gd name="connsiteY1" fmla="*/ 683045 h 1542361"/>
              <a:gd name="connsiteX2" fmla="*/ 1619480 w 1619480"/>
              <a:gd name="connsiteY2" fmla="*/ 1542361 h 15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1542361">
                <a:moveTo>
                  <a:pt x="0" y="0"/>
                </a:moveTo>
                <a:cubicBezTo>
                  <a:pt x="437920" y="212992"/>
                  <a:pt x="875841" y="425985"/>
                  <a:pt x="1145754" y="683045"/>
                </a:cubicBezTo>
                <a:cubicBezTo>
                  <a:pt x="1415667" y="940105"/>
                  <a:pt x="1553379" y="1395469"/>
                  <a:pt x="1619480" y="154236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3076410" y="3148478"/>
            <a:ext cx="1608462" cy="1542362"/>
          </a:xfrm>
          <a:custGeom>
            <a:avLst/>
            <a:gdLst>
              <a:gd name="connsiteX0" fmla="*/ 0 w 1608462"/>
              <a:gd name="connsiteY0" fmla="*/ 0 h 1542362"/>
              <a:gd name="connsiteX1" fmla="*/ 330506 w 1608462"/>
              <a:gd name="connsiteY1" fmla="*/ 1233889 h 1542362"/>
              <a:gd name="connsiteX2" fmla="*/ 1608462 w 1608462"/>
              <a:gd name="connsiteY2" fmla="*/ 1542362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1542362">
                <a:moveTo>
                  <a:pt x="0" y="0"/>
                </a:moveTo>
                <a:cubicBezTo>
                  <a:pt x="31214" y="488414"/>
                  <a:pt x="62429" y="976829"/>
                  <a:pt x="330506" y="1233889"/>
                </a:cubicBezTo>
                <a:cubicBezTo>
                  <a:pt x="598583" y="1490949"/>
                  <a:pt x="1103522" y="1516655"/>
                  <a:pt x="1608462" y="15423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3583187" y="3203562"/>
            <a:ext cx="1586429" cy="1465244"/>
          </a:xfrm>
          <a:custGeom>
            <a:avLst/>
            <a:gdLst>
              <a:gd name="connsiteX0" fmla="*/ 0 w 1586429"/>
              <a:gd name="connsiteY0" fmla="*/ 0 h 1465244"/>
              <a:gd name="connsiteX1" fmla="*/ 308472 w 1586429"/>
              <a:gd name="connsiteY1" fmla="*/ 980502 h 1465244"/>
              <a:gd name="connsiteX2" fmla="*/ 1586429 w 1586429"/>
              <a:gd name="connsiteY2" fmla="*/ 1465244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65244">
                <a:moveTo>
                  <a:pt x="0" y="0"/>
                </a:moveTo>
                <a:cubicBezTo>
                  <a:pt x="22033" y="368147"/>
                  <a:pt x="44067" y="736295"/>
                  <a:pt x="308472" y="980502"/>
                </a:cubicBezTo>
                <a:cubicBezTo>
                  <a:pt x="572877" y="1224709"/>
                  <a:pt x="1079653" y="1344976"/>
                  <a:pt x="1586429" y="14652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2512" y="2659272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1" y="2659271"/>
                <a:ext cx="448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50130" y="3697335"/>
                <a:ext cx="420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9" y="3697334"/>
                <a:ext cx="42043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0053" y="4067655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52" y="4067654"/>
                <a:ext cx="45730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2319585" y="5369854"/>
            <a:ext cx="7735360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Aft>
                <a:spcPts val="1200"/>
              </a:spcAft>
            </a:pPr>
            <a:r>
              <a:rPr lang="en-US" sz="2400" dirty="0">
                <a:latin typeface="Myriad Pro" pitchFamily="34" charset="0"/>
                <a:cs typeface="Times New Roman" pitchFamily="18" charset="0"/>
              </a:rPr>
              <a:t>Gradients of the same shared weight are summed up!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5717205" y="3936184"/>
                <a:ext cx="5023734" cy="80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05" y="3936184"/>
                <a:ext cx="502373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5872353" y="16424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1642399"/>
                <a:ext cx="2382500" cy="794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8232539" y="1654478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39" y="1654477"/>
                <a:ext cx="2382500" cy="7946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5872353" y="2539122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2539121"/>
                <a:ext cx="2382500" cy="794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8236192" y="25512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92" y="2551199"/>
                <a:ext cx="2382500" cy="7946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vs fully connected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7" y="1066650"/>
            <a:ext cx="8568953" cy="579135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In convolutional layer the same kernel is used for every output neuron, this way we share parameters of the network and train a better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vs fully connected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19537" y="1066650"/>
                <a:ext cx="8568953" cy="57913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In convolutional layer the same kernel is used for every output neuron, this way we share parameters of the network and train a better model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300x300 input, 300x300 output, 5x5 kernel –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26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convolutional layer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>
                            <a:latin typeface="Cambria Math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fully connected layer (each output is a perceptron)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66650"/>
                <a:ext cx="8568953" cy="5791350"/>
              </a:xfrm>
              <a:blipFill>
                <a:blip r:embed="rId2"/>
                <a:stretch>
                  <a:fillRect l="-996" t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vs fully connected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19537" y="1066650"/>
                <a:ext cx="8568953" cy="57913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In convolutional layer the same kernel is used for every output neuron, this way we share parameters of the network and train a better model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300x300 input, 300x300 output, 5x5 kernel –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26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convolutional layer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>
                            <a:latin typeface="Cambria Math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fully connected layer (each output is a perceptron)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Convolutional layer can be viewed as a special case of a fully connected layer when all the weights outside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the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local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receptive field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of each neuron equal 0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and kernel parameters are shared between neurons</a:t>
                </a: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b="1" u="sng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ru-RU" b="1" u="sng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66650"/>
                <a:ext cx="8568953" cy="5791350"/>
              </a:xfrm>
              <a:blipFill>
                <a:blip r:embed="rId2"/>
                <a:stretch>
                  <a:fillRect l="-996" t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http://cs231n.stanford.edu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>
                <a:hlinkClick r:id="rId3"/>
              </a:rPr>
              <a:t>http://cs231n.github.io/convolutional-networks/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brohrer.github.io/how_convolutional_neural_networks_work.html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blog.keras.io/how-convolutional-neural-networks-see-the-world.html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08017" y="1932549"/>
                <a:ext cx="2121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16" y="1932548"/>
                <a:ext cx="2121671" cy="307777"/>
              </a:xfrm>
              <a:prstGeom prst="rect">
                <a:avLst/>
              </a:prstGeom>
              <a:blipFill>
                <a:blip r:embed="rId3"/>
                <a:stretch>
                  <a:fillRect l="-3448" r="-3161" b="-37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/>
              <p:cNvSpPr txBox="1">
                <a:spLocks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Всегда будут обновления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!</a:t>
                </a:r>
                <a:endParaRPr lang="ru-RU" sz="2400" dirty="0" smtClean="0">
                  <a:solidFill>
                    <a:srgbClr val="00B05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  <m:r>
                      <a:rPr lang="ru-RU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1</m:t>
                    </m:r>
                  </m:oMath>
                </a14:m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  <a:blipFill rotWithShape="0">
                <a:blip r:embed="rId5"/>
                <a:stretch>
                  <a:fillRect l="-91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linzhouhan.files.wordpress.com/2015/04/prelu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0"/>
          <a:stretch/>
        </p:blipFill>
        <p:spPr bwMode="auto">
          <a:xfrm>
            <a:off x="4639602" y="1342175"/>
            <a:ext cx="2885713" cy="18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Инициализация весов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51584" y="1031079"/>
            <a:ext cx="4178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Myriad Pro" pitchFamily="34" charset="0"/>
                <a:cs typeface="Times New Roman" pitchFamily="18" charset="0"/>
              </a:rPr>
              <a:t>Давайте начнем с нулей</a:t>
            </a:r>
            <a:r>
              <a:rPr lang="en-US" sz="2400" dirty="0" smtClean="0">
                <a:latin typeface="Myriad Pro" pitchFamily="34" charset="0"/>
                <a:cs typeface="Times New Roman" pitchFamily="18" charset="0"/>
              </a:rPr>
              <a:t>?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7066981" y="2500760"/>
                <a:ext cx="3414333" cy="85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80" y="2500759"/>
                <a:ext cx="3414333" cy="856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Группа 53"/>
          <p:cNvGrpSpPr/>
          <p:nvPr/>
        </p:nvGrpSpPr>
        <p:grpSpPr>
          <a:xfrm>
            <a:off x="2321224" y="1668624"/>
            <a:ext cx="4634066" cy="2608134"/>
            <a:chOff x="1782758" y="1783270"/>
            <a:chExt cx="4634066" cy="26081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7824" y="3119206"/>
              <a:ext cx="3429000" cy="12065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782758" y="3929739"/>
              <a:ext cx="1122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 smtClean="0">
                  <a:latin typeface="Myriad Pro" charset="0"/>
                  <a:ea typeface="Myriad Pro" charset="0"/>
                  <a:cs typeface="Myriad Pro" charset="0"/>
                </a:rPr>
                <a:t>Входы</a:t>
              </a:r>
              <a:r>
                <a:rPr lang="en-US" sz="2400" dirty="0" smtClean="0">
                  <a:latin typeface="Myriad Pro" charset="0"/>
                  <a:ea typeface="Myriad Pro" charset="0"/>
                  <a:cs typeface="Myriad Pro" charset="0"/>
                </a:rPr>
                <a:t>:</a:t>
              </a:r>
              <a:endParaRPr lang="en-US" sz="2400" dirty="0">
                <a:latin typeface="Myriad Pro" charset="0"/>
                <a:ea typeface="Myriad Pro" charset="0"/>
                <a:cs typeface="Myriad Pro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30317" y="225511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>
              <a:endCxn id="12" idx="3"/>
            </p:cNvCxnSpPr>
            <p:nvPr/>
          </p:nvCxnSpPr>
          <p:spPr>
            <a:xfrm flipV="1">
              <a:off x="4198269" y="2500961"/>
              <a:ext cx="474229" cy="618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endCxn id="12" idx="5"/>
            </p:cNvCxnSpPr>
            <p:nvPr/>
          </p:nvCxnSpPr>
          <p:spPr>
            <a:xfrm flipH="1" flipV="1">
              <a:off x="4876168" y="2500961"/>
              <a:ext cx="402221" cy="618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/>
                <p:cNvSpPr/>
                <p:nvPr/>
              </p:nvSpPr>
              <p:spPr>
                <a:xfrm>
                  <a:off x="3934945" y="2420487"/>
                  <a:ext cx="4317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6" name="Прямоугольник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945" y="2420487"/>
                  <a:ext cx="431707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6901"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/>
                <p:cNvSpPr/>
                <p:nvPr/>
              </p:nvSpPr>
              <p:spPr>
                <a:xfrm>
                  <a:off x="5050352" y="2420487"/>
                  <a:ext cx="4317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7" name="Прямоугольник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352" y="2420487"/>
                  <a:ext cx="431707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6901"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Прямоугольник 48"/>
                <p:cNvSpPr/>
                <p:nvPr/>
              </p:nvSpPr>
              <p:spPr>
                <a:xfrm>
                  <a:off x="5410413" y="2918249"/>
                  <a:ext cx="570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9" name="Прямоугольник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413" y="2918249"/>
                  <a:ext cx="57073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50"/>
                <p:cNvSpPr/>
                <p:nvPr/>
              </p:nvSpPr>
              <p:spPr>
                <a:xfrm>
                  <a:off x="3495511" y="2924387"/>
                  <a:ext cx="570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1" name="Прямоугольник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511" y="2924387"/>
                  <a:ext cx="57073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/>
                <p:cNvSpPr/>
                <p:nvPr/>
              </p:nvSpPr>
              <p:spPr>
                <a:xfrm>
                  <a:off x="4571361" y="1783270"/>
                  <a:ext cx="405944" cy="4690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2" name="Прямоугольник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361" y="1783270"/>
                  <a:ext cx="405944" cy="469017"/>
                </a:xfrm>
                <a:prstGeom prst="rect">
                  <a:avLst/>
                </a:prstGeom>
                <a:blipFill>
                  <a:blip r:embed="rId10"/>
                  <a:stretch>
                    <a:fillRect r="-8955" b="-129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7066981" y="1574542"/>
                <a:ext cx="3414333" cy="85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80" y="1574541"/>
                <a:ext cx="3414333" cy="8569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3"/>
              <p:cNvSpPr/>
              <p:nvPr/>
            </p:nvSpPr>
            <p:spPr>
              <a:xfrm>
                <a:off x="1985895" y="4543689"/>
                <a:ext cx="8496944" cy="1400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26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2076450" algn="l"/>
                  </a:tabLst>
                </a:pPr>
                <a:r>
                  <a:rPr lang="ru-RU" sz="2400" dirty="0" smtClean="0">
                    <a:latin typeface="Myriad Pro" pitchFamily="34" charset="0"/>
                    <a:cs typeface="Times New Roman" pitchFamily="18" charset="0"/>
                  </a:rPr>
                  <a:t>Нужно сломать симметрию!</a:t>
                </a:r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ts val="26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2076450" algn="l"/>
                  </a:tabLst>
                </a:pPr>
                <a:r>
                  <a:rPr lang="ru-RU" sz="2400" dirty="0" smtClean="0">
                    <a:latin typeface="Myriad Pro" pitchFamily="34" charset="0"/>
                    <a:cs typeface="Times New Roman" pitchFamily="18" charset="0"/>
                  </a:rPr>
                  <a:t>Может случайным шумом</a:t>
                </a:r>
                <a:r>
                  <a:rPr lang="en-US" sz="2400" dirty="0" smtClean="0">
                    <a:latin typeface="Myriad Pro" pitchFamily="34" charset="0"/>
                    <a:cs typeface="Times New Roman" pitchFamily="18" charset="0"/>
                  </a:rPr>
                  <a:t>?</a:t>
                </a:r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ts val="26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2076450" algn="l"/>
                  </a:tabLst>
                </a:pPr>
                <a:r>
                  <a:rPr lang="ru-RU" sz="2400" dirty="0" smtClean="0">
                    <a:latin typeface="Myriad Pro" pitchFamily="34" charset="0"/>
                    <a:cs typeface="Times New Roman" pitchFamily="18" charset="0"/>
                  </a:rPr>
                  <a:t>Но насколько большим</a:t>
                </a:r>
                <a:r>
                  <a:rPr lang="en-US" sz="2400" dirty="0" smtClean="0">
                    <a:latin typeface="Myriad Pro" pitchFamily="34" charset="0"/>
                    <a:cs typeface="Times New Roman" pitchFamily="18" charset="0"/>
                  </a:rPr>
                  <a:t>?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cs typeface="Times New Roman" pitchFamily="18" charset="0"/>
                      </a:rPr>
                      <m:t>0.0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3⋅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𝒩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  <a:cs typeface="Times New Roman" pitchFamily="18" charset="0"/>
                      </a:rPr>
                      <m:t>(0,1)</m:t>
                    </m:r>
                  </m:oMath>
                </a14:m>
                <a:r>
                  <a:rPr lang="ru-RU" sz="2400" dirty="0">
                    <a:cs typeface="Times New Roman" pitchFamily="18" charset="0"/>
                  </a:rPr>
                  <a:t>?</a:t>
                </a:r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5" y="4543689"/>
                <a:ext cx="8496944" cy="1400383"/>
              </a:xfrm>
              <a:prstGeom prst="rect">
                <a:avLst/>
              </a:prstGeom>
              <a:blipFill rotWithShape="0">
                <a:blip r:embed="rId12"/>
                <a:stretch>
                  <a:fillRect l="-1004" t="-6087" b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58960" y="3429669"/>
                <a:ext cx="29403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обновляются </a:t>
                </a:r>
                <a:br>
                  <a:rPr lang="ru-RU" sz="2400" dirty="0" smtClean="0"/>
                </a:br>
                <a:r>
                  <a:rPr lang="ru-RU" sz="2400" dirty="0" smtClean="0"/>
                  <a:t>одинаково</a:t>
                </a:r>
                <a:r>
                  <a:rPr lang="en-US" sz="2400" dirty="0" smtClean="0"/>
                  <a:t>!</a:t>
                </a:r>
                <a:endParaRPr lang="ru-R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60" y="3429669"/>
                <a:ext cx="2940357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3106" t="-58088" r="-2277" b="-28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Инициализаци</a:t>
            </a:r>
            <a:r>
              <a:rPr lang="ru-RU" dirty="0"/>
              <a:t>я</a:t>
            </a:r>
            <a:r>
              <a:rPr lang="ru-RU" dirty="0" smtClean="0"/>
              <a:t> весов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Линейные модели любят когда входы нормализованы</a:t>
            </a:r>
            <a:r>
              <a:rPr lang="en-US" dirty="0" smtClean="0"/>
              <a:t>.</a:t>
            </a:r>
          </a:p>
          <a:p>
            <a:r>
              <a:rPr lang="ru-RU" dirty="0" smtClean="0"/>
              <a:t>Нейрон это линейная комбинация входов + активация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Выход нейрона будет использован следующими слоями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neuron output before activation: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</a:rPr>
                      <m:t>𝐸</m:t>
                    </m:r>
                    <m:r>
                      <a:rPr lang="en-US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)=</m:t>
                    </m:r>
                    <m:r>
                      <a:rPr lang="en-US" dirty="0">
                        <a:latin typeface="Cambria Math" charset="0"/>
                      </a:rPr>
                      <m:t>𝐸</m:t>
                    </m:r>
                    <m:r>
                      <a:rPr lang="en-US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)=0</m:t>
                    </m:r>
                  </m:oMath>
                </a14:m>
                <a:r>
                  <a:rPr lang="en-US" dirty="0"/>
                  <a:t> and we generate weights independently from inputs,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But variance can grow with consecutive layers.</a:t>
                </a:r>
              </a:p>
              <a:p>
                <a:endParaRPr lang="en-US" dirty="0"/>
              </a:p>
              <a:p>
                <a:r>
                  <a:rPr lang="en-US" dirty="0"/>
                  <a:t>Empirically this hurts convergence for deep networks!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156" t="-11087" r="-1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</TotalTime>
  <Words>3361</Words>
  <Application>Microsoft Macintosh PowerPoint</Application>
  <PresentationFormat>Widescreen</PresentationFormat>
  <Paragraphs>1028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Cambria Math</vt:lpstr>
      <vt:lpstr>Myriad Pro</vt:lpstr>
      <vt:lpstr>Times New Roman</vt:lpstr>
      <vt:lpstr>Arial</vt:lpstr>
      <vt:lpstr>Office Theme</vt:lpstr>
      <vt:lpstr>MML minor #5</vt:lpstr>
      <vt:lpstr>Sigmoid активация</vt:lpstr>
      <vt:lpstr>Tanh активация</vt:lpstr>
      <vt:lpstr>ReLU активация</vt:lpstr>
      <vt:lpstr>Leaky ReLU активация</vt:lpstr>
      <vt:lpstr>Инициализация весов</vt:lpstr>
      <vt:lpstr>Инициализация весов</vt:lpstr>
      <vt:lpstr>Weights initializations</vt:lpstr>
      <vt:lpstr>Weights initializations</vt:lpstr>
      <vt:lpstr>Weights initializations</vt:lpstr>
      <vt:lpstr>Weights initializations</vt:lpstr>
      <vt:lpstr>Weights initializations</vt:lpstr>
      <vt:lpstr>Weights initializations</vt:lpstr>
      <vt:lpstr>Weights initializations</vt:lpstr>
      <vt:lpstr>Batch normalization</vt:lpstr>
      <vt:lpstr>Batch normalization</vt:lpstr>
      <vt:lpstr>Batch normalization</vt:lpstr>
      <vt:lpstr>Batch normalization</vt:lpstr>
      <vt:lpstr>Batch normalization</vt:lpstr>
      <vt:lpstr>Dropout</vt:lpstr>
      <vt:lpstr>Dropout</vt:lpstr>
      <vt:lpstr>Digital representation of an image</vt:lpstr>
      <vt:lpstr>Image as a neural network input</vt:lpstr>
      <vt:lpstr>Image as a neural network input</vt:lpstr>
      <vt:lpstr>Image as a neural network input</vt:lpstr>
      <vt:lpstr>Why not MLP?</vt:lpstr>
      <vt:lpstr>Why not MLP?</vt:lpstr>
      <vt:lpstr>Why not MLP?</vt:lpstr>
      <vt:lpstr>Convolutions will help!</vt:lpstr>
      <vt:lpstr>Convolutions will help!</vt:lpstr>
      <vt:lpstr>Convolutions have been used for a while</vt:lpstr>
      <vt:lpstr>Convolutions have been used for a while</vt:lpstr>
      <vt:lpstr>Convolutions have been used for a while</vt:lpstr>
      <vt:lpstr>Convolution is similar to correlation</vt:lpstr>
      <vt:lpstr>Convolution is similar to correlation</vt:lpstr>
      <vt:lpstr>Convolution is similar to correlation</vt:lpstr>
      <vt:lpstr>Convolution is translation equivariant</vt:lpstr>
      <vt:lpstr>Convolution is translation equivariant</vt:lpstr>
      <vt:lpstr>Convolution is translation equivariant</vt:lpstr>
      <vt:lpstr>Convolutional layer in neural network</vt:lpstr>
      <vt:lpstr>Convolutional layer in neural network</vt:lpstr>
      <vt:lpstr>Backpropagation for CNN</vt:lpstr>
      <vt:lpstr>Backpropagation for CNN</vt:lpstr>
      <vt:lpstr>Backpropagation for CNN</vt:lpstr>
      <vt:lpstr>Convolutional vs fully connected layer</vt:lpstr>
      <vt:lpstr>Convolutional vs fully connected layer</vt:lpstr>
      <vt:lpstr>Convolutional vs fully connected layer</vt:lpstr>
      <vt:lpstr>Ссылки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LSML лекция 1</dc:title>
  <dc:creator>Andrey Zimovnov</dc:creator>
  <cp:lastModifiedBy>Andrey Zimovnov</cp:lastModifiedBy>
  <cp:revision>547</cp:revision>
  <cp:lastPrinted>2017-10-12T10:34:09Z</cp:lastPrinted>
  <dcterms:created xsi:type="dcterms:W3CDTF">2017-04-01T14:01:14Z</dcterms:created>
  <dcterms:modified xsi:type="dcterms:W3CDTF">2017-10-17T20:41:49Z</dcterms:modified>
</cp:coreProperties>
</file>