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97" r:id="rId4"/>
    <p:sldId id="289" r:id="rId5"/>
    <p:sldId id="290" r:id="rId6"/>
    <p:sldId id="291" r:id="rId7"/>
    <p:sldId id="292" r:id="rId8"/>
    <p:sldId id="293" r:id="rId9"/>
    <p:sldId id="277" r:id="rId10"/>
    <p:sldId id="276" r:id="rId11"/>
    <p:sldId id="284" r:id="rId12"/>
    <p:sldId id="294" r:id="rId13"/>
    <p:sldId id="288" r:id="rId14"/>
    <p:sldId id="295" r:id="rId15"/>
    <p:sldId id="296" r:id="rId16"/>
    <p:sldId id="262" r:id="rId17"/>
    <p:sldId id="298" r:id="rId18"/>
    <p:sldId id="267" r:id="rId19"/>
    <p:sldId id="263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010" autoAdjust="0"/>
  </p:normalViewPr>
  <p:slideViewPr>
    <p:cSldViewPr snapToGrid="0">
      <p:cViewPr varScale="1">
        <p:scale>
          <a:sx n="109" d="100"/>
          <a:sy n="109" d="100"/>
        </p:scale>
        <p:origin x="10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5D98-32A5-4373-B94A-46088ED855F3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7931-0E66-4482-897D-356187D5C1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31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5D98-32A5-4373-B94A-46088ED855F3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7931-0E66-4482-897D-356187D5C1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01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5D98-32A5-4373-B94A-46088ED855F3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7931-0E66-4482-897D-356187D5C1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071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5D98-32A5-4373-B94A-46088ED855F3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7931-0E66-4482-897D-356187D5C1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202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5D98-32A5-4373-B94A-46088ED855F3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7931-0E66-4482-897D-356187D5C1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272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5D98-32A5-4373-B94A-46088ED855F3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7931-0E66-4482-897D-356187D5C1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239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CD5D98-32A5-4373-B94A-46088ED855F3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7E7931-0E66-4482-897D-356187D5C1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60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5D98-32A5-4373-B94A-46088ED855F3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7931-0E66-4482-897D-356187D5C1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14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5D98-32A5-4373-B94A-46088ED855F3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7931-0E66-4482-897D-356187D5C1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5D98-32A5-4373-B94A-46088ED855F3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7931-0E66-4482-897D-356187D5C1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74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5D98-32A5-4373-B94A-46088ED855F3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7931-0E66-4482-897D-356187D5C1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74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5D98-32A5-4373-B94A-46088ED855F3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7931-0E66-4482-897D-356187D5C1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36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5D98-32A5-4373-B94A-46088ED855F3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7931-0E66-4482-897D-356187D5C1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0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5D98-32A5-4373-B94A-46088ED855F3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7931-0E66-4482-897D-356187D5C1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6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CCD5D98-32A5-4373-B94A-46088ED855F3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17E7931-0E66-4482-897D-356187D5C1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29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CCD5D98-32A5-4373-B94A-46088ED855F3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17E7931-0E66-4482-897D-356187D5C1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432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0001" y="1042747"/>
            <a:ext cx="10572000" cy="2971051"/>
          </a:xfrm>
        </p:spPr>
        <p:txBody>
          <a:bodyPr>
            <a:normAutofit/>
          </a:bodyPr>
          <a:lstStyle/>
          <a:p>
            <a:r>
              <a:rPr lang="uk-UA" dirty="0"/>
              <a:t>Т</a:t>
            </a:r>
            <a:r>
              <a:rPr lang="ru-RU" dirty="0" err="1"/>
              <a:t>ема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“</a:t>
            </a:r>
            <a:r>
              <a:rPr lang="ru-RU" dirty="0"/>
              <a:t>Материнская плата компьютерной системы</a:t>
            </a:r>
            <a:r>
              <a:rPr lang="en-US" dirty="0"/>
              <a:t>”</a:t>
            </a:r>
            <a:endParaRPr lang="en-GB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0001" y="5617397"/>
            <a:ext cx="3609599" cy="434974"/>
          </a:xfrm>
        </p:spPr>
        <p:txBody>
          <a:bodyPr>
            <a:normAutofit fontScale="25000" lnSpcReduction="20000"/>
          </a:bodyPr>
          <a:lstStyle/>
          <a:p>
            <a:r>
              <a:rPr lang="ru-RU" sz="6400" dirty="0"/>
              <a:t>Курс</a:t>
            </a:r>
            <a:r>
              <a:rPr lang="en-US" sz="6400" dirty="0"/>
              <a:t>:</a:t>
            </a:r>
            <a:r>
              <a:rPr lang="ru-RU" sz="6400" dirty="0"/>
              <a:t> Операционные системы	</a:t>
            </a:r>
            <a:endParaRPr lang="en-GB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9A622F-6E65-91FA-D149-469CF38B31DA}"/>
              </a:ext>
            </a:extLst>
          </p:cNvPr>
          <p:cNvSpPr txBox="1"/>
          <p:nvPr/>
        </p:nvSpPr>
        <p:spPr>
          <a:xfrm>
            <a:off x="5375275" y="5617397"/>
            <a:ext cx="61023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1600" dirty="0"/>
              <a:t>Выполнила студентка группы </a:t>
            </a:r>
            <a:r>
              <a:rPr lang="en-US" sz="1600" dirty="0"/>
              <a:t>IA</a:t>
            </a:r>
            <a:r>
              <a:rPr lang="ru-RU" sz="1600" dirty="0"/>
              <a:t> 2304: </a:t>
            </a:r>
            <a:r>
              <a:rPr lang="ru-RU" sz="1600" b="1" dirty="0" err="1"/>
              <a:t>Шелестян</a:t>
            </a:r>
            <a:r>
              <a:rPr lang="ru-RU" sz="1600" b="1" dirty="0"/>
              <a:t> А.</a:t>
            </a:r>
          </a:p>
          <a:p>
            <a:pPr algn="r"/>
            <a:r>
              <a:rPr lang="ru-RU" sz="1600" dirty="0"/>
              <a:t>Проверил преподаватель:</a:t>
            </a:r>
            <a:r>
              <a:rPr lang="uk-UA" sz="1600" dirty="0"/>
              <a:t> </a:t>
            </a:r>
            <a:r>
              <a:rPr lang="ru-RU" sz="1600" b="1" dirty="0" err="1"/>
              <a:t>Препелица</a:t>
            </a:r>
            <a:r>
              <a:rPr lang="ru-RU" sz="1600" b="1" dirty="0"/>
              <a:t> А.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4930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00" y="242035"/>
            <a:ext cx="10571998" cy="970450"/>
          </a:xfrm>
        </p:spPr>
        <p:txBody>
          <a:bodyPr/>
          <a:lstStyle/>
          <a:p>
            <a:r>
              <a:rPr lang="ru-RU" dirty="0"/>
              <a:t>Функции материнской платы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0000" y="2146087"/>
            <a:ext cx="5101442" cy="42195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Материнская плата выполняет ряд важных функций, которые обеспечивают нормальное функционирование компьютера: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Питание — материнская плата обеспечивает подачу электрического питания на все компоненты компьютера.</a:t>
            </a:r>
          </a:p>
          <a:p>
            <a:r>
              <a:rPr lang="ru-RU" dirty="0"/>
              <a:t>Коммуникация — материнская плата обеспечивает коммуникацию между процессором, оперативной памятью, устройствами хранения данных и другими периферийными устройствами.</a:t>
            </a:r>
            <a:endParaRPr lang="en-GB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87415" y="2436477"/>
            <a:ext cx="5194583" cy="363876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Расширяемость — материнская плата предоставляет слоты для установки дополнительных устройств и расширения функциональности компьютера.</a:t>
            </a:r>
          </a:p>
          <a:p>
            <a:r>
              <a:rPr lang="ru-RU" dirty="0"/>
              <a:t>Контроль и управление — материнская плата включает в себя контроллеры и интерфейсы, позволяющие управлять работой компьютера и обеспечивать взаимодействие с внешними устройствами.</a:t>
            </a:r>
          </a:p>
          <a:p>
            <a:r>
              <a:rPr lang="ru-RU" dirty="0"/>
              <a:t>Загрузка и настройка — материнская плата содержит BIOS, который отвечает за процесс загрузки компьютера и настройку различных параметров системы.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044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FB8745-E4A5-65C3-8ECF-502B7BB86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077" y="398584"/>
            <a:ext cx="10515600" cy="1042570"/>
          </a:xfrm>
        </p:spPr>
        <p:txBody>
          <a:bodyPr>
            <a:normAutofit fontScale="90000"/>
          </a:bodyPr>
          <a:lstStyle/>
          <a:p>
            <a:r>
              <a:rPr lang="ru-RU" dirty="0"/>
              <a:t>Взаимодействие процессора и материнской платы: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BE7255-1C36-B04C-B8B9-13DE9F8A1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0789" y="2174630"/>
            <a:ext cx="6012088" cy="4396154"/>
          </a:xfrm>
        </p:spPr>
        <p:txBody>
          <a:bodyPr>
            <a:noAutofit/>
          </a:bodyPr>
          <a:lstStyle/>
          <a:p>
            <a:r>
              <a:rPr lang="ru-RU" sz="1200" b="1" i="0" dirty="0">
                <a:effectLst/>
                <a:latin typeface="Century Gothic (Основной текст)"/>
              </a:rPr>
              <a:t>Установка процессора:</a:t>
            </a:r>
            <a:endParaRPr lang="ru-RU" sz="1200" dirty="0">
              <a:latin typeface="Century Gothic (Основной текст)"/>
            </a:endParaRPr>
          </a:p>
          <a:p>
            <a:pPr lvl="1"/>
            <a:r>
              <a:rPr lang="ru-RU" sz="1000" b="0" i="0" dirty="0">
                <a:effectLst/>
                <a:latin typeface="Century Gothic (Основной текст)"/>
              </a:rPr>
              <a:t>Процессор устанавливается в специальный разъем (сокет) на материнской плате. Сокет соответствует конкретному типу процессора и обеспечивает физическое и электрическое соединение.</a:t>
            </a:r>
          </a:p>
          <a:p>
            <a:r>
              <a:rPr lang="ru-RU" sz="1200" b="1" i="0" dirty="0">
                <a:effectLst/>
                <a:latin typeface="Century Gothic (Основной текст)"/>
              </a:rPr>
              <a:t>Шина системы (System </a:t>
            </a:r>
            <a:r>
              <a:rPr lang="ru-RU" sz="1200" b="1" i="0" dirty="0" err="1">
                <a:effectLst/>
                <a:latin typeface="Century Gothic (Основной текст)"/>
              </a:rPr>
              <a:t>Bus</a:t>
            </a:r>
            <a:r>
              <a:rPr lang="ru-RU" sz="1200" b="1" i="0" dirty="0">
                <a:effectLst/>
                <a:latin typeface="Century Gothic (Основной текст)"/>
              </a:rPr>
              <a:t>):</a:t>
            </a:r>
            <a:endParaRPr lang="ru-RU" sz="1200" b="0" i="0" dirty="0">
              <a:effectLst/>
              <a:latin typeface="Century Gothic (Основной текст)"/>
            </a:endParaRPr>
          </a:p>
          <a:p>
            <a:pPr lvl="1"/>
            <a:r>
              <a:rPr lang="ru-RU" sz="1000" b="0" i="0" dirty="0">
                <a:effectLst/>
                <a:latin typeface="Century Gothic (Основной текст)"/>
              </a:rPr>
              <a:t>Материнская плата содержит системную шину, через которую процессор обменивается данными с другими компонентами системы, такими как оперативная память (RAM), графическая карта и внешние устройства. Процессор использует системную шину для передачи данных между собой и другими устройствами.</a:t>
            </a:r>
            <a:endParaRPr lang="en-US" sz="1000" b="0" i="0" dirty="0">
              <a:effectLst/>
              <a:latin typeface="Century Gothic (Основной текст)"/>
            </a:endParaRPr>
          </a:p>
          <a:p>
            <a:r>
              <a:rPr lang="ru-RU" sz="1200" b="1" i="0" dirty="0">
                <a:effectLst/>
                <a:latin typeface="Century Gothic (Основной текст)"/>
              </a:rPr>
              <a:t> Управление памятью:</a:t>
            </a:r>
            <a:endParaRPr lang="en-US" sz="1200" dirty="0">
              <a:latin typeface="Century Gothic (Основной текст)"/>
            </a:endParaRPr>
          </a:p>
          <a:p>
            <a:pPr lvl="1"/>
            <a:r>
              <a:rPr lang="ru-RU" sz="1000" b="0" i="0" dirty="0">
                <a:effectLst/>
                <a:latin typeface="Century Gothic (Основной текст)"/>
              </a:rPr>
              <a:t>Процессор обращается к системной памяти (RAM) для временного хранения данных, необходимых для выполнения задач. Материнская плата обеспечивает доступ к памяти и координирует операции чтения и записи.</a:t>
            </a:r>
          </a:p>
          <a:p>
            <a:r>
              <a:rPr lang="ru-RU" sz="1200" b="1" i="0" dirty="0">
                <a:effectLst/>
                <a:latin typeface="Century Gothic (Основной текст)"/>
              </a:rPr>
              <a:t>Контроль и управление:</a:t>
            </a:r>
            <a:endParaRPr lang="en-US" sz="1200" dirty="0">
              <a:latin typeface="Century Gothic (Основной текст)"/>
            </a:endParaRPr>
          </a:p>
          <a:p>
            <a:pPr lvl="1"/>
            <a:r>
              <a:rPr lang="ru-RU" sz="1000" b="0" i="0" dirty="0">
                <a:effectLst/>
                <a:latin typeface="Century Gothic (Основной текст)"/>
              </a:rPr>
              <a:t>Материнская плата содержит чипсет, который управляет различными аспектами системы. Северный мост (</a:t>
            </a:r>
            <a:r>
              <a:rPr lang="ru-RU" sz="1000" b="0" i="0" dirty="0" err="1">
                <a:effectLst/>
                <a:latin typeface="Century Gothic (Основной текст)"/>
              </a:rPr>
              <a:t>Northbridge</a:t>
            </a:r>
            <a:r>
              <a:rPr lang="ru-RU" sz="1000" b="0" i="0" dirty="0">
                <a:effectLst/>
                <a:latin typeface="Century Gothic (Основной текст)"/>
              </a:rPr>
              <a:t>) или интегрированные контроллеры обеспечивают взаимодействие с высокоскоростными компонентами, такими как память и графическая подсистема.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DF1C95-12A1-FA8F-0366-5765FDBCB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877" y="2227384"/>
            <a:ext cx="5677980" cy="4396154"/>
          </a:xfrm>
        </p:spPr>
        <p:txBody>
          <a:bodyPr>
            <a:normAutofit fontScale="40000" lnSpcReduction="20000"/>
          </a:bodyPr>
          <a:lstStyle/>
          <a:p>
            <a:r>
              <a:rPr lang="ru-RU" sz="2900" b="1" i="0" dirty="0">
                <a:effectLst/>
                <a:latin typeface="Century Gothic (Основной текст)"/>
              </a:rPr>
              <a:t>Интерфейсы и порты:</a:t>
            </a:r>
            <a:endParaRPr lang="ru-RU" sz="2900" b="0" i="0" dirty="0">
              <a:effectLst/>
              <a:latin typeface="Century Gothic (Основной текст)"/>
            </a:endParaRPr>
          </a:p>
          <a:p>
            <a:pPr lvl="1"/>
            <a:r>
              <a:rPr lang="ru-RU" sz="2500" b="0" i="0" dirty="0">
                <a:effectLst/>
                <a:latin typeface="Century Gothic (Основной текст)"/>
              </a:rPr>
              <a:t>Материнская плата обеспечивает различные порты и интерфейсы, через которые процессор может обмениваться данными с внешними устройствами. Это включает в себя порты USB, HDMI, Ethernet, аудио разъемы и другие.</a:t>
            </a:r>
          </a:p>
          <a:p>
            <a:r>
              <a:rPr lang="ru-RU" sz="2900" b="1" i="0" dirty="0">
                <a:effectLst/>
                <a:latin typeface="Century Gothic (Основной текст)"/>
              </a:rPr>
              <a:t>Энергопитание:</a:t>
            </a:r>
            <a:endParaRPr lang="ru-RU" sz="2900" b="0" i="0" dirty="0">
              <a:effectLst/>
              <a:latin typeface="Century Gothic (Основной текст)"/>
            </a:endParaRPr>
          </a:p>
          <a:p>
            <a:pPr lvl="1"/>
            <a:r>
              <a:rPr lang="ru-RU" sz="2500" b="0" i="0" dirty="0">
                <a:effectLst/>
                <a:latin typeface="Century Gothic (Основной текст)"/>
              </a:rPr>
              <a:t>Процессор требует энергии для своей работы. Материнская плата предоставляет соответствующий разъем питания (обычно ATX), который соединяется с блоком питания для обеспечения электропитания процессора.</a:t>
            </a:r>
          </a:p>
          <a:p>
            <a:r>
              <a:rPr lang="ru-RU" sz="2900" b="1" i="0" dirty="0">
                <a:effectLst/>
                <a:latin typeface="Century Gothic (Основной текст)"/>
              </a:rPr>
              <a:t>Контроль терморегулирования:</a:t>
            </a:r>
            <a:endParaRPr lang="ru-RU" sz="2900" b="0" i="0" dirty="0">
              <a:effectLst/>
              <a:latin typeface="Century Gothic (Основной текст)"/>
            </a:endParaRPr>
          </a:p>
          <a:p>
            <a:pPr lvl="1"/>
            <a:r>
              <a:rPr lang="ru-RU" sz="2500" b="0" i="0" dirty="0">
                <a:effectLst/>
                <a:latin typeface="Century Gothic (Основной текст)"/>
              </a:rPr>
              <a:t>Материнская плата и BIOS (или UEFI) обеспечивают системы терморегулирования, которые следят за температурой процессора. Если процессор перегревается, может применяться регулировка частоты или вентиляторы для снижения температуры.</a:t>
            </a:r>
          </a:p>
          <a:p>
            <a:r>
              <a:rPr lang="ru-RU" sz="2900" b="1" i="0" dirty="0">
                <a:effectLst/>
                <a:latin typeface="Century Gothic (Основной текст)"/>
              </a:rPr>
              <a:t>Расширительные слоты:</a:t>
            </a:r>
            <a:endParaRPr lang="ru-RU" sz="2900" b="0" i="0" dirty="0">
              <a:effectLst/>
              <a:latin typeface="Century Gothic (Основной текст)"/>
            </a:endParaRPr>
          </a:p>
          <a:p>
            <a:pPr lvl="1"/>
            <a:r>
              <a:rPr lang="ru-RU" sz="2500" b="0" i="0" dirty="0">
                <a:effectLst/>
                <a:latin typeface="Century Gothic (Основной текст)"/>
              </a:rPr>
              <a:t>Материнская плата предоставляет расширительные слоты (например, PCI Express), через которые можно подключать дополнительные устройства, такие как графические карты. Процессор взаимодействует с этими устройствами через системную шину.</a:t>
            </a:r>
          </a:p>
          <a:p>
            <a:pPr algn="l"/>
            <a:r>
              <a:rPr lang="ru-RU" sz="2900" b="0" i="0" dirty="0">
                <a:effectLst/>
                <a:latin typeface="Century Gothic (Основной текст)"/>
              </a:rPr>
              <a:t>Эти аспекты демонстрируют, как процессор и материнская плата тесно интегрированы, обеспечивая работоспособность компьютерной системы.</a:t>
            </a:r>
          </a:p>
          <a:p>
            <a:endParaRPr lang="ru-RU" dirty="0">
              <a:latin typeface="Century Gothic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572161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37B606-D56F-86ED-9626-6924D19E3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24" y="744415"/>
            <a:ext cx="5210908" cy="2157884"/>
          </a:xfrm>
        </p:spPr>
        <p:txBody>
          <a:bodyPr>
            <a:normAutofit/>
          </a:bodyPr>
          <a:lstStyle/>
          <a:p>
            <a:r>
              <a:rPr lang="ru-RU" sz="4400" dirty="0"/>
              <a:t>Чипсет материнской платы: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EBE880-727C-F01F-9D13-65447E3BB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4445" y="2737202"/>
            <a:ext cx="4835769" cy="373979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Чипсет материнской платы - это набор микросхем, ответственных за управление и координацию различными системами и интерфейсами на материнской плате. Чипсет выполняет несколько ключевых ролей в функционировании материнской платы: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FA4DF5-5CE4-E8CC-07A8-753A0674E2A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43" r="28743"/>
          <a:stretch>
            <a:fillRect/>
          </a:stretch>
        </p:blipFill>
        <p:spPr>
          <a:xfrm>
            <a:off x="5532438" y="0"/>
            <a:ext cx="6659562" cy="6858000"/>
          </a:xfrm>
        </p:spPr>
      </p:pic>
    </p:spTree>
    <p:extLst>
      <p:ext uri="{BB962C8B-B14F-4D97-AF65-F5344CB8AC3E}">
        <p14:creationId xmlns:p14="http://schemas.microsoft.com/office/powerpoint/2010/main" val="2622985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E52A7E8-DE69-6A97-CC34-F3BC2D8477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95" y="128587"/>
            <a:ext cx="4286250" cy="66008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45460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FB8745-E4A5-65C3-8ECF-502B7BB86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077" y="398584"/>
            <a:ext cx="10515600" cy="1042570"/>
          </a:xfrm>
        </p:spPr>
        <p:txBody>
          <a:bodyPr>
            <a:normAutofit/>
          </a:bodyPr>
          <a:lstStyle/>
          <a:p>
            <a:r>
              <a:rPr lang="ru-RU" dirty="0"/>
              <a:t>Ключевые роли чипсетов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BE7255-1C36-B04C-B8B9-13DE9F8A1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2174630"/>
            <a:ext cx="5708650" cy="4575420"/>
          </a:xfrm>
        </p:spPr>
        <p:txBody>
          <a:bodyPr>
            <a:noAutofit/>
          </a:bodyPr>
          <a:lstStyle/>
          <a:p>
            <a:r>
              <a:rPr lang="ru-RU" sz="1100" i="0" dirty="0">
                <a:effectLst/>
                <a:latin typeface="Century Gothic (Основной текст)"/>
              </a:rPr>
              <a:t>Управление шиной данных:</a:t>
            </a:r>
          </a:p>
          <a:p>
            <a:pPr lvl="1"/>
            <a:r>
              <a:rPr lang="ru-RU" sz="1100" i="0" dirty="0">
                <a:effectLst/>
                <a:latin typeface="Century Gothic (Основной текст)"/>
              </a:rPr>
              <a:t>Чипсет контролирует шину данных, такую как шина передачи данных между процессором, памятью и другими устройствами. Он определяет протоколы передачи данных и обеспечивает их эффективное движение по системной шине.</a:t>
            </a:r>
          </a:p>
          <a:p>
            <a:r>
              <a:rPr lang="ru-RU" sz="1100" i="0" dirty="0">
                <a:effectLst/>
                <a:latin typeface="Century Gothic (Основной текст)"/>
              </a:rPr>
              <a:t>Управление памятью:</a:t>
            </a:r>
          </a:p>
          <a:p>
            <a:pPr lvl="1"/>
            <a:r>
              <a:rPr lang="ru-RU" sz="1100" i="0" dirty="0">
                <a:effectLst/>
                <a:latin typeface="Century Gothic (Основной текст)"/>
              </a:rPr>
              <a:t>Чипсет координирует доступ к оперативной памяти (RAM). Это включает в себя управление частотой памяти, таймингами и другими параметрами, которые влияют на производительность системы.</a:t>
            </a:r>
          </a:p>
          <a:p>
            <a:r>
              <a:rPr lang="ru-RU" sz="1100" i="0" dirty="0">
                <a:effectLst/>
                <a:latin typeface="Century Gothic (Основной текст)"/>
              </a:rPr>
              <a:t>Управление расширительными слотами:</a:t>
            </a:r>
          </a:p>
          <a:p>
            <a:pPr lvl="1"/>
            <a:r>
              <a:rPr lang="ru-RU" sz="1100" i="0" dirty="0">
                <a:effectLst/>
                <a:latin typeface="Century Gothic (Основной текст)"/>
              </a:rPr>
              <a:t>Различные слоты на материнской плате, такие как PCI Express, подключаются к чипсету. Чипсет регулирует обмен данными между процессором и устройствами, подключенными к расширительным слотам.</a:t>
            </a:r>
          </a:p>
          <a:p>
            <a:r>
              <a:rPr lang="ru-RU" sz="1100" i="0" dirty="0">
                <a:effectLst/>
                <a:latin typeface="Century Gothic (Основной текст)"/>
              </a:rPr>
              <a:t>Контроль терморегулирования:</a:t>
            </a:r>
          </a:p>
          <a:p>
            <a:pPr lvl="1"/>
            <a:r>
              <a:rPr lang="ru-RU" sz="1100" i="0" dirty="0">
                <a:effectLst/>
                <a:latin typeface="Century Gothic (Основной текст)"/>
              </a:rPr>
              <a:t>Чипсет следит за температурой различных компонентов на материнской плате и может инициировать меры по терморегулированию, такие как вентиляторы или автоматическое снижение частоты процессора при перегреве.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DF1C95-12A1-FA8F-0366-5765FDBCB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2950" y="2461846"/>
            <a:ext cx="6445250" cy="439615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sz="1100" i="0" dirty="0">
                <a:effectLst/>
                <a:latin typeface="Century Gothic (Основной текст)"/>
              </a:rPr>
              <a:t>Контроль хранилища данных:</a:t>
            </a:r>
          </a:p>
          <a:p>
            <a:pPr lvl="1">
              <a:lnSpc>
                <a:spcPct val="120000"/>
              </a:lnSpc>
            </a:pPr>
            <a:r>
              <a:rPr lang="ru-RU" sz="1100" i="0" dirty="0">
                <a:effectLst/>
                <a:latin typeface="Century Gothic (Основной текст)"/>
              </a:rPr>
              <a:t>Чипсет управляет интерфейсами для подключения устройств хранения данных, таких как жесткие диски и SSD через SATA или </a:t>
            </a:r>
            <a:r>
              <a:rPr lang="ru-RU" sz="1100" i="0" dirty="0" err="1">
                <a:effectLst/>
                <a:latin typeface="Century Gothic (Основной текст)"/>
              </a:rPr>
              <a:t>NVMe</a:t>
            </a:r>
            <a:r>
              <a:rPr lang="ru-RU" sz="1100" i="0" dirty="0">
                <a:effectLst/>
                <a:latin typeface="Century Gothic (Основной текст)"/>
              </a:rPr>
              <a:t>. Он обеспечивает оптимальную передачу данных между процессором и устройствами хранения.</a:t>
            </a:r>
          </a:p>
          <a:p>
            <a:pPr>
              <a:lnSpc>
                <a:spcPct val="120000"/>
              </a:lnSpc>
            </a:pPr>
            <a:r>
              <a:rPr lang="ru-RU" sz="1100" i="0" dirty="0">
                <a:effectLst/>
                <a:latin typeface="Century Gothic (Основной текст)"/>
              </a:rPr>
              <a:t>Управление энергопотреблением:</a:t>
            </a:r>
          </a:p>
          <a:p>
            <a:pPr lvl="1">
              <a:lnSpc>
                <a:spcPct val="120000"/>
              </a:lnSpc>
            </a:pPr>
            <a:r>
              <a:rPr lang="ru-RU" sz="1100" i="0" dirty="0">
                <a:effectLst/>
                <a:latin typeface="Century Gothic (Основной текст)"/>
              </a:rPr>
              <a:t>Чипсет играет ключевую роль в управлении энергопотреблением системы. Он может регулировать энергопотребление процессора и других компонентов для оптимизации производительности и эффективности.</a:t>
            </a:r>
          </a:p>
          <a:p>
            <a:pPr>
              <a:lnSpc>
                <a:spcPct val="120000"/>
              </a:lnSpc>
            </a:pPr>
            <a:r>
              <a:rPr lang="ru-RU" sz="1100" i="0" dirty="0">
                <a:effectLst/>
                <a:latin typeface="Century Gothic (Основной текст)"/>
              </a:rPr>
              <a:t>Интерфейс с внешними устройствами:</a:t>
            </a:r>
          </a:p>
          <a:p>
            <a:pPr lvl="1">
              <a:lnSpc>
                <a:spcPct val="120000"/>
              </a:lnSpc>
            </a:pPr>
            <a:r>
              <a:rPr lang="ru-RU" sz="1100" i="0" dirty="0">
                <a:effectLst/>
                <a:latin typeface="Century Gothic (Основной текст)"/>
              </a:rPr>
              <a:t>Чипсет обеспечивает интерфейсы для подключения внешних устройств, таких как USB, Ethernet и аудио. Он управляет передачей данных между процессором и этими устройствами.</a:t>
            </a:r>
          </a:p>
          <a:p>
            <a:pPr>
              <a:lnSpc>
                <a:spcPct val="120000"/>
              </a:lnSpc>
            </a:pPr>
            <a:r>
              <a:rPr lang="ru-RU" sz="1100" i="0" dirty="0">
                <a:effectLst/>
                <a:latin typeface="Century Gothic (Основной текст)"/>
              </a:rPr>
              <a:t>Поддержка технологий процессора:</a:t>
            </a:r>
          </a:p>
          <a:p>
            <a:pPr lvl="1">
              <a:lnSpc>
                <a:spcPct val="120000"/>
              </a:lnSpc>
            </a:pPr>
            <a:r>
              <a:rPr lang="ru-RU" sz="1100" i="0" dirty="0">
                <a:effectLst/>
                <a:latin typeface="Century Gothic (Основной текст)"/>
              </a:rPr>
              <a:t>Чипсет должен быть совместим с конкретным типом процессора. Он обеспечивает поддержку различных технологий, таких как Hyper-</a:t>
            </a:r>
            <a:r>
              <a:rPr lang="ru-RU" sz="1100" i="0" dirty="0" err="1">
                <a:effectLst/>
                <a:latin typeface="Century Gothic (Основной текст)"/>
              </a:rPr>
              <a:t>Threading</a:t>
            </a:r>
            <a:r>
              <a:rPr lang="ru-RU" sz="1100" i="0" dirty="0">
                <a:effectLst/>
                <a:latin typeface="Century Gothic (Основной текст)"/>
              </a:rPr>
              <a:t>, Turbo </a:t>
            </a:r>
            <a:r>
              <a:rPr lang="ru-RU" sz="1100" i="0" dirty="0" err="1">
                <a:effectLst/>
                <a:latin typeface="Century Gothic (Основной текст)"/>
              </a:rPr>
              <a:t>Boost</a:t>
            </a:r>
            <a:r>
              <a:rPr lang="ru-RU" sz="1100" i="0" dirty="0">
                <a:effectLst/>
                <a:latin typeface="Century Gothic (Основной текст)"/>
              </a:rPr>
              <a:t> и других функций, зависящих от конкретного процессора.</a:t>
            </a:r>
          </a:p>
          <a:p>
            <a:endParaRPr lang="ru-RU" sz="1100" dirty="0">
              <a:latin typeface="Century Gothic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964637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FB8745-E4A5-65C3-8ECF-502B7BB86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077" y="398584"/>
            <a:ext cx="10515600" cy="1042570"/>
          </a:xfrm>
        </p:spPr>
        <p:txBody>
          <a:bodyPr>
            <a:normAutofit/>
          </a:bodyPr>
          <a:lstStyle/>
          <a:p>
            <a:r>
              <a:rPr lang="ru-RU" dirty="0"/>
              <a:t>Виды чипсетов: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BE7255-1C36-B04C-B8B9-13DE9F8A1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" y="1820496"/>
            <a:ext cx="5365750" cy="5107354"/>
          </a:xfrm>
        </p:spPr>
        <p:txBody>
          <a:bodyPr>
            <a:noAutofit/>
          </a:bodyPr>
          <a:lstStyle/>
          <a:p>
            <a:r>
              <a:rPr lang="ru-RU" sz="1600" i="0" dirty="0">
                <a:effectLst/>
                <a:latin typeface="Century Gothic (Основной текст)"/>
              </a:rPr>
              <a:t>На материнских платах используются различные виды чипсетов, каждый из которых предназначен для определенного типа процессоров и может предоставлять разные наборы функций. Вот несколько распространенных видов чипсетов:</a:t>
            </a:r>
          </a:p>
          <a:p>
            <a:r>
              <a:rPr lang="ru-RU" sz="1600" i="0" dirty="0">
                <a:effectLst/>
                <a:latin typeface="Century Gothic (Основной текст)"/>
              </a:rPr>
              <a:t>Чипсеты Intel:</a:t>
            </a:r>
          </a:p>
          <a:p>
            <a:pPr lvl="1"/>
            <a:r>
              <a:rPr lang="ru-RU" sz="1100" i="0" dirty="0">
                <a:effectLst/>
                <a:latin typeface="Century Gothic (Основной текст)"/>
              </a:rPr>
              <a:t>Intel производит разнообразные чипсеты для своих процессоров. Например, чипсеты серии Intel Z предназначены для процессоров, поддерживающих разгон, также есть чипсеты серии H для мобильных и настольных систем, а также более базовые чипсеты для бюджетных конфигураций.</a:t>
            </a:r>
          </a:p>
          <a:p>
            <a:r>
              <a:rPr lang="ru-RU" sz="1600" i="0" dirty="0">
                <a:effectLst/>
                <a:latin typeface="Century Gothic (Основной текст)"/>
              </a:rPr>
              <a:t>Чипсеты AMD:</a:t>
            </a:r>
          </a:p>
          <a:p>
            <a:pPr lvl="1"/>
            <a:r>
              <a:rPr lang="ru-RU" sz="1100" i="0" dirty="0">
                <a:effectLst/>
                <a:latin typeface="Century Gothic (Основной текст)"/>
              </a:rPr>
              <a:t>AMD также выпускает свои чипсеты, предназначенные для совместной работы с их процессорами. Например, чипсеты серии AMD B и X обеспечивают различные уровни функциональности и поддерживают различные возможности расширения.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DF1C95-12A1-FA8F-0366-5765FDBCB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32450" y="2163396"/>
            <a:ext cx="6445250" cy="4396154"/>
          </a:xfrm>
        </p:spPr>
        <p:txBody>
          <a:bodyPr>
            <a:noAutofit/>
          </a:bodyPr>
          <a:lstStyle/>
          <a:p>
            <a:r>
              <a:rPr lang="ru-RU" sz="1200" i="0" dirty="0">
                <a:effectLst/>
                <a:latin typeface="Century Gothic (Основной текст)"/>
              </a:rPr>
              <a:t>Наборы системной логики (</a:t>
            </a:r>
            <a:r>
              <a:rPr lang="ru-RU" sz="1200" i="0" dirty="0" err="1">
                <a:effectLst/>
                <a:latin typeface="Century Gothic (Основной текст)"/>
              </a:rPr>
              <a:t>Chipset</a:t>
            </a:r>
            <a:r>
              <a:rPr lang="ru-RU" sz="1200" i="0" dirty="0">
                <a:effectLst/>
                <a:latin typeface="Century Gothic (Основной текст)"/>
              </a:rPr>
              <a:t>) для серверов:</a:t>
            </a:r>
          </a:p>
          <a:p>
            <a:pPr lvl="1"/>
            <a:r>
              <a:rPr lang="ru-RU" sz="1100" i="0" dirty="0">
                <a:effectLst/>
                <a:latin typeface="Century Gothic (Основной текст)"/>
              </a:rPr>
              <a:t>В серверных системах чипсеты могут иметь более продвинутые функции, такие как поддержка большего количества процессоров, расширенные возможности управления энергопотреблением и т.д.</a:t>
            </a:r>
          </a:p>
          <a:p>
            <a:r>
              <a:rPr lang="ru-RU" sz="1200" i="0" dirty="0">
                <a:effectLst/>
                <a:latin typeface="Century Gothic (Основной текст)"/>
              </a:rPr>
              <a:t>Интегрированные чипсеты:</a:t>
            </a:r>
          </a:p>
          <a:p>
            <a:pPr lvl="1"/>
            <a:r>
              <a:rPr lang="ru-RU" sz="1100" i="0" dirty="0">
                <a:effectLst/>
                <a:latin typeface="Century Gothic (Основной текст)"/>
              </a:rPr>
              <a:t>Некоторые материнские платы имеют интегрированные графические чипы и контроллеры в чипсете, что позволяет создавать более компактные и энергоэффективные системы.</a:t>
            </a:r>
          </a:p>
          <a:p>
            <a:r>
              <a:rPr lang="ru-RU" sz="1200" i="0" dirty="0">
                <a:effectLst/>
                <a:latin typeface="Century Gothic (Основной текст)"/>
              </a:rPr>
              <a:t>Чипсеты для мобильных устройств:</a:t>
            </a:r>
          </a:p>
          <a:p>
            <a:pPr lvl="1"/>
            <a:r>
              <a:rPr lang="ru-RU" sz="1100" i="0" dirty="0">
                <a:effectLst/>
                <a:latin typeface="Century Gothic (Основной текст)"/>
              </a:rPr>
              <a:t>В мобильных устройствах, таких как ноутбуки, применяются специальные чипсеты, которые обеспечивают энергоэффективность и поддержку мобильных технологий.</a:t>
            </a:r>
          </a:p>
          <a:p>
            <a:r>
              <a:rPr lang="ru-RU" sz="1200" i="0" dirty="0">
                <a:effectLst/>
                <a:latin typeface="Century Gothic (Основной текст)"/>
              </a:rPr>
              <a:t>Чипсеты для игровых систем:</a:t>
            </a:r>
          </a:p>
          <a:p>
            <a:pPr lvl="1"/>
            <a:r>
              <a:rPr lang="ru-RU" sz="1100" i="0" dirty="0">
                <a:effectLst/>
                <a:latin typeface="Century Gothic (Основной текст)"/>
              </a:rPr>
              <a:t>Для игровых компьютеров создаются чипсеты, поддерживающие высокопроизводительные графические карты и другие игровые технологии.</a:t>
            </a:r>
          </a:p>
          <a:p>
            <a:r>
              <a:rPr lang="ru-RU" sz="1200" i="0" dirty="0">
                <a:effectLst/>
                <a:latin typeface="Century Gothic (Основной текст)"/>
              </a:rPr>
              <a:t>Общий выбор чипсета зависит от конкретных потребностей и требований пользователя, а также от поддерживаемых процессоров. При выборе материнской платы важно учитывать совместимость чипсета с выбранным процессором и предполагаемыми потребностями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2783381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Расширительные слоты и порты: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Описание PCI, </a:t>
            </a:r>
            <a:r>
              <a:rPr lang="ru-RU" dirty="0" err="1"/>
              <a:t>PCIe</a:t>
            </a:r>
            <a:r>
              <a:rPr lang="ru-RU" dirty="0"/>
              <a:t>, USB и других интерфейсов. PCI, </a:t>
            </a:r>
            <a:r>
              <a:rPr lang="ru-RU" dirty="0" err="1"/>
              <a:t>PCIe</a:t>
            </a:r>
            <a:r>
              <a:rPr lang="ru-RU" dirty="0"/>
              <a:t>, USB:</a:t>
            </a:r>
            <a:r>
              <a:rPr lang="en-US" dirty="0"/>
              <a:t> </a:t>
            </a:r>
            <a:r>
              <a:rPr lang="ru-RU" dirty="0"/>
              <a:t> Объяснение каждого интерфейса и их предназначение. PCI, </a:t>
            </a:r>
            <a:r>
              <a:rPr lang="ru-RU" dirty="0" err="1"/>
              <a:t>PCIe</a:t>
            </a:r>
            <a:r>
              <a:rPr lang="ru-RU" dirty="0"/>
              <a:t>, USB - разнообразие разъемов и портов на материнской плате предоставляет возможности для подключения различных устройств и расширения функционала.</a:t>
            </a:r>
          </a:p>
          <a:p>
            <a:r>
              <a:rPr lang="ru-RU" dirty="0"/>
              <a:t>Какие устройства можно подключить и расширить функционал. Иллюстрации: Разъемы и порты на материнской плате.</a:t>
            </a:r>
          </a:p>
        </p:txBody>
      </p:sp>
    </p:spTree>
    <p:extLst>
      <p:ext uri="{BB962C8B-B14F-4D97-AF65-F5344CB8AC3E}">
        <p14:creationId xmlns:p14="http://schemas.microsoft.com/office/powerpoint/2010/main" val="425997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5EE9A-0E99-8C87-C36F-1A545185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236662"/>
          </a:xfrm>
        </p:spPr>
        <p:txBody>
          <a:bodyPr/>
          <a:lstStyle/>
          <a:p>
            <a:r>
              <a:rPr lang="ru-RU" sz="2800" dirty="0"/>
              <a:t>Расширительные слоты и порты: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6BAAA6B-2A7B-6793-FC5C-7990A23AB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450" y="0"/>
            <a:ext cx="6813550" cy="685800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0FE65C30-0CA0-4985-6C9C-224D836D1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260600"/>
            <a:ext cx="5194299" cy="466725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ru-RU" sz="4400" b="1" i="0" dirty="0">
                <a:solidFill>
                  <a:srgbClr val="D1D5DB"/>
                </a:solidFill>
                <a:effectLst/>
              </a:rPr>
              <a:t>PCI (</a:t>
            </a:r>
            <a:r>
              <a:rPr lang="ru-RU" sz="4400" b="1" i="0" dirty="0" err="1">
                <a:solidFill>
                  <a:srgbClr val="D1D5DB"/>
                </a:solidFill>
                <a:effectLst/>
              </a:rPr>
              <a:t>Peripheral</a:t>
            </a:r>
            <a:r>
              <a:rPr lang="ru-RU" sz="4400" b="1" i="0" dirty="0">
                <a:solidFill>
                  <a:srgbClr val="D1D5DB"/>
                </a:solidFill>
                <a:effectLst/>
              </a:rPr>
              <a:t> </a:t>
            </a:r>
            <a:r>
              <a:rPr lang="ru-RU" sz="4400" b="1" i="0" dirty="0" err="1">
                <a:solidFill>
                  <a:srgbClr val="D1D5DB"/>
                </a:solidFill>
                <a:effectLst/>
              </a:rPr>
              <a:t>Component</a:t>
            </a:r>
            <a:r>
              <a:rPr lang="ru-RU" sz="4400" b="1" i="0" dirty="0">
                <a:solidFill>
                  <a:srgbClr val="D1D5DB"/>
                </a:solidFill>
                <a:effectLst/>
              </a:rPr>
              <a:t> </a:t>
            </a:r>
            <a:r>
              <a:rPr lang="ru-RU" sz="4400" b="1" i="0" dirty="0" err="1">
                <a:solidFill>
                  <a:srgbClr val="D1D5DB"/>
                </a:solidFill>
                <a:effectLst/>
              </a:rPr>
              <a:t>Interconnect</a:t>
            </a:r>
            <a:r>
              <a:rPr lang="ru-RU" sz="4400" b="1" i="0" dirty="0">
                <a:solidFill>
                  <a:srgbClr val="D1D5DB"/>
                </a:solidFill>
                <a:effectLst/>
              </a:rPr>
              <a:t>):</a:t>
            </a:r>
            <a:endParaRPr lang="ru-RU" sz="4400" dirty="0">
              <a:solidFill>
                <a:srgbClr val="D1D5DB"/>
              </a:solidFill>
            </a:endParaRPr>
          </a:p>
          <a:p>
            <a:pPr algn="l"/>
            <a:r>
              <a:rPr lang="ru-RU" sz="4400" b="1" i="0" dirty="0">
                <a:solidFill>
                  <a:srgbClr val="D1D5DB"/>
                </a:solidFill>
                <a:effectLst/>
              </a:rPr>
              <a:t>Описание:</a:t>
            </a:r>
            <a:r>
              <a:rPr lang="ru-RU" sz="4400" b="0" i="0" dirty="0">
                <a:solidFill>
                  <a:srgbClr val="D1D5DB"/>
                </a:solidFill>
                <a:effectLst/>
              </a:rPr>
              <a:t> PCI был одним из первых стандартов для расширения слотов на материнской плате и подключения периферийных устройств. Изначально использовался для подключения звуковых карт, сетевых карт, видеокарт и других устройств.</a:t>
            </a:r>
          </a:p>
          <a:p>
            <a:pPr algn="l"/>
            <a:r>
              <a:rPr lang="ru-RU" sz="4400" b="1" i="0" dirty="0">
                <a:solidFill>
                  <a:srgbClr val="D1D5DB"/>
                </a:solidFill>
                <a:effectLst/>
              </a:rPr>
              <a:t>Скорость передачи данных:</a:t>
            </a:r>
            <a:r>
              <a:rPr lang="ru-RU" sz="4400" b="0" i="0" dirty="0">
                <a:solidFill>
                  <a:srgbClr val="D1D5DB"/>
                </a:solidFill>
                <a:effectLst/>
              </a:rPr>
              <a:t> Скорость зависит от версии PCI. Например, PCI 2.2 предоставляет пропускную способность до 133 МБ/с.</a:t>
            </a:r>
          </a:p>
          <a:p>
            <a:pPr algn="l"/>
            <a:r>
              <a:rPr lang="ru-RU" sz="4400" b="1" i="0" dirty="0">
                <a:solidFill>
                  <a:srgbClr val="D1D5DB"/>
                </a:solidFill>
                <a:effectLst/>
              </a:rPr>
              <a:t>PCI Express (</a:t>
            </a:r>
            <a:r>
              <a:rPr lang="ru-RU" sz="4400" b="1" i="0" dirty="0" err="1">
                <a:solidFill>
                  <a:srgbClr val="D1D5DB"/>
                </a:solidFill>
                <a:effectLst/>
              </a:rPr>
              <a:t>PCIe</a:t>
            </a:r>
            <a:r>
              <a:rPr lang="ru-RU" sz="4400" b="1" i="0" dirty="0">
                <a:solidFill>
                  <a:srgbClr val="D1D5DB"/>
                </a:solidFill>
                <a:effectLst/>
              </a:rPr>
              <a:t>):</a:t>
            </a:r>
            <a:endParaRPr lang="ru-RU" sz="4400" dirty="0">
              <a:solidFill>
                <a:srgbClr val="D1D5DB"/>
              </a:solidFill>
            </a:endParaRPr>
          </a:p>
          <a:p>
            <a:pPr algn="l"/>
            <a:r>
              <a:rPr lang="ru-RU" sz="4400" b="1" i="0" dirty="0">
                <a:solidFill>
                  <a:srgbClr val="D1D5DB"/>
                </a:solidFill>
                <a:effectLst/>
              </a:rPr>
              <a:t>Описание:</a:t>
            </a:r>
            <a:r>
              <a:rPr lang="ru-RU" sz="4400" b="0" i="0" dirty="0">
                <a:solidFill>
                  <a:srgbClr val="D1D5DB"/>
                </a:solidFill>
                <a:effectLst/>
              </a:rPr>
              <a:t> </a:t>
            </a:r>
            <a:r>
              <a:rPr lang="ru-RU" sz="4400" b="0" i="0" dirty="0" err="1">
                <a:solidFill>
                  <a:srgbClr val="D1D5DB"/>
                </a:solidFill>
                <a:effectLst/>
              </a:rPr>
              <a:t>PCIe</a:t>
            </a:r>
            <a:r>
              <a:rPr lang="ru-RU" sz="4400" b="0" i="0" dirty="0">
                <a:solidFill>
                  <a:srgbClr val="D1D5DB"/>
                </a:solidFill>
                <a:effectLst/>
              </a:rPr>
              <a:t> является эволюцией стандарта PCI и предоставляет более высокие скорости передачи данных и большую эффективность использования полосы пропускания. Используется для подключения графических карт, сетевых карт, накопителей и других высокопроизводительных устройств.</a:t>
            </a:r>
          </a:p>
          <a:p>
            <a:pPr algn="l"/>
            <a:r>
              <a:rPr lang="ru-RU" sz="4400" b="1" i="0" dirty="0">
                <a:solidFill>
                  <a:srgbClr val="D1D5DB"/>
                </a:solidFill>
                <a:effectLst/>
              </a:rPr>
              <a:t>Скорость передачи данных:</a:t>
            </a:r>
            <a:r>
              <a:rPr lang="ru-RU" sz="4400" b="0" i="0" dirty="0">
                <a:solidFill>
                  <a:srgbClr val="D1D5DB"/>
                </a:solidFill>
                <a:effectLst/>
              </a:rPr>
              <a:t> Существует несколько версий </a:t>
            </a:r>
            <a:r>
              <a:rPr lang="ru-RU" sz="4400" b="0" i="0" dirty="0" err="1">
                <a:solidFill>
                  <a:srgbClr val="D1D5DB"/>
                </a:solidFill>
                <a:effectLst/>
              </a:rPr>
              <a:t>PCIe</a:t>
            </a:r>
            <a:r>
              <a:rPr lang="ru-RU" sz="4400" b="0" i="0" dirty="0">
                <a:solidFill>
                  <a:srgbClr val="D1D5DB"/>
                </a:solidFill>
                <a:effectLst/>
              </a:rPr>
              <a:t> с различными скоростями передачи данных. Например, </a:t>
            </a:r>
            <a:r>
              <a:rPr lang="ru-RU" sz="4400" b="0" i="0" dirty="0" err="1">
                <a:solidFill>
                  <a:srgbClr val="D1D5DB"/>
                </a:solidFill>
                <a:effectLst/>
              </a:rPr>
              <a:t>PCIe</a:t>
            </a:r>
            <a:r>
              <a:rPr lang="ru-RU" sz="4400" b="0" i="0" dirty="0">
                <a:solidFill>
                  <a:srgbClr val="D1D5DB"/>
                </a:solidFill>
                <a:effectLst/>
              </a:rPr>
              <a:t> 3.0 предоставляет пропускную способность до 8 ГБ/с на линию.</a:t>
            </a:r>
          </a:p>
          <a:p>
            <a:pPr algn="l"/>
            <a:r>
              <a:rPr lang="ru-RU" sz="4400" b="1" i="0" dirty="0">
                <a:solidFill>
                  <a:srgbClr val="D1D5DB"/>
                </a:solidFill>
                <a:effectLst/>
              </a:rPr>
              <a:t>USB (Universal </a:t>
            </a:r>
            <a:r>
              <a:rPr lang="ru-RU" sz="4400" b="1" i="0" dirty="0" err="1">
                <a:solidFill>
                  <a:srgbClr val="D1D5DB"/>
                </a:solidFill>
                <a:effectLst/>
              </a:rPr>
              <a:t>Serial</a:t>
            </a:r>
            <a:r>
              <a:rPr lang="ru-RU" sz="4400" b="1" i="0" dirty="0">
                <a:solidFill>
                  <a:srgbClr val="D1D5DB"/>
                </a:solidFill>
                <a:effectLst/>
              </a:rPr>
              <a:t> </a:t>
            </a:r>
            <a:r>
              <a:rPr lang="ru-RU" sz="4400" b="1" i="0" dirty="0" err="1">
                <a:solidFill>
                  <a:srgbClr val="D1D5DB"/>
                </a:solidFill>
                <a:effectLst/>
              </a:rPr>
              <a:t>Bus</a:t>
            </a:r>
            <a:r>
              <a:rPr lang="ru-RU" sz="4400" b="1" i="0" dirty="0">
                <a:solidFill>
                  <a:srgbClr val="D1D5DB"/>
                </a:solidFill>
                <a:effectLst/>
              </a:rPr>
              <a:t>):</a:t>
            </a:r>
            <a:endParaRPr lang="ru-RU" sz="4400" dirty="0">
              <a:solidFill>
                <a:srgbClr val="D1D5DB"/>
              </a:solidFill>
            </a:endParaRPr>
          </a:p>
          <a:p>
            <a:pPr algn="l"/>
            <a:r>
              <a:rPr lang="ru-RU" sz="4400" b="1" i="0" dirty="0">
                <a:solidFill>
                  <a:srgbClr val="D1D5DB"/>
                </a:solidFill>
                <a:effectLst/>
              </a:rPr>
              <a:t>Описание:</a:t>
            </a:r>
            <a:r>
              <a:rPr lang="ru-RU" sz="4400" b="0" i="0" dirty="0">
                <a:solidFill>
                  <a:srgbClr val="D1D5DB"/>
                </a:solidFill>
                <a:effectLst/>
              </a:rPr>
              <a:t> USB является универсальным стандартом интерфейса для подключения различных устройств, таких как клавиатуры, мыши, принтеры, флэш-накопители, камеры и другие периферийные устройства. Он также используется для подключения зарядных устройств и многих других устройств.</a:t>
            </a:r>
          </a:p>
          <a:p>
            <a:pPr algn="l"/>
            <a:r>
              <a:rPr lang="ru-RU" sz="4400" b="1" i="0" dirty="0">
                <a:solidFill>
                  <a:srgbClr val="D1D5DB"/>
                </a:solidFill>
                <a:effectLst/>
              </a:rPr>
              <a:t>Скорость передачи данных:</a:t>
            </a:r>
            <a:r>
              <a:rPr lang="ru-RU" sz="4400" b="0" i="0" dirty="0">
                <a:solidFill>
                  <a:srgbClr val="D1D5DB"/>
                </a:solidFill>
                <a:effectLst/>
              </a:rPr>
              <a:t> Существует несколько версий USB с различными скоростями передачи данных. USB 3.0, например, предоставляет пропускную способность до 5 Гбит/с, в то время как USB 3.1 и USB 3.2 предлагают еще более высокие скорости.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7761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Уникальные разъемы: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9936" y="2673351"/>
            <a:ext cx="10554574" cy="4127500"/>
          </a:xfrm>
        </p:spPr>
        <p:txBody>
          <a:bodyPr>
            <a:normAutofit/>
          </a:bodyPr>
          <a:lstStyle/>
          <a:p>
            <a:r>
              <a:rPr lang="ru-RU" dirty="0"/>
              <a:t>Некоторые материнские платы имеют уникальные разъемы и порты. Например, ASUS внедрили разъем для вентилятора CPU, который автоматически регулирует обороты вентилятора в зависимости от температуры процессора.</a:t>
            </a:r>
          </a:p>
          <a:p>
            <a:endParaRPr lang="ru-RU" dirty="0"/>
          </a:p>
          <a:p>
            <a:r>
              <a:rPr lang="ru-RU" b="1" dirty="0"/>
              <a:t>Модульные материнские платы:</a:t>
            </a:r>
            <a:endParaRPr lang="ru-RU" dirty="0"/>
          </a:p>
          <a:p>
            <a:pPr lvl="1"/>
            <a:r>
              <a:rPr lang="ru-RU" dirty="0"/>
              <a:t>В некоторых современных системах существуют модульные материнские платы, где различные компоненты (процессор, память, графика) представлены отдельными модулями, что облегчает обновление и настройку.</a:t>
            </a:r>
          </a:p>
          <a:p>
            <a:r>
              <a:rPr lang="ru-RU" b="1" dirty="0"/>
              <a:t>RGB-освещение:</a:t>
            </a:r>
            <a:endParaRPr lang="ru-RU" dirty="0"/>
          </a:p>
          <a:p>
            <a:pPr lvl="1"/>
            <a:r>
              <a:rPr lang="ru-RU" dirty="0"/>
              <a:t>Некоторые современные материнские платы имеют встроенное RGB-освещение, которое можно настраивать в соответствии с предпочтениями пользователя, что добавляет эстетический элемент в сборку ПК.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5434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Графика и звук на материнской плате: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212" y="2908087"/>
            <a:ext cx="10446188" cy="418852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Встроенные графические и звуковые возможности материнской платы обеспечивают базовый уровень функциональности, который можно дополнить в зависимости от потребностей пользователя. </a:t>
            </a:r>
          </a:p>
          <a:p>
            <a:pPr algn="l"/>
            <a:r>
              <a:rPr lang="ru-RU" b="1" i="0" dirty="0">
                <a:solidFill>
                  <a:srgbClr val="D1D5DB"/>
                </a:solidFill>
                <a:effectLst/>
              </a:rPr>
              <a:t>Встроенная звуковая подсистема (Аудио):</a:t>
            </a:r>
          </a:p>
          <a:p>
            <a:r>
              <a:rPr lang="ru-RU" b="0" i="0" dirty="0">
                <a:solidFill>
                  <a:srgbClr val="D1D5DB"/>
                </a:solidFill>
                <a:effectLst/>
              </a:rPr>
              <a:t>Многие материнские платы оснащены встроенной аудио-подсистемой, иногда называемой звуковым кодеком. Эта подсистема предоставляет базовые звуковые возможности, позволяющие воспроизводить звук и записывать аудио.</a:t>
            </a:r>
          </a:p>
          <a:p>
            <a:r>
              <a:rPr lang="ru-RU" b="1" dirty="0" err="1">
                <a:solidFill>
                  <a:srgbClr val="D1D5DB"/>
                </a:solidFill>
              </a:rPr>
              <a:t>Втроенная</a:t>
            </a:r>
            <a:r>
              <a:rPr lang="ru-RU" b="1" dirty="0">
                <a:solidFill>
                  <a:srgbClr val="D1D5DB"/>
                </a:solidFill>
              </a:rPr>
              <a:t> графический процессор (графика):</a:t>
            </a:r>
          </a:p>
          <a:p>
            <a:r>
              <a:rPr lang="ru-RU" b="0" i="0" dirty="0">
                <a:solidFill>
                  <a:srgbClr val="D1D5DB"/>
                </a:solidFill>
                <a:effectLst/>
              </a:rPr>
              <a:t> Некоторые материнские платы включают встроенные графические процессоры (</a:t>
            </a:r>
            <a:r>
              <a:rPr lang="ru-RU" b="0" i="0" dirty="0" err="1">
                <a:solidFill>
                  <a:srgbClr val="D1D5DB"/>
                </a:solidFill>
                <a:effectLst/>
              </a:rPr>
              <a:t>iGPU</a:t>
            </a:r>
            <a:r>
              <a:rPr lang="ru-RU" b="0" i="0" dirty="0">
                <a:solidFill>
                  <a:srgbClr val="D1D5DB"/>
                </a:solidFill>
                <a:effectLst/>
              </a:rPr>
              <a:t>), позволяющие выводить изображение на монитор без необходимости использовать дополнительную видеокарту. Это особенно распространено в младших и бюджетных моделях материнских плат.</a:t>
            </a:r>
          </a:p>
          <a:p>
            <a:r>
              <a:rPr lang="ru-RU" b="0" i="0" dirty="0">
                <a:solidFill>
                  <a:srgbClr val="D1D5DB"/>
                </a:solidFill>
                <a:effectLst/>
              </a:rPr>
              <a:t>Встроенные графические процессоры обычно обеспечивают базовую графическую производительность, но для игр или профессионального графического дизайна часто требуется дополнительная видеокарта.</a:t>
            </a:r>
          </a:p>
          <a:p>
            <a:pPr marL="0" indent="0">
              <a:buNone/>
            </a:pPr>
            <a:endParaRPr lang="ru-RU" b="0" i="0" dirty="0">
              <a:solidFill>
                <a:srgbClr val="D1D5DB"/>
              </a:solidFill>
              <a:effectLst/>
            </a:endParaRPr>
          </a:p>
          <a:p>
            <a:endParaRPr lang="ru-RU" b="0" i="0" dirty="0">
              <a:solidFill>
                <a:srgbClr val="D1D5DB"/>
              </a:solidFill>
              <a:effectLst/>
            </a:endParaRPr>
          </a:p>
          <a:p>
            <a:pPr algn="l"/>
            <a:endParaRPr lang="ru-RU" b="1" i="0" dirty="0">
              <a:solidFill>
                <a:srgbClr val="D1D5D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72376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3810" y="495650"/>
            <a:ext cx="10515600" cy="905227"/>
          </a:xfrm>
        </p:spPr>
        <p:txBody>
          <a:bodyPr/>
          <a:lstStyle/>
          <a:p>
            <a:r>
              <a:rPr lang="ru-RU" b="1" dirty="0"/>
              <a:t>Введение: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2589" y="2296324"/>
            <a:ext cx="10886821" cy="5408657"/>
          </a:xfrm>
        </p:spPr>
        <p:txBody>
          <a:bodyPr>
            <a:normAutofit/>
          </a:bodyPr>
          <a:lstStyle/>
          <a:p>
            <a:r>
              <a:rPr lang="ru-RU" sz="1600" dirty="0"/>
              <a:t>Материнская плата является главной нервной системой компьютера, объединяющей все его компоненты. Без нее согласованная работа всех частей ПК была бы невозможна.</a:t>
            </a:r>
            <a:endParaRPr lang="en-US" sz="1600" dirty="0"/>
          </a:p>
          <a:p>
            <a:pPr fontAlgn="base"/>
            <a:r>
              <a:rPr lang="ru-RU" sz="1600" dirty="0"/>
              <a:t>Сердцем компьютера, содержащим основные микросхемы, является материнская плата. Именно она отвечает за отклик системы на распоряжения пользователя. Материнская плата имеет и другие названия: системная плата, основная плата, МП. Далее подробно рассмотрим ее устройство и назначение отдельных компонентов.</a:t>
            </a:r>
          </a:p>
          <a:p>
            <a:pPr fontAlgn="base"/>
            <a:r>
              <a:rPr lang="ru-RU" sz="1600" dirty="0"/>
              <a:t>К материнской плате подключаются все внутренние компоненты, как то процессор, оперативная память, платы расширения, контроллеры, так и периферийные устройства, например, SSD-накопители, DVD-дисководы, внешние накопители информации, адаптеры, модемы.</a:t>
            </a:r>
          </a:p>
          <a:p>
            <a:pPr fontAlgn="base"/>
            <a:r>
              <a:rPr lang="ru-RU" sz="1600" dirty="0"/>
              <a:t> Чтобы соединить все эти компоненты вместе, существуют специальные гнезда, которые официально именуются слотами, сокетами и коннекторами. Форма у них у всех разная. Отличаются типом, количеством контактов, параметрами производительности и другими мелочами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ru-R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7635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Заключение: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712" y="2393737"/>
            <a:ext cx="10554574" cy="3636511"/>
          </a:xfrm>
        </p:spPr>
        <p:txBody>
          <a:bodyPr/>
          <a:lstStyle/>
          <a:p>
            <a:r>
              <a:rPr lang="ru-RU" dirty="0"/>
              <a:t>Выбор материнской платы для компьютера важен, так как эта деталь влияет на взаимодействие всех компонентов системы. Правильный выбор обеспечивает стабильность и эффективность работы компьютера. Важно учесть текущие и будущие потребности системы для избежания ограничений в будущем. Высококачественные аудио- и графические возможности материнской платы улучшают пользовательский опыт. В общем, тщательный выбор материнской платы является ключевым моментом при сборке компьютера, определяя его функциональность и надежность.</a:t>
            </a:r>
          </a:p>
        </p:txBody>
      </p:sp>
    </p:spTree>
    <p:extLst>
      <p:ext uri="{BB962C8B-B14F-4D97-AF65-F5344CB8AC3E}">
        <p14:creationId xmlns:p14="http://schemas.microsoft.com/office/powerpoint/2010/main" val="428303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7B9AF-563E-3F76-E392-A7CD0ABE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 материнской платы 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11C8045-2391-F47C-9EA4-528DC05758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1" y="2222499"/>
            <a:ext cx="4946872" cy="4502371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7DD17013-913A-6D1C-6B6F-6A20FF6B12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565" y="2222500"/>
            <a:ext cx="4697135" cy="4467800"/>
          </a:xfrm>
        </p:spPr>
      </p:pic>
    </p:spTree>
    <p:extLst>
      <p:ext uri="{BB962C8B-B14F-4D97-AF65-F5344CB8AC3E}">
        <p14:creationId xmlns:p14="http://schemas.microsoft.com/office/powerpoint/2010/main" val="99974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Ранние компьютеры (1940-1950):</a:t>
            </a:r>
            <a:endParaRPr lang="en-GB" dirty="0"/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5C718539-A955-64AC-608E-289CE9ECB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7970" y="2690541"/>
            <a:ext cx="4325815" cy="3638764"/>
          </a:xfrm>
        </p:spPr>
        <p:txBody>
          <a:bodyPr/>
          <a:lstStyle/>
          <a:p>
            <a:r>
              <a:rPr lang="ru-RU" dirty="0"/>
              <a:t> Первые компьютеры были огромными и использовались для военных и научных целей.</a:t>
            </a:r>
          </a:p>
          <a:p>
            <a:r>
              <a:rPr lang="ru-RU" dirty="0"/>
              <a:t> Однако они не имели чего-то подобного современной материнской плате.</a:t>
            </a:r>
          </a:p>
          <a:p>
            <a:r>
              <a:rPr lang="ru-RU" dirty="0"/>
              <a:t> Компоненты были подключены прямо друг к другу или через различные панели.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D86B02-4ACA-DCA0-DB71-1AD186183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49" y="2624044"/>
            <a:ext cx="6128629" cy="344735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977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37B606-D56F-86ED-9626-6924D19E3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46" y="468923"/>
            <a:ext cx="5122985" cy="2157884"/>
          </a:xfrm>
        </p:spPr>
        <p:txBody>
          <a:bodyPr>
            <a:normAutofit/>
          </a:bodyPr>
          <a:lstStyle/>
          <a:p>
            <a:r>
              <a:rPr lang="ru-RU" sz="4400" dirty="0"/>
              <a:t>Появление микросхем (1960-1970): 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EBE880-727C-F01F-9D13-65447E3BB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7554" y="2796792"/>
            <a:ext cx="4771292" cy="36635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С развитием технологии микросхем появились первые элементы, предшествующие современным материнским платам.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Это были так называемые "мамонтовые" платы, на которых размещались основные компоненты, такие как процессоры и память.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6D7A42-6AAB-2C23-544F-A7F183BAD5F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350" y="22225"/>
            <a:ext cx="5708650" cy="6813549"/>
          </a:xfrm>
        </p:spPr>
      </p:pic>
    </p:spTree>
    <p:extLst>
      <p:ext uri="{BB962C8B-B14F-4D97-AF65-F5344CB8AC3E}">
        <p14:creationId xmlns:p14="http://schemas.microsoft.com/office/powerpoint/2010/main" val="307101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37B606-D56F-86ED-9626-6924D19E3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46" y="990599"/>
            <a:ext cx="5122985" cy="2157884"/>
          </a:xfrm>
        </p:spPr>
        <p:txBody>
          <a:bodyPr>
            <a:normAutofit/>
          </a:bodyPr>
          <a:lstStyle/>
          <a:p>
            <a:r>
              <a:rPr lang="en-US" sz="4400" dirty="0"/>
              <a:t>IBM PC (1981): </a:t>
            </a:r>
            <a:endParaRPr lang="ru-RU" sz="44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EBE880-727C-F01F-9D13-65447E3BB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031" y="2307282"/>
            <a:ext cx="4642339" cy="36635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Знаменитый IBM PC, представленный в 1981 году, стал важным моментом в истории материнских плат.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IBM PC использовал концепцию "единого шасси" или "единого блока", где все основные компоненты были интегрированы на одной плате.</a:t>
            </a:r>
          </a:p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816EF4-DC4D-B02E-9A35-9157483C8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631" y="1657350"/>
            <a:ext cx="6466881" cy="393065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5332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37B606-D56F-86ED-9626-6924D19E3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46" y="643795"/>
            <a:ext cx="5122985" cy="2157884"/>
          </a:xfrm>
        </p:spPr>
        <p:txBody>
          <a:bodyPr>
            <a:normAutofit/>
          </a:bodyPr>
          <a:lstStyle/>
          <a:p>
            <a:r>
              <a:rPr lang="ru-RU" sz="4400" dirty="0"/>
              <a:t>Развитие стандартов (1990-2000): 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EBE880-727C-F01F-9D13-65447E3BB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0646" y="2801679"/>
            <a:ext cx="4572000" cy="36635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В это время появились стандарты для материнских плат, такие как ATX (Advanced Technology </a:t>
            </a:r>
            <a:r>
              <a:rPr lang="ru-RU" sz="1800" dirty="0" err="1"/>
              <a:t>eXtended</a:t>
            </a:r>
            <a:r>
              <a:rPr lang="ru-RU" sz="1800" dirty="0"/>
              <a:t>), который определял размеры и размещение разъемов. Это способствовало облегчению апгрейда и сборки компьютеров.</a:t>
            </a:r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01654C8-F78F-EDED-00DB-8023CAE1CF8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108" y="2301848"/>
            <a:ext cx="7249892" cy="3508948"/>
          </a:xfrm>
        </p:spPr>
      </p:pic>
    </p:spTree>
    <p:extLst>
      <p:ext uri="{BB962C8B-B14F-4D97-AF65-F5344CB8AC3E}">
        <p14:creationId xmlns:p14="http://schemas.microsoft.com/office/powerpoint/2010/main" val="191365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37B606-D56F-86ED-9626-6924D19E3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94" y="381000"/>
            <a:ext cx="5210908" cy="2157884"/>
          </a:xfrm>
        </p:spPr>
        <p:txBody>
          <a:bodyPr>
            <a:normAutofit/>
          </a:bodyPr>
          <a:lstStyle/>
          <a:p>
            <a:r>
              <a:rPr lang="ru-RU" sz="4400" dirty="0"/>
              <a:t>Интеграция технологий (2000-н.в.): 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EBE880-727C-F01F-9D13-65447E3BB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4445" y="2737202"/>
            <a:ext cx="4835769" cy="3739798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С развитием технологий появились более компактные и мощные материнские платы.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Интеграция различных технологий, таких как USB, Ethernet, аудио и видео, стала стандартной практикой.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Сегодня материнские платы продолжают развиваться, поддерживая новейшие технологии, такие как </a:t>
            </a:r>
            <a:r>
              <a:rPr lang="ru-RU" sz="1800" dirty="0" err="1"/>
              <a:t>PCIe</a:t>
            </a:r>
            <a:r>
              <a:rPr lang="ru-RU" sz="1800" dirty="0"/>
              <a:t> для графики и </a:t>
            </a:r>
            <a:r>
              <a:rPr lang="ru-RU" sz="1800" dirty="0" err="1"/>
              <a:t>NVMe</a:t>
            </a:r>
            <a:r>
              <a:rPr lang="ru-RU" sz="1800" dirty="0"/>
              <a:t> для хранения данных. Они остаются ключевым элементом любой компьютерной системы, обеспечивая взаимодействие между всеми компонентами.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B49875-32F9-5B82-038E-E5347B5A92E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13" y="901624"/>
            <a:ext cx="5813442" cy="5168976"/>
          </a:xfrm>
        </p:spPr>
      </p:pic>
    </p:spTree>
    <p:extLst>
      <p:ext uri="{BB962C8B-B14F-4D97-AF65-F5344CB8AC3E}">
        <p14:creationId xmlns:p14="http://schemas.microsoft.com/office/powerpoint/2010/main" val="314874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267" y="323769"/>
            <a:ext cx="5229794" cy="956733"/>
          </a:xfrm>
        </p:spPr>
        <p:txBody>
          <a:bodyPr>
            <a:noAutofit/>
          </a:bodyPr>
          <a:lstStyle/>
          <a:p>
            <a:r>
              <a:rPr lang="ru-RU" sz="3200" b="1" dirty="0"/>
              <a:t>Структура материнской платы:</a:t>
            </a:r>
            <a:endParaRPr lang="en-GB" sz="3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F413BF-ECE2-F212-9E78-129A56581B3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7" r="3817"/>
          <a:stretch>
            <a:fillRect/>
          </a:stretch>
        </p:blipFill>
        <p:spPr>
          <a:xfrm>
            <a:off x="5245101" y="0"/>
            <a:ext cx="6946900" cy="6857999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6267" y="1496646"/>
            <a:ext cx="5112564" cy="5115169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Материнская плата состоит из множества компонентов и соединений, образующих сложную электрическую схему. Основные структурные элементы материнской платы включают: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Центральный процессор (CPU) — основной вычислительный элемент компьютера, который выполняет все операции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Слоты расширения — порты для подключения дополнительных устройств, таких как видеокарты, звуковые карты, сетевые адаптеры и т. д.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Контроллеры и интерфейсы — устройства, обеспечивающие взаимодействие между различными компонентами материнской платы и внешними устройствами.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Порты ввода-вывода — разъемы для подключения периферийных устройств, например, клавиатуры, мыши, принтера, USB-устройств и др.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Биос</a:t>
            </a:r>
            <a:r>
              <a:rPr lang="ru-RU" dirty="0"/>
              <a:t> (</a:t>
            </a:r>
            <a:r>
              <a:rPr lang="ru-RU" dirty="0" err="1"/>
              <a:t>Basic</a:t>
            </a:r>
            <a:r>
              <a:rPr lang="ru-RU" dirty="0"/>
              <a:t> </a:t>
            </a:r>
            <a:r>
              <a:rPr lang="ru-RU" dirty="0" err="1"/>
              <a:t>Input</a:t>
            </a:r>
            <a:r>
              <a:rPr lang="ru-RU" dirty="0"/>
              <a:t>/</a:t>
            </a:r>
            <a:r>
              <a:rPr lang="ru-RU" dirty="0" err="1"/>
              <a:t>Output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) — программное обеспечение, которое обеспечивает запуск и настройку компьютера при его включении.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3784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480</TotalTime>
  <Words>2077</Words>
  <Application>Microsoft Office PowerPoint</Application>
  <PresentationFormat>Широкоэкранный</PresentationFormat>
  <Paragraphs>125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Century Gothic (Основной текст)</vt:lpstr>
      <vt:lpstr>Wingdings 2</vt:lpstr>
      <vt:lpstr>Цитаты</vt:lpstr>
      <vt:lpstr>Тема: “Материнская плата компьютерной системы”</vt:lpstr>
      <vt:lpstr>Введение:</vt:lpstr>
      <vt:lpstr>Вид материнской платы </vt:lpstr>
      <vt:lpstr>Ранние компьютеры (1940-1950):</vt:lpstr>
      <vt:lpstr>Появление микросхем (1960-1970): </vt:lpstr>
      <vt:lpstr>IBM PC (1981): </vt:lpstr>
      <vt:lpstr>Развитие стандартов (1990-2000): </vt:lpstr>
      <vt:lpstr>Интеграция технологий (2000-н.в.): </vt:lpstr>
      <vt:lpstr>Структура материнской платы:</vt:lpstr>
      <vt:lpstr>Функции материнской платы</vt:lpstr>
      <vt:lpstr>Взаимодействие процессора и материнской платы:</vt:lpstr>
      <vt:lpstr>Чипсет материнской платы:</vt:lpstr>
      <vt:lpstr>Презентация PowerPoint</vt:lpstr>
      <vt:lpstr>Ключевые роли чипсетов </vt:lpstr>
      <vt:lpstr>Виды чипсетов:</vt:lpstr>
      <vt:lpstr>Расширительные слоты и порты:</vt:lpstr>
      <vt:lpstr>Расширительные слоты и порты:</vt:lpstr>
      <vt:lpstr>Уникальные разъемы:</vt:lpstr>
      <vt:lpstr>Графика и звук на материнской плате:</vt:lpstr>
      <vt:lpstr>Заключение: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“материнская плата компьютерной системы”</dc:title>
  <dc:creator>Xiaomi</dc:creator>
  <cp:lastModifiedBy>Angesie</cp:lastModifiedBy>
  <cp:revision>17</cp:revision>
  <dcterms:created xsi:type="dcterms:W3CDTF">2023-11-30T10:01:18Z</dcterms:created>
  <dcterms:modified xsi:type="dcterms:W3CDTF">2023-12-08T12:24:34Z</dcterms:modified>
</cp:coreProperties>
</file>