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3" r:id="rId4"/>
    <p:sldId id="264" r:id="rId5"/>
    <p:sldId id="266" r:id="rId6"/>
    <p:sldId id="265" r:id="rId7"/>
    <p:sldId id="267" r:id="rId8"/>
    <p:sldId id="268" r:id="rId9"/>
    <p:sldId id="273" r:id="rId10"/>
    <p:sldId id="270" r:id="rId11"/>
    <p:sldId id="278" r:id="rId12"/>
    <p:sldId id="271" r:id="rId13"/>
    <p:sldId id="272" r:id="rId14"/>
    <p:sldId id="274" r:id="rId15"/>
    <p:sldId id="279" r:id="rId16"/>
    <p:sldId id="276" r:id="rId17"/>
    <p:sldId id="277" r:id="rId18"/>
    <p:sldId id="280" r:id="rId19"/>
    <p:sldId id="281"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2/26/2024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2/26/2024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2/26/2024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61454D-4F72-4D4D-BF27-7AD6309783A9}"/>
              </a:ext>
            </a:extLst>
          </p:cNvPr>
          <p:cNvSpPr>
            <a:spLocks noGrp="1"/>
          </p:cNvSpPr>
          <p:nvPr>
            <p:ph type="ctrTitle"/>
          </p:nvPr>
        </p:nvSpPr>
        <p:spPr/>
        <p:txBody>
          <a:bodyPr/>
          <a:lstStyle/>
          <a:p>
            <a:r>
              <a:rPr lang="ru-RU" dirty="0"/>
              <a:t>ПЛАТОН</a:t>
            </a:r>
          </a:p>
        </p:txBody>
      </p:sp>
      <p:sp>
        <p:nvSpPr>
          <p:cNvPr id="5" name="Подзаголовок 4">
            <a:extLst>
              <a:ext uri="{FF2B5EF4-FFF2-40B4-BE49-F238E27FC236}">
                <a16:creationId xmlns:a16="http://schemas.microsoft.com/office/drawing/2014/main" id="{ECF2DC25-22AC-B154-FD78-CD513652BCBA}"/>
              </a:ext>
            </a:extLst>
          </p:cNvPr>
          <p:cNvSpPr>
            <a:spLocks noGrp="1"/>
          </p:cNvSpPr>
          <p:nvPr>
            <p:ph type="subTitle" idx="1"/>
          </p:nvPr>
        </p:nvSpPr>
        <p:spPr/>
        <p:txBody>
          <a:bodyPr/>
          <a:lstStyle/>
          <a:p>
            <a:r>
              <a:rPr lang="ru-RU" dirty="0"/>
              <a:t> 427-347 гг. до н.э.</a:t>
            </a:r>
          </a:p>
        </p:txBody>
      </p:sp>
    </p:spTree>
    <p:extLst>
      <p:ext uri="{BB962C8B-B14F-4D97-AF65-F5344CB8AC3E}">
        <p14:creationId xmlns:p14="http://schemas.microsoft.com/office/powerpoint/2010/main" val="123755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70ED5-FA14-CA99-ADFA-0740809DF82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482AA5-2437-0A33-43C6-056364642282}"/>
              </a:ext>
            </a:extLst>
          </p:cNvPr>
          <p:cNvSpPr>
            <a:spLocks noGrp="1"/>
          </p:cNvSpPr>
          <p:nvPr>
            <p:ph type="title"/>
          </p:nvPr>
        </p:nvSpPr>
        <p:spPr>
          <a:xfrm>
            <a:off x="670461" y="685800"/>
            <a:ext cx="3855720" cy="786740"/>
          </a:xfrm>
        </p:spPr>
        <p:txBody>
          <a:bodyPr/>
          <a:lstStyle/>
          <a:p>
            <a:pPr algn="ctr"/>
            <a:r>
              <a:rPr lang="ru-RU" sz="2800" dirty="0"/>
              <a:t>Онтология Платона</a:t>
            </a:r>
          </a:p>
        </p:txBody>
      </p:sp>
      <p:sp>
        <p:nvSpPr>
          <p:cNvPr id="4" name="Текст 3">
            <a:extLst>
              <a:ext uri="{FF2B5EF4-FFF2-40B4-BE49-F238E27FC236}">
                <a16:creationId xmlns:a16="http://schemas.microsoft.com/office/drawing/2014/main" id="{DC04104E-7EA9-1DE4-5EF2-2E875F466BE6}"/>
              </a:ext>
            </a:extLst>
          </p:cNvPr>
          <p:cNvSpPr>
            <a:spLocks noGrp="1"/>
          </p:cNvSpPr>
          <p:nvPr>
            <p:ph type="body" sz="half" idx="2"/>
          </p:nvPr>
        </p:nvSpPr>
        <p:spPr>
          <a:xfrm>
            <a:off x="347946" y="1211282"/>
            <a:ext cx="4770318" cy="5260770"/>
          </a:xfrm>
        </p:spPr>
        <p:txBody>
          <a:bodyPr>
            <a:normAutofit fontScale="92500"/>
          </a:bodyPr>
          <a:lstStyle/>
          <a:p>
            <a:pPr marL="285750" indent="-285750">
              <a:buFont typeface="Arial" panose="020B0604020202020204" pitchFamily="34" charset="0"/>
              <a:buChar char="•"/>
            </a:pPr>
            <a:r>
              <a:rPr lang="ru-RU" b="0" i="0" dirty="0">
                <a:solidFill>
                  <a:schemeClr val="bg1"/>
                </a:solidFill>
                <a:effectLst/>
              </a:rPr>
              <a:t>Принято считать, что Платон является одним из основателей идеалистического направления в мировой философии. Во многих сочинениях философа проводится мысль о том, что бытием в подлинном смысле слова можно назвать только абсолютные сущности, сохраняющие своё бытие безотносительно пространства и времени. Такие абсолютные сущности называются в сочинениях Платона идеями, или эйдосами. </a:t>
            </a:r>
          </a:p>
          <a:p>
            <a:pPr marL="285750" indent="-285750">
              <a:buFont typeface="Arial" panose="020B0604020202020204" pitchFamily="34" charset="0"/>
              <a:buChar char="•"/>
            </a:pPr>
            <a:r>
              <a:rPr lang="ru-RU" b="0" i="0" dirty="0">
                <a:solidFill>
                  <a:schemeClr val="bg1"/>
                </a:solidFill>
                <a:effectLst/>
              </a:rPr>
              <a:t>В диалоге Платона «</a:t>
            </a:r>
            <a:r>
              <a:rPr lang="ru-RU" b="0" i="0" dirty="0" err="1">
                <a:solidFill>
                  <a:schemeClr val="bg1"/>
                </a:solidFill>
                <a:effectLst/>
              </a:rPr>
              <a:t>Тимей</a:t>
            </a:r>
            <a:r>
              <a:rPr lang="ru-RU" b="0" i="0" dirty="0">
                <a:solidFill>
                  <a:schemeClr val="bg1"/>
                </a:solidFill>
                <a:effectLst/>
              </a:rPr>
              <a:t>» главный рассказчик приходит к положению, согласно которому решение онтологического вопроса всецело зависит от того, как мы решаем вопросы теории познания. Если мы соглашаемся с тем, что истинное познание касается только вечного и неизменного бытия, а касательно изменяющегося и временного не может быть истинного знания, но только лишь мнение, то следует признать автономное существование идей.</a:t>
            </a:r>
          </a:p>
        </p:txBody>
      </p:sp>
      <p:sp>
        <p:nvSpPr>
          <p:cNvPr id="3" name="Заголовок 1">
            <a:extLst>
              <a:ext uri="{FF2B5EF4-FFF2-40B4-BE49-F238E27FC236}">
                <a16:creationId xmlns:a16="http://schemas.microsoft.com/office/drawing/2014/main" id="{E07CC93E-DBC9-0328-141F-0DA1E4327864}"/>
              </a:ext>
            </a:extLst>
          </p:cNvPr>
          <p:cNvSpPr txBox="1">
            <a:spLocks/>
          </p:cNvSpPr>
          <p:nvPr/>
        </p:nvSpPr>
        <p:spPr>
          <a:xfrm>
            <a:off x="6914903" y="685800"/>
            <a:ext cx="3855720" cy="786740"/>
          </a:xfrm>
          <a:prstGeom prst="rect">
            <a:avLst/>
          </a:prstGeom>
        </p:spPr>
        <p:txBody>
          <a:bodyPr vert="horz" lIns="91440" tIns="45720" rIns="91440" bIns="45720" rtlCol="0" anchor="t">
            <a:noAutofit/>
          </a:bodyPr>
          <a:lstStyle>
            <a:lvl1pPr algn="l" defTabSz="914400" rtl="0" eaLnBrk="1" latinLnBrk="0" hangingPunct="1">
              <a:lnSpc>
                <a:spcPct val="84000"/>
              </a:lnSpc>
              <a:spcBef>
                <a:spcPct val="0"/>
              </a:spcBef>
              <a:buNone/>
              <a:defRPr sz="4800" kern="1200" baseline="0">
                <a:solidFill>
                  <a:schemeClr val="tx2"/>
                </a:solidFill>
                <a:latin typeface="+mj-lt"/>
                <a:ea typeface="+mj-ea"/>
                <a:cs typeface="+mj-cs"/>
              </a:defRPr>
            </a:lvl1pPr>
          </a:lstStyle>
          <a:p>
            <a:pPr algn="ctr"/>
            <a:r>
              <a:rPr lang="ru-RU" sz="2800"/>
              <a:t>Теория идей Платона</a:t>
            </a:r>
            <a:endParaRPr lang="ru-RU" sz="2800" dirty="0"/>
          </a:p>
        </p:txBody>
      </p:sp>
      <p:sp>
        <p:nvSpPr>
          <p:cNvPr id="5" name="Текст 3">
            <a:extLst>
              <a:ext uri="{FF2B5EF4-FFF2-40B4-BE49-F238E27FC236}">
                <a16:creationId xmlns:a16="http://schemas.microsoft.com/office/drawing/2014/main" id="{FAFA2D85-4B0A-C25A-B9BB-85B306773DBA}"/>
              </a:ext>
            </a:extLst>
          </p:cNvPr>
          <p:cNvSpPr txBox="1">
            <a:spLocks/>
          </p:cNvSpPr>
          <p:nvPr/>
        </p:nvSpPr>
        <p:spPr>
          <a:xfrm>
            <a:off x="5897681" y="1211282"/>
            <a:ext cx="5989519" cy="518358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marL="285750" indent="-285750">
              <a:buFont typeface="Arial" panose="020B0604020202020204" pitchFamily="34" charset="0"/>
              <a:buChar char="•"/>
            </a:pPr>
            <a:r>
              <a:rPr lang="ru-RU" i="1" dirty="0">
                <a:solidFill>
                  <a:schemeClr val="tx1"/>
                </a:solidFill>
              </a:rPr>
              <a:t>«Во-первых, есть тождественная идея, нерожденная и </a:t>
            </a:r>
            <a:r>
              <a:rPr lang="ru-RU" i="1" dirty="0" err="1">
                <a:solidFill>
                  <a:schemeClr val="tx1"/>
                </a:solidFill>
              </a:rPr>
              <a:t>негибнущая</a:t>
            </a:r>
            <a:r>
              <a:rPr lang="ru-RU" i="1" dirty="0">
                <a:solidFill>
                  <a:schemeClr val="tx1"/>
                </a:solidFill>
              </a:rPr>
              <a:t>, ничего не воспринимающая в себя откуда бы то ни было и сама ни во что не входящая, незримая и никак иначе не ощущаемая, но отданная на попечение мысли. Во-вторых, есть нечто подобное этой идее и носящее то же имя — ощутимое, рождённое, вечно движущееся, возникающее в некоем месте и вновь из него исчезающее, и оно воспринимается посредством мнения, соединенного с ощущением. В-третьих, есть ещё один род, а именно пространство: оно вечно, не приемлет разрушения, дарует обитель всему роду, но само воспринимается вне ощущения, посредством некоего незаконного умозаключения, и поверить в него почти невозможно.»</a:t>
            </a:r>
          </a:p>
          <a:p>
            <a:pPr marL="285750" indent="-285750">
              <a:buFont typeface="Arial" panose="020B0604020202020204" pitchFamily="34" charset="0"/>
              <a:buChar char="•"/>
            </a:pPr>
            <a:r>
              <a:rPr lang="ru-RU" dirty="0">
                <a:solidFill>
                  <a:schemeClr val="tx1"/>
                </a:solidFill>
              </a:rPr>
              <a:t>В диалоге «Государство» даётся концепция об идее блага как высшем объекте познания. Само слово «благо» означает не просто нечто, оцениваемое этически положительно, но и онтологическое совершенство, например, добротность конкретной вещи, её полезность и высокое качество. Благо нельзя определять как удовольствие, потому что приходится признать, что бывают дурные удовольствия. Благом нельзя назвать то, что только приносит нам пользу, потому что это же самое может нанести вред другому. Благо Платона — это «благо само по себе».</a:t>
            </a:r>
          </a:p>
        </p:txBody>
      </p:sp>
    </p:spTree>
    <p:extLst>
      <p:ext uri="{BB962C8B-B14F-4D97-AF65-F5344CB8AC3E}">
        <p14:creationId xmlns:p14="http://schemas.microsoft.com/office/powerpoint/2010/main" val="37019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9FCD4-129A-A592-4D13-12A0C048346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2CE2B0-E7B9-B8BE-E54A-484CA42A0BF6}"/>
              </a:ext>
            </a:extLst>
          </p:cNvPr>
          <p:cNvSpPr>
            <a:spLocks noGrp="1"/>
          </p:cNvSpPr>
          <p:nvPr>
            <p:ph type="ctrTitle"/>
          </p:nvPr>
        </p:nvSpPr>
        <p:spPr>
          <a:xfrm>
            <a:off x="1915128" y="1788454"/>
            <a:ext cx="8361229" cy="2100715"/>
          </a:xfrm>
        </p:spPr>
        <p:txBody>
          <a:bodyPr/>
          <a:lstStyle/>
          <a:p>
            <a:r>
              <a:rPr lang="ru-RU" sz="6000" dirty="0"/>
              <a:t>Учение о душе</a:t>
            </a:r>
          </a:p>
        </p:txBody>
      </p:sp>
    </p:spTree>
    <p:extLst>
      <p:ext uri="{BB962C8B-B14F-4D97-AF65-F5344CB8AC3E}">
        <p14:creationId xmlns:p14="http://schemas.microsoft.com/office/powerpoint/2010/main" val="391089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6F7C7-91CC-552B-B550-4748C7588B5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8F8B68-9031-69EA-DE8E-0A12F0F62623}"/>
              </a:ext>
            </a:extLst>
          </p:cNvPr>
          <p:cNvSpPr>
            <a:spLocks noGrp="1"/>
          </p:cNvSpPr>
          <p:nvPr>
            <p:ph type="title"/>
          </p:nvPr>
        </p:nvSpPr>
        <p:spPr>
          <a:xfrm>
            <a:off x="1674421" y="684437"/>
            <a:ext cx="3990110" cy="1485900"/>
          </a:xfrm>
        </p:spPr>
        <p:txBody>
          <a:bodyPr>
            <a:normAutofit/>
          </a:bodyPr>
          <a:lstStyle/>
          <a:p>
            <a:pPr algn="ctr"/>
            <a:r>
              <a:rPr lang="ru-RU" sz="4000" dirty="0"/>
              <a:t>Учение о душе</a:t>
            </a:r>
          </a:p>
        </p:txBody>
      </p:sp>
      <p:sp>
        <p:nvSpPr>
          <p:cNvPr id="3" name="Объект 2">
            <a:extLst>
              <a:ext uri="{FF2B5EF4-FFF2-40B4-BE49-F238E27FC236}">
                <a16:creationId xmlns:a16="http://schemas.microsoft.com/office/drawing/2014/main" id="{62C0F7DB-3DCD-04BC-BC03-4791E3C7302B}"/>
              </a:ext>
            </a:extLst>
          </p:cNvPr>
          <p:cNvSpPr>
            <a:spLocks noGrp="1"/>
          </p:cNvSpPr>
          <p:nvPr>
            <p:ph sz="half" idx="1"/>
          </p:nvPr>
        </p:nvSpPr>
        <p:spPr>
          <a:xfrm>
            <a:off x="1263301" y="1534640"/>
            <a:ext cx="5500252" cy="1964006"/>
          </a:xfrm>
        </p:spPr>
        <p:txBody>
          <a:bodyPr>
            <a:normAutofit fontScale="85000" lnSpcReduction="20000"/>
          </a:bodyPr>
          <a:lstStyle/>
          <a:p>
            <a:r>
              <a:rPr lang="ru-RU" b="0" i="0" dirty="0">
                <a:solidFill>
                  <a:srgbClr val="333333"/>
                </a:solidFill>
                <a:effectLst/>
              </a:rPr>
              <a:t>В философии Платона имеются признаки дуализма. Платон часто противопоставляет душу и тело как две разнородные сущности. Тело — разложимо и смертно, а душа — вечна. Согласно учению, изложенному в диалоге «Государство», в отличие от тела, которое можно погубить, душе ничто не может помешать существовать вечно. </a:t>
            </a:r>
          </a:p>
          <a:p>
            <a:r>
              <a:rPr lang="ru-RU" dirty="0">
                <a:solidFill>
                  <a:srgbClr val="333333"/>
                </a:solidFill>
              </a:rPr>
              <a:t>Платон выделяет три начала души:</a:t>
            </a:r>
          </a:p>
          <a:p>
            <a:endParaRPr lang="ru-RU" b="0" i="0" dirty="0">
              <a:solidFill>
                <a:srgbClr val="333333"/>
              </a:solidFill>
              <a:effectLst/>
            </a:endParaRPr>
          </a:p>
        </p:txBody>
      </p:sp>
      <p:pic>
        <p:nvPicPr>
          <p:cNvPr id="8194" name="Picture 2" descr="Реинкарнация в Древней Греции и Христианстве | На пути к осознанности | Дзен">
            <a:extLst>
              <a:ext uri="{FF2B5EF4-FFF2-40B4-BE49-F238E27FC236}">
                <a16:creationId xmlns:a16="http://schemas.microsoft.com/office/drawing/2014/main" id="{12CFF29B-9D44-63E2-AC39-BEACEF7764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50900" y="728765"/>
            <a:ext cx="4050352" cy="2700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8" name="Объект 2">
            <a:extLst>
              <a:ext uri="{FF2B5EF4-FFF2-40B4-BE49-F238E27FC236}">
                <a16:creationId xmlns:a16="http://schemas.microsoft.com/office/drawing/2014/main" id="{36B09047-34E7-532B-BE71-C183BFA3D4C7}"/>
              </a:ext>
            </a:extLst>
          </p:cNvPr>
          <p:cNvSpPr txBox="1">
            <a:spLocks/>
          </p:cNvSpPr>
          <p:nvPr/>
        </p:nvSpPr>
        <p:spPr>
          <a:xfrm>
            <a:off x="1122218" y="3764477"/>
            <a:ext cx="10379034" cy="2974770"/>
          </a:xfrm>
          <a:prstGeom prst="rect">
            <a:avLst/>
          </a:prstGeom>
        </p:spPr>
        <p:txBody>
          <a:bodyPr vert="horz" lIns="91440" tIns="45720" rIns="91440" bIns="45720" rtlCol="0">
            <a:normAutofit fontScale="850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457200" indent="-457200">
              <a:buFont typeface="+mj-lt"/>
              <a:buAutoNum type="arabicPeriod"/>
            </a:pPr>
            <a:r>
              <a:rPr lang="ru-RU" dirty="0">
                <a:solidFill>
                  <a:srgbClr val="333333"/>
                </a:solidFill>
              </a:rPr>
              <a:t>Разумное начало, обращённое на познание и всецело сознательную деятельность.</a:t>
            </a:r>
          </a:p>
          <a:p>
            <a:pPr marL="457200" indent="-457200">
              <a:buFont typeface="+mj-lt"/>
              <a:buAutoNum type="arabicPeriod"/>
            </a:pPr>
            <a:r>
              <a:rPr lang="ru-RU" dirty="0">
                <a:solidFill>
                  <a:srgbClr val="333333"/>
                </a:solidFill>
              </a:rPr>
              <a:t>Яростное начало, стремящееся к порядку и преодолению трудностей. Как говорит Платон, ярость и гнев отличаются от простых вожделений и даже зачастую спорят с ними: «мы замечаем, как человек, одолеваемый вожделениями вопреки способности рассуждать, бранит сам себя и гневается на этих поселившихся в нём насильников. Гнев такого человека становится союзником его разуму в этой распре, которая идёт словно лишь между двумя сторонами». Платон замечает, что яростное начало особенно заметно в человеке,  когда он считает, что с ним поступают несправедливо.</a:t>
            </a:r>
          </a:p>
          <a:p>
            <a:pPr marL="457200" indent="-457200">
              <a:buFont typeface="+mj-lt"/>
              <a:buAutoNum type="arabicPeriod"/>
            </a:pPr>
            <a:r>
              <a:rPr lang="ru-RU" dirty="0">
                <a:solidFill>
                  <a:srgbClr val="333333"/>
                </a:solidFill>
              </a:rPr>
              <a:t>Страстное начало, выражающееся в бесчисленных вожделениях человека. В диалоге Платона «Государство» говорится, что начало, «из-за которого человек влюбляется, испытывает голод и жажду и бывает охвачен другими вожделениями, мы назовём началом неразумным и вожделеющим, близким другом всякого рода удовлетворения и наслаждений».</a:t>
            </a:r>
          </a:p>
        </p:txBody>
      </p:sp>
    </p:spTree>
    <p:extLst>
      <p:ext uri="{BB962C8B-B14F-4D97-AF65-F5344CB8AC3E}">
        <p14:creationId xmlns:p14="http://schemas.microsoft.com/office/powerpoint/2010/main" val="380263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8D8B3-ACB5-C10D-6D9D-51268C3D6336}"/>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5C5A28-6FAD-9ABB-A520-13A3A329772A}"/>
              </a:ext>
            </a:extLst>
          </p:cNvPr>
          <p:cNvSpPr>
            <a:spLocks noGrp="1"/>
          </p:cNvSpPr>
          <p:nvPr>
            <p:ph type="title"/>
          </p:nvPr>
        </p:nvSpPr>
        <p:spPr>
          <a:xfrm>
            <a:off x="427016" y="525483"/>
            <a:ext cx="4447803" cy="786740"/>
          </a:xfrm>
        </p:spPr>
        <p:txBody>
          <a:bodyPr/>
          <a:lstStyle/>
          <a:p>
            <a:pPr algn="ctr"/>
            <a:r>
              <a:rPr lang="ru-RU" sz="2800" dirty="0"/>
              <a:t>Первый аргумент в пользу бессмертия души</a:t>
            </a:r>
            <a:br>
              <a:rPr lang="ru-RU" sz="2800" dirty="0"/>
            </a:br>
            <a:endParaRPr lang="ru-RU" sz="2800" dirty="0"/>
          </a:p>
        </p:txBody>
      </p:sp>
      <p:sp>
        <p:nvSpPr>
          <p:cNvPr id="4" name="Текст 3">
            <a:extLst>
              <a:ext uri="{FF2B5EF4-FFF2-40B4-BE49-F238E27FC236}">
                <a16:creationId xmlns:a16="http://schemas.microsoft.com/office/drawing/2014/main" id="{A775EFBF-B9A8-71A8-14E7-43870FDDC24B}"/>
              </a:ext>
            </a:extLst>
          </p:cNvPr>
          <p:cNvSpPr>
            <a:spLocks noGrp="1"/>
          </p:cNvSpPr>
          <p:nvPr>
            <p:ph type="body" sz="half" idx="2"/>
          </p:nvPr>
        </p:nvSpPr>
        <p:spPr>
          <a:xfrm>
            <a:off x="265758" y="1472540"/>
            <a:ext cx="4870320" cy="4738255"/>
          </a:xfrm>
        </p:spPr>
        <p:txBody>
          <a:bodyPr>
            <a:normAutofit fontScale="92500" lnSpcReduction="10000"/>
          </a:bodyPr>
          <a:lstStyle/>
          <a:p>
            <a:pPr marL="285750" indent="-285750">
              <a:buFont typeface="Arial" panose="020B0604020202020204" pitchFamily="34" charset="0"/>
              <a:buChar char="•"/>
            </a:pPr>
            <a:r>
              <a:rPr lang="ru-RU" b="0" i="0" dirty="0">
                <a:solidFill>
                  <a:schemeClr val="bg1"/>
                </a:solidFill>
                <a:effectLst/>
              </a:rPr>
              <a:t>Первое доказательство бессмертия души получило название «циклического», поскольку основано на понятии взаимной обусловленности любых противоположностей. Поскольку противоположности предполагают наличие друг друга — так, большее возможно только при наличии меньшего, а сон возможен только при наличии бодрствования, — таким образом, смерть подразумевает наличие бессмертия. Как говорит в этом диалоге Сократ: «Если бы всё, причастное жизни, умирало, а умерев, оставалось бы мёртвым и вновь не оживало, — разве не совершенно ясно, что в конце концов все стало бы мертво и жизнь бы исчезла?». Раз живое происходит из мёртвого, а умереть может только живое, то этот факт может служить аргументом в пользу перевоплощения душ. Души умерших должны оставаться в нетленном состоянии, что отличает их от природы тела и предполагает дуализм духа и тела.</a:t>
            </a:r>
          </a:p>
        </p:txBody>
      </p:sp>
      <p:sp>
        <p:nvSpPr>
          <p:cNvPr id="5" name="Текст 3">
            <a:extLst>
              <a:ext uri="{FF2B5EF4-FFF2-40B4-BE49-F238E27FC236}">
                <a16:creationId xmlns:a16="http://schemas.microsoft.com/office/drawing/2014/main" id="{8E2D30BB-8132-8BE8-02D8-9A548D587A02}"/>
              </a:ext>
            </a:extLst>
          </p:cNvPr>
          <p:cNvSpPr txBox="1">
            <a:spLocks/>
          </p:cNvSpPr>
          <p:nvPr/>
        </p:nvSpPr>
        <p:spPr>
          <a:xfrm>
            <a:off x="5891741" y="1472540"/>
            <a:ext cx="5989519" cy="5183580"/>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marL="285750" indent="-285750">
              <a:buFont typeface="Arial" panose="020B0604020202020204" pitchFamily="34" charset="0"/>
              <a:buChar char="•"/>
            </a:pPr>
            <a:r>
              <a:rPr lang="ru-RU" dirty="0">
                <a:solidFill>
                  <a:schemeClr val="tx1"/>
                </a:solidFill>
              </a:rPr>
              <a:t>Второй аргумент в пользу бессмертия души основан на учении о знании как припоминании. В сознании человека наличествуют универсальные понятия, такие, как «красота сама по себе» или «справедливость сама по себе». Эти понятия указывают на абсолютные сущности, существующие вечно. Если душа знает о них, то душа человека существовала и до того, как сам человек рождается на свет. Душа не могла бы получить знание о бессмертных и вечных сущностях, если бы сама не была бессмертной и вечной. В соединении с первым аргументом доказывается и продолжение существования души и после смерти человека: «Раз наша душа существовала ранее, то, вступая в жизнь и рождаясь, она возникает неизбежно и только из смерти, из мёртвого состояния. Но в таком случае она непременно должна существовать и после смерти: ведь ей предстоит родиться снова».</a:t>
            </a:r>
          </a:p>
        </p:txBody>
      </p:sp>
      <p:sp>
        <p:nvSpPr>
          <p:cNvPr id="8" name="Заголовок 1">
            <a:extLst>
              <a:ext uri="{FF2B5EF4-FFF2-40B4-BE49-F238E27FC236}">
                <a16:creationId xmlns:a16="http://schemas.microsoft.com/office/drawing/2014/main" id="{71634AC6-5045-77F9-7753-B09E0CFF9490}"/>
              </a:ext>
            </a:extLst>
          </p:cNvPr>
          <p:cNvSpPr txBox="1">
            <a:spLocks/>
          </p:cNvSpPr>
          <p:nvPr/>
        </p:nvSpPr>
        <p:spPr>
          <a:xfrm>
            <a:off x="6662598" y="525483"/>
            <a:ext cx="4447803" cy="786740"/>
          </a:xfrm>
          <a:prstGeom prst="rect">
            <a:avLst/>
          </a:prstGeom>
        </p:spPr>
        <p:txBody>
          <a:bodyPr vert="horz" lIns="91440" tIns="45720" rIns="91440" bIns="45720" rtlCol="0" anchor="t">
            <a:noAutofit/>
          </a:bodyPr>
          <a:lstStyle>
            <a:lvl1pPr algn="l" defTabSz="914400" rtl="0" eaLnBrk="1" latinLnBrk="0" hangingPunct="1">
              <a:lnSpc>
                <a:spcPct val="84000"/>
              </a:lnSpc>
              <a:spcBef>
                <a:spcPct val="0"/>
              </a:spcBef>
              <a:buNone/>
              <a:defRPr sz="4800" kern="1200" baseline="0">
                <a:solidFill>
                  <a:schemeClr val="tx2"/>
                </a:solidFill>
                <a:latin typeface="+mj-lt"/>
                <a:ea typeface="+mj-ea"/>
                <a:cs typeface="+mj-cs"/>
              </a:defRPr>
            </a:lvl1pPr>
          </a:lstStyle>
          <a:p>
            <a:pPr algn="ctr"/>
            <a:r>
              <a:rPr lang="ru-RU" sz="2800" dirty="0"/>
              <a:t>Второй аргумент в пользу бессмертия души</a:t>
            </a:r>
          </a:p>
          <a:p>
            <a:pPr algn="ctr"/>
            <a:br>
              <a:rPr lang="ru-RU" sz="2800" dirty="0"/>
            </a:br>
            <a:endParaRPr lang="ru-RU" sz="2800" dirty="0"/>
          </a:p>
        </p:txBody>
      </p:sp>
    </p:spTree>
    <p:extLst>
      <p:ext uri="{BB962C8B-B14F-4D97-AF65-F5344CB8AC3E}">
        <p14:creationId xmlns:p14="http://schemas.microsoft.com/office/powerpoint/2010/main" val="252039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FF317-528D-AE99-C974-3A1F1DC7B845}"/>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9386A9-5DF1-179E-D918-8B089D6B45BB}"/>
              </a:ext>
            </a:extLst>
          </p:cNvPr>
          <p:cNvSpPr>
            <a:spLocks noGrp="1"/>
          </p:cNvSpPr>
          <p:nvPr>
            <p:ph type="title"/>
          </p:nvPr>
        </p:nvSpPr>
        <p:spPr>
          <a:xfrm>
            <a:off x="427016" y="525483"/>
            <a:ext cx="4447803" cy="786740"/>
          </a:xfrm>
        </p:spPr>
        <p:txBody>
          <a:bodyPr/>
          <a:lstStyle/>
          <a:p>
            <a:pPr algn="ctr"/>
            <a:r>
              <a:rPr lang="ru-RU" sz="2800" dirty="0"/>
              <a:t>Третий аргумент в пользу бессмертия души</a:t>
            </a:r>
            <a:br>
              <a:rPr lang="ru-RU" sz="2800" dirty="0"/>
            </a:br>
            <a:endParaRPr lang="ru-RU" sz="2800" dirty="0"/>
          </a:p>
        </p:txBody>
      </p:sp>
      <p:sp>
        <p:nvSpPr>
          <p:cNvPr id="4" name="Текст 3">
            <a:extLst>
              <a:ext uri="{FF2B5EF4-FFF2-40B4-BE49-F238E27FC236}">
                <a16:creationId xmlns:a16="http://schemas.microsoft.com/office/drawing/2014/main" id="{7ADD6B40-9EBB-A493-9225-85CE7E33FF7E}"/>
              </a:ext>
            </a:extLst>
          </p:cNvPr>
          <p:cNvSpPr>
            <a:spLocks noGrp="1"/>
          </p:cNvSpPr>
          <p:nvPr>
            <p:ph type="body" sz="half" idx="2"/>
          </p:nvPr>
        </p:nvSpPr>
        <p:spPr>
          <a:xfrm>
            <a:off x="206381" y="1419101"/>
            <a:ext cx="4953447" cy="5385460"/>
          </a:xfrm>
        </p:spPr>
        <p:txBody>
          <a:bodyPr>
            <a:normAutofit fontScale="85000" lnSpcReduction="20000"/>
          </a:bodyPr>
          <a:lstStyle/>
          <a:p>
            <a:pPr marL="285750" indent="-285750">
              <a:buFont typeface="Arial" panose="020B0604020202020204" pitchFamily="34" charset="0"/>
              <a:buChar char="•"/>
            </a:pPr>
            <a:r>
              <a:rPr lang="ru-RU" b="0" i="0" dirty="0">
                <a:solidFill>
                  <a:schemeClr val="bg1"/>
                </a:solidFill>
                <a:effectLst/>
              </a:rPr>
              <a:t>Третий аргумент «</a:t>
            </a:r>
            <a:r>
              <a:rPr lang="ru-RU" b="0" i="0" dirty="0" err="1">
                <a:solidFill>
                  <a:schemeClr val="bg1"/>
                </a:solidFill>
                <a:effectLst/>
              </a:rPr>
              <a:t>Федона</a:t>
            </a:r>
            <a:r>
              <a:rPr lang="ru-RU" b="0" i="0" dirty="0">
                <a:solidFill>
                  <a:schemeClr val="bg1"/>
                </a:solidFill>
                <a:effectLst/>
              </a:rPr>
              <a:t>» связан уже с доказательством разнородности души и тела. В диалоге постулируется наличие двух видов сущего. К первому относится всё зримое и разложимое, ко второму — безвидное, то есть недоступное чувствам, и неразложимое. Как очевидно, тело это то, что зримо и постоянно изменяется. Следовательно, тело — сложно по природе, и в нём нет ничего простого и неразложимого. Именно поэтому тело и смертно. А душа безвидна и влечётся к познанию вещей вечных и неизменных.</a:t>
            </a:r>
          </a:p>
          <a:p>
            <a:pPr marL="285750" indent="-285750">
              <a:buFont typeface="Arial" panose="020B0604020202020204" pitchFamily="34" charset="0"/>
              <a:buChar char="•"/>
            </a:pPr>
            <a:r>
              <a:rPr lang="ru-RU" b="0" i="0" dirty="0">
                <a:solidFill>
                  <a:schemeClr val="bg1"/>
                </a:solidFill>
                <a:effectLst/>
              </a:rPr>
              <a:t>Далее по ходу рассуждения Платон замечает «Когда душа и тело соединены, природа велит телу подчиняться и быть рабом, а душе — властвовать и быть госпожою. Приняв это в соображение, скажи, что из них, по-твоему, ближе божественному и что смертному? Не кажется ли тебе, что божественное создано для власти и руководительства, а смертное — для подчинения и рабства? — Да, кажется, отвечает его собеседник. — Так с чем же схожа душа? — Ясно, Сократ: душа схожа с божественным, а тело со смертным». Значит, раз уж смертное тело с помощью, например, бальзамирования, способно сохраняться длительное время в нетлении, то душа, причастная божественному началу, тем более должна быть признана бессмертной.</a:t>
            </a:r>
          </a:p>
        </p:txBody>
      </p:sp>
      <p:sp>
        <p:nvSpPr>
          <p:cNvPr id="5" name="Текст 3">
            <a:extLst>
              <a:ext uri="{FF2B5EF4-FFF2-40B4-BE49-F238E27FC236}">
                <a16:creationId xmlns:a16="http://schemas.microsoft.com/office/drawing/2014/main" id="{EBA7AA12-A5EE-9D78-1040-D7657CE23049}"/>
              </a:ext>
            </a:extLst>
          </p:cNvPr>
          <p:cNvSpPr txBox="1">
            <a:spLocks/>
          </p:cNvSpPr>
          <p:nvPr/>
        </p:nvSpPr>
        <p:spPr>
          <a:xfrm>
            <a:off x="5891741" y="1472540"/>
            <a:ext cx="5989519" cy="518358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marL="285750" indent="-285750">
              <a:buFont typeface="Arial" panose="020B0604020202020204" pitchFamily="34" charset="0"/>
              <a:buChar char="•"/>
            </a:pPr>
            <a:r>
              <a:rPr lang="ru-RU" dirty="0">
                <a:solidFill>
                  <a:schemeClr val="tx1"/>
                </a:solidFill>
              </a:rPr>
              <a:t>Если дать определение души, то она есть подлинная причина существования тела. Такая причина называется Платоном эйдосом или идеей. Подобно тому, как нельзя вывести из строения тела Сократа тот факт, что ныне он находится в заключении, приговорённый к смертной казни, так и во всяком ином случае сама телесность не может считаться причиной существования человека.</a:t>
            </a:r>
          </a:p>
          <a:p>
            <a:pPr marL="285750" indent="-285750">
              <a:buFont typeface="Arial" panose="020B0604020202020204" pitchFamily="34" charset="0"/>
              <a:buChar char="•"/>
            </a:pPr>
            <a:r>
              <a:rPr lang="ru-RU" dirty="0">
                <a:solidFill>
                  <a:schemeClr val="tx1"/>
                </a:solidFill>
              </a:rPr>
              <a:t>Поэтому душа как «идея жизни» не может быть причастна ничему, что противоположно жизни, то есть смерти. И этим доказывается бессмертие души, иллюстрацией которому у Платона в «</a:t>
            </a:r>
            <a:r>
              <a:rPr lang="ru-RU" dirty="0" err="1">
                <a:solidFill>
                  <a:schemeClr val="tx1"/>
                </a:solidFill>
              </a:rPr>
              <a:t>Федоне</a:t>
            </a:r>
            <a:r>
              <a:rPr lang="ru-RU" dirty="0">
                <a:solidFill>
                  <a:schemeClr val="tx1"/>
                </a:solidFill>
              </a:rPr>
              <a:t>» служит следующий диалог Сократа и </a:t>
            </a:r>
            <a:r>
              <a:rPr lang="ru-RU" dirty="0" err="1">
                <a:solidFill>
                  <a:schemeClr val="tx1"/>
                </a:solidFill>
              </a:rPr>
              <a:t>Кебета</a:t>
            </a:r>
            <a:r>
              <a:rPr lang="ru-RU" dirty="0">
                <a:solidFill>
                  <a:schemeClr val="tx1"/>
                </a:solidFill>
              </a:rPr>
              <a:t>: «-Что должно появиться в теле, чтобы оно было живым? — Душа, — сказал </a:t>
            </a:r>
            <a:r>
              <a:rPr lang="ru-RU" dirty="0" err="1">
                <a:solidFill>
                  <a:schemeClr val="tx1"/>
                </a:solidFill>
              </a:rPr>
              <a:t>Кебет</a:t>
            </a:r>
            <a:r>
              <a:rPr lang="ru-RU" dirty="0">
                <a:solidFill>
                  <a:schemeClr val="tx1"/>
                </a:solidFill>
              </a:rPr>
              <a:t>. — И так бывает всегда? — А как может быть иначе? — спросил тот. — Значит, чем бы душа ни овладела, она всегда привносит в это жизнь? — Да, верно. — А есть ли что-нибудь противоположное жизни или нет? — Есть. — Что же это? — Смерть. — Но — в этом мы уже согласились — душа никогда не примет противоположного тому, что всегда привносит сама? — Без всякого сомнения! — отвечал </a:t>
            </a:r>
            <a:r>
              <a:rPr lang="ru-RU" dirty="0" err="1">
                <a:solidFill>
                  <a:schemeClr val="tx1"/>
                </a:solidFill>
              </a:rPr>
              <a:t>Кебет</a:t>
            </a:r>
            <a:r>
              <a:rPr lang="ru-RU" dirty="0">
                <a:solidFill>
                  <a:schemeClr val="tx1"/>
                </a:solidFill>
              </a:rPr>
              <a:t>. — Что же выходит? Как мы сейчас назвали то, что не принимает идеи чётного? — Нечётным. — А не принимающее справедливости и то, что никогда не примет искусности? — Одно — неискусным, другое — несправедливым. — Прекрасно. А то, что не примет смерти, как мы назовём? — Бессмертным. — Но ведь душа не принимает смерти? — Нет. — Значит, душа бессмертна? — Бессмертна, — сказал </a:t>
            </a:r>
            <a:r>
              <a:rPr lang="ru-RU" dirty="0" err="1">
                <a:solidFill>
                  <a:schemeClr val="tx1"/>
                </a:solidFill>
              </a:rPr>
              <a:t>Кебет</a:t>
            </a:r>
            <a:r>
              <a:rPr lang="ru-RU" dirty="0">
                <a:solidFill>
                  <a:schemeClr val="tx1"/>
                </a:solidFill>
              </a:rPr>
              <a:t>».</a:t>
            </a:r>
          </a:p>
        </p:txBody>
      </p:sp>
      <p:sp>
        <p:nvSpPr>
          <p:cNvPr id="8" name="Заголовок 1">
            <a:extLst>
              <a:ext uri="{FF2B5EF4-FFF2-40B4-BE49-F238E27FC236}">
                <a16:creationId xmlns:a16="http://schemas.microsoft.com/office/drawing/2014/main" id="{F665F522-3D3C-16B1-DAD3-D5437F49D05A}"/>
              </a:ext>
            </a:extLst>
          </p:cNvPr>
          <p:cNvSpPr txBox="1">
            <a:spLocks/>
          </p:cNvSpPr>
          <p:nvPr/>
        </p:nvSpPr>
        <p:spPr>
          <a:xfrm>
            <a:off x="6662598" y="525483"/>
            <a:ext cx="4447803" cy="786740"/>
          </a:xfrm>
          <a:prstGeom prst="rect">
            <a:avLst/>
          </a:prstGeom>
        </p:spPr>
        <p:txBody>
          <a:bodyPr vert="horz" lIns="91440" tIns="45720" rIns="91440" bIns="45720" rtlCol="0" anchor="t">
            <a:noAutofit/>
          </a:bodyPr>
          <a:lstStyle>
            <a:lvl1pPr algn="l" defTabSz="914400" rtl="0" eaLnBrk="1" latinLnBrk="0" hangingPunct="1">
              <a:lnSpc>
                <a:spcPct val="84000"/>
              </a:lnSpc>
              <a:spcBef>
                <a:spcPct val="0"/>
              </a:spcBef>
              <a:buNone/>
              <a:defRPr sz="4800" kern="1200" baseline="0">
                <a:solidFill>
                  <a:schemeClr val="tx2"/>
                </a:solidFill>
                <a:latin typeface="+mj-lt"/>
                <a:ea typeface="+mj-ea"/>
                <a:cs typeface="+mj-cs"/>
              </a:defRPr>
            </a:lvl1pPr>
          </a:lstStyle>
          <a:p>
            <a:pPr algn="ctr"/>
            <a:r>
              <a:rPr lang="ru-RU" sz="2800" dirty="0"/>
              <a:t>Четвёртый аргумент в пользу бессмертия души</a:t>
            </a:r>
            <a:br>
              <a:rPr lang="ru-RU" sz="2800" dirty="0"/>
            </a:br>
            <a:endParaRPr lang="ru-RU" sz="2800" dirty="0"/>
          </a:p>
        </p:txBody>
      </p:sp>
    </p:spTree>
    <p:extLst>
      <p:ext uri="{BB962C8B-B14F-4D97-AF65-F5344CB8AC3E}">
        <p14:creationId xmlns:p14="http://schemas.microsoft.com/office/powerpoint/2010/main" val="110338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F82D6-4455-C5D5-7345-521358733435}"/>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E85809-A3A6-DDE8-BDBC-EE86A627AE7E}"/>
              </a:ext>
            </a:extLst>
          </p:cNvPr>
          <p:cNvSpPr>
            <a:spLocks noGrp="1"/>
          </p:cNvSpPr>
          <p:nvPr>
            <p:ph type="ctrTitle"/>
          </p:nvPr>
        </p:nvSpPr>
        <p:spPr>
          <a:xfrm>
            <a:off x="1915128" y="1788454"/>
            <a:ext cx="8361229" cy="2528227"/>
          </a:xfrm>
        </p:spPr>
        <p:txBody>
          <a:bodyPr/>
          <a:lstStyle/>
          <a:p>
            <a:r>
              <a:rPr lang="ru-RU" sz="6000" dirty="0"/>
              <a:t>Политико-правовое учение</a:t>
            </a:r>
          </a:p>
        </p:txBody>
      </p:sp>
    </p:spTree>
    <p:extLst>
      <p:ext uri="{BB962C8B-B14F-4D97-AF65-F5344CB8AC3E}">
        <p14:creationId xmlns:p14="http://schemas.microsoft.com/office/powerpoint/2010/main" val="150963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4B941-EFF1-CCC5-1E87-0A2971584043}"/>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A542F3-4BFE-6995-DF7D-9C7328B355D4}"/>
              </a:ext>
            </a:extLst>
          </p:cNvPr>
          <p:cNvSpPr>
            <a:spLocks noGrp="1"/>
          </p:cNvSpPr>
          <p:nvPr>
            <p:ph type="title"/>
          </p:nvPr>
        </p:nvSpPr>
        <p:spPr>
          <a:xfrm>
            <a:off x="1986580" y="747278"/>
            <a:ext cx="8888680" cy="1485900"/>
          </a:xfrm>
        </p:spPr>
        <p:txBody>
          <a:bodyPr>
            <a:normAutofit/>
          </a:bodyPr>
          <a:lstStyle/>
          <a:p>
            <a:pPr algn="ctr"/>
            <a:r>
              <a:rPr lang="ru-RU" sz="4000" dirty="0"/>
              <a:t>Политико-правовое учение Платона</a:t>
            </a:r>
          </a:p>
        </p:txBody>
      </p:sp>
      <p:sp>
        <p:nvSpPr>
          <p:cNvPr id="3" name="Объект 2">
            <a:extLst>
              <a:ext uri="{FF2B5EF4-FFF2-40B4-BE49-F238E27FC236}">
                <a16:creationId xmlns:a16="http://schemas.microsoft.com/office/drawing/2014/main" id="{E1644C1C-CD07-9D5F-5629-D87EEE5897D4}"/>
              </a:ext>
            </a:extLst>
          </p:cNvPr>
          <p:cNvSpPr>
            <a:spLocks noGrp="1"/>
          </p:cNvSpPr>
          <p:nvPr>
            <p:ph sz="half" idx="1"/>
          </p:nvPr>
        </p:nvSpPr>
        <p:spPr>
          <a:xfrm>
            <a:off x="1405805" y="1914151"/>
            <a:ext cx="6265655" cy="3970072"/>
          </a:xfrm>
        </p:spPr>
        <p:txBody>
          <a:bodyPr>
            <a:normAutofit fontScale="85000" lnSpcReduction="10000"/>
          </a:bodyPr>
          <a:lstStyle/>
          <a:p>
            <a:r>
              <a:rPr lang="ru-RU" b="0" i="0" dirty="0">
                <a:solidFill>
                  <a:srgbClr val="333333"/>
                </a:solidFill>
                <a:effectLst/>
              </a:rPr>
              <a:t>Основными политическими произведениями Платона являются трактаты «Государство», «Законы» и диалог «Политик».</a:t>
            </a:r>
          </a:p>
          <a:p>
            <a:r>
              <a:rPr lang="ru-RU" b="0" i="0" dirty="0">
                <a:solidFill>
                  <a:srgbClr val="333333"/>
                </a:solidFill>
                <a:effectLst/>
              </a:rPr>
              <a:t>Наиболее известным диалогом Платона является «Государство». Он описывает политическую утопию, противопоставляемую круговороту реальных государственных форм.</a:t>
            </a:r>
          </a:p>
          <a:p>
            <a:r>
              <a:rPr lang="ru-RU" b="0" i="0" dirty="0">
                <a:solidFill>
                  <a:srgbClr val="333333"/>
                </a:solidFill>
                <a:effectLst/>
              </a:rPr>
              <a:t>Эти положения отталкиваются от общефилософских взглядов. По Платону существуют два мира: мир идей (эйдосов) и мир вещей. Любая вещь является лишь отражением своей идеи, может стремиться к ней, но никогда не достигнет её. Философ должен изучать идеи, а не сами вещи. Это относится и к государству, Платон описывает круговорот государственных форм, но все они несовершенны, хотя бы потому, что существуют в мире вещей, идеальная же форма полиса им противостоит.</a:t>
            </a:r>
          </a:p>
        </p:txBody>
      </p:sp>
      <p:pic>
        <p:nvPicPr>
          <p:cNvPr id="11266" name="Picture 2" descr="Фемида - богиня с весами. Почему у неё завязаны глаза? | Любимая ведьмочка  | Дзен">
            <a:extLst>
              <a:ext uri="{FF2B5EF4-FFF2-40B4-BE49-F238E27FC236}">
                <a16:creationId xmlns:a16="http://schemas.microsoft.com/office/drawing/2014/main" id="{41B96207-8154-EAE1-9460-8A00332DD67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026791" y="1995672"/>
            <a:ext cx="3581400" cy="3581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53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51618-00FB-F3DA-B7CC-4D3572C846D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2A9419-784F-CE34-023E-23E26028B650}"/>
              </a:ext>
            </a:extLst>
          </p:cNvPr>
          <p:cNvSpPr>
            <a:spLocks noGrp="1"/>
          </p:cNvSpPr>
          <p:nvPr>
            <p:ph type="title"/>
          </p:nvPr>
        </p:nvSpPr>
        <p:spPr>
          <a:xfrm>
            <a:off x="427016" y="525483"/>
            <a:ext cx="4447803" cy="786740"/>
          </a:xfrm>
        </p:spPr>
        <p:txBody>
          <a:bodyPr/>
          <a:lstStyle/>
          <a:p>
            <a:pPr algn="ctr"/>
            <a:r>
              <a:rPr lang="ru-RU" sz="2800" dirty="0"/>
              <a:t>Политические идеи</a:t>
            </a:r>
            <a:br>
              <a:rPr lang="ru-RU" sz="2800" dirty="0"/>
            </a:br>
            <a:endParaRPr lang="ru-RU" sz="2800" dirty="0"/>
          </a:p>
        </p:txBody>
      </p:sp>
      <p:sp>
        <p:nvSpPr>
          <p:cNvPr id="4" name="Текст 3">
            <a:extLst>
              <a:ext uri="{FF2B5EF4-FFF2-40B4-BE49-F238E27FC236}">
                <a16:creationId xmlns:a16="http://schemas.microsoft.com/office/drawing/2014/main" id="{2216DB0B-35D5-242C-308C-24F0FD339A7D}"/>
              </a:ext>
            </a:extLst>
          </p:cNvPr>
          <p:cNvSpPr>
            <a:spLocks noGrp="1"/>
          </p:cNvSpPr>
          <p:nvPr>
            <p:ph type="body" sz="half" idx="2"/>
          </p:nvPr>
        </p:nvSpPr>
        <p:spPr>
          <a:xfrm>
            <a:off x="174193" y="1134094"/>
            <a:ext cx="4953447" cy="5385460"/>
          </a:xfrm>
        </p:spPr>
        <p:txBody>
          <a:bodyPr>
            <a:normAutofit fontScale="92500" lnSpcReduction="20000"/>
          </a:bodyPr>
          <a:lstStyle/>
          <a:p>
            <a:pPr marL="285750" indent="-285750">
              <a:buFont typeface="Arial" panose="020B0604020202020204" pitchFamily="34" charset="0"/>
              <a:buChar char="•"/>
            </a:pPr>
            <a:r>
              <a:rPr lang="ru-RU" b="0" i="0" dirty="0">
                <a:solidFill>
                  <a:schemeClr val="bg1"/>
                </a:solidFill>
                <a:effectLst/>
              </a:rPr>
              <a:t>Происхождение государства вполне правдоподобно: разделение труда приводит к обмену между людьми, а обмен удобен, если жить вместе. Мысль о разделении труда и лежит в основе платоновской утопии.</a:t>
            </a:r>
          </a:p>
          <a:p>
            <a:pPr marL="285750" indent="-285750">
              <a:buFont typeface="Arial" panose="020B0604020202020204" pitchFamily="34" charset="0"/>
              <a:buChar char="•"/>
            </a:pPr>
            <a:r>
              <a:rPr lang="ru-RU" b="0" i="0" dirty="0">
                <a:solidFill>
                  <a:schemeClr val="bg1"/>
                </a:solidFill>
                <a:effectLst/>
              </a:rPr>
              <a:t>Всё не так в мире идей. Разделение труда порождает необходимость различных добродетелей в каждой из профессий. Изначально это добродетели земледельца, строителя и ткача (вытекают из первичных по Платону потребностей в еде, доме и одежде). Затем с ростом государства-полиса возникают конфликты с другими государствами, формируется профессиональная общность воинов. Итак, два класса уже есть: производители и воины. Ну и третий, правители-философы, создают наилучшие законы для недопущения круговорота государственных форм — аналогия с «правлением знающих» Сократа. Так что политический идеал Платона — это стабильность государства. Чтобы оно было стабильным, требуется стабильность в обществе, каждый выполняет собственную работу — это справедливо. Неравенство сословий — это тоже нормально, ведь счастье отдельного человека для счастья полиса не значит ничего.</a:t>
            </a:r>
          </a:p>
        </p:txBody>
      </p:sp>
      <p:sp>
        <p:nvSpPr>
          <p:cNvPr id="5" name="Текст 3">
            <a:extLst>
              <a:ext uri="{FF2B5EF4-FFF2-40B4-BE49-F238E27FC236}">
                <a16:creationId xmlns:a16="http://schemas.microsoft.com/office/drawing/2014/main" id="{C464D8D1-D038-4CCF-F51C-3AEBF228239C}"/>
              </a:ext>
            </a:extLst>
          </p:cNvPr>
          <p:cNvSpPr txBox="1">
            <a:spLocks/>
          </p:cNvSpPr>
          <p:nvPr/>
        </p:nvSpPr>
        <p:spPr>
          <a:xfrm>
            <a:off x="5891739" y="1157845"/>
            <a:ext cx="6060775" cy="5453744"/>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r>
              <a:rPr lang="ru-RU" dirty="0">
                <a:solidFill>
                  <a:schemeClr val="tx1"/>
                </a:solidFill>
              </a:rPr>
              <a:t>Позже Платон в «Законах» опишет иную утопию и другой государственный строй — аристократическая республика или аристократическая монархия.</a:t>
            </a:r>
          </a:p>
          <a:p>
            <a:pPr marL="285750" indent="-285750">
              <a:buFont typeface="Arial" panose="020B0604020202020204" pitchFamily="34" charset="0"/>
              <a:buChar char="•"/>
            </a:pPr>
            <a:r>
              <a:rPr lang="ru-RU" dirty="0">
                <a:solidFill>
                  <a:schemeClr val="tx1"/>
                </a:solidFill>
              </a:rPr>
              <a:t>4 класса, в зависимости от имущественного ценза,</a:t>
            </a:r>
          </a:p>
          <a:p>
            <a:pPr marL="285750" indent="-285750">
              <a:buFont typeface="Arial" panose="020B0604020202020204" pitchFamily="34" charset="0"/>
              <a:buChar char="•"/>
            </a:pPr>
            <a:r>
              <a:rPr lang="ru-RU" dirty="0">
                <a:solidFill>
                  <a:schemeClr val="tx1"/>
                </a:solidFill>
              </a:rPr>
              <a:t>5040 граждан и сложнейшая система управления.</a:t>
            </a:r>
          </a:p>
          <a:p>
            <a:pPr marL="285750" indent="-285750">
              <a:buFont typeface="Arial" panose="020B0604020202020204" pitchFamily="34" charset="0"/>
              <a:buChar char="•"/>
            </a:pPr>
            <a:r>
              <a:rPr lang="ru-RU" dirty="0">
                <a:solidFill>
                  <a:schemeClr val="tx1"/>
                </a:solidFill>
              </a:rPr>
              <a:t>допускается личная собственность, деньги, разрешено создание семьи для всех сословий.</a:t>
            </a:r>
          </a:p>
          <a:p>
            <a:pPr marL="285750" indent="-285750">
              <a:buFont typeface="Arial" panose="020B0604020202020204" pitchFamily="34" charset="0"/>
              <a:buChar char="•"/>
            </a:pPr>
            <a:r>
              <a:rPr lang="ru-RU" dirty="0">
                <a:solidFill>
                  <a:schemeClr val="tx1"/>
                </a:solidFill>
              </a:rPr>
              <a:t>значительное усиление контролирующей роли государства, строжайше регламентирующего все общественные отношения.</a:t>
            </a:r>
          </a:p>
          <a:p>
            <a:r>
              <a:rPr lang="ru-RU" dirty="0">
                <a:solidFill>
                  <a:schemeClr val="tx1"/>
                </a:solidFill>
              </a:rPr>
              <a:t>Платон различал два вида государственного устройства аристократического управления:</a:t>
            </a:r>
          </a:p>
          <a:p>
            <a:pPr marL="342900" indent="-342900">
              <a:buFont typeface="+mj-lt"/>
              <a:buAutoNum type="arabicPeriod"/>
            </a:pPr>
            <a:r>
              <a:rPr lang="ru-RU" dirty="0">
                <a:solidFill>
                  <a:schemeClr val="tx1"/>
                </a:solidFill>
              </a:rPr>
              <a:t>над всеми стоят правители.</a:t>
            </a:r>
          </a:p>
          <a:p>
            <a:pPr marL="342900" indent="-342900">
              <a:buFont typeface="+mj-lt"/>
              <a:buAutoNum type="arabicPeriod"/>
            </a:pPr>
            <a:r>
              <a:rPr lang="ru-RU" dirty="0">
                <a:solidFill>
                  <a:schemeClr val="tx1"/>
                </a:solidFill>
              </a:rPr>
              <a:t>все подчиняются законам.</a:t>
            </a:r>
          </a:p>
          <a:p>
            <a:r>
              <a:rPr lang="ru-RU" dirty="0">
                <a:solidFill>
                  <a:schemeClr val="tx1"/>
                </a:solidFill>
              </a:rPr>
              <a:t>На страже законов стоит система правосудия. И без истинного правосудия государство перестаёт быть государством. Аристократическое государство может стать монархическим, если среди правителей выделится кто-нибудь один (царская власть). Если же будет несколько правителей, то государство будет республиканским (аристократическое правление). Важнее непосредственно законодательная мысль «Законов»: раз счастье гражданина не есть ценность, то для счастья полиса к отдельному человеку могут быть применены меры физического воздействия. Таким образом, санкция со времен Платона становится неотъемлемым признаком позитивного закона.</a:t>
            </a:r>
          </a:p>
        </p:txBody>
      </p:sp>
      <p:sp>
        <p:nvSpPr>
          <p:cNvPr id="8" name="Заголовок 1">
            <a:extLst>
              <a:ext uri="{FF2B5EF4-FFF2-40B4-BE49-F238E27FC236}">
                <a16:creationId xmlns:a16="http://schemas.microsoft.com/office/drawing/2014/main" id="{974F71B0-3CFF-FD82-17B2-9D69607FC8AE}"/>
              </a:ext>
            </a:extLst>
          </p:cNvPr>
          <p:cNvSpPr txBox="1">
            <a:spLocks/>
          </p:cNvSpPr>
          <p:nvPr/>
        </p:nvSpPr>
        <p:spPr>
          <a:xfrm>
            <a:off x="6662598" y="525483"/>
            <a:ext cx="4447803" cy="786740"/>
          </a:xfrm>
          <a:prstGeom prst="rect">
            <a:avLst/>
          </a:prstGeom>
        </p:spPr>
        <p:txBody>
          <a:bodyPr vert="horz" lIns="91440" tIns="45720" rIns="91440" bIns="45720" rtlCol="0" anchor="t">
            <a:noAutofit/>
          </a:bodyPr>
          <a:lstStyle>
            <a:lvl1pPr algn="l" defTabSz="914400" rtl="0" eaLnBrk="1" latinLnBrk="0" hangingPunct="1">
              <a:lnSpc>
                <a:spcPct val="84000"/>
              </a:lnSpc>
              <a:spcBef>
                <a:spcPct val="0"/>
              </a:spcBef>
              <a:buNone/>
              <a:defRPr sz="4800" kern="1200" baseline="0">
                <a:solidFill>
                  <a:schemeClr val="tx2"/>
                </a:solidFill>
                <a:latin typeface="+mj-lt"/>
                <a:ea typeface="+mj-ea"/>
                <a:cs typeface="+mj-cs"/>
              </a:defRPr>
            </a:lvl1pPr>
          </a:lstStyle>
          <a:p>
            <a:pPr algn="ctr"/>
            <a:r>
              <a:rPr lang="ru-RU" sz="2800" dirty="0"/>
              <a:t>Иная утопия</a:t>
            </a:r>
          </a:p>
        </p:txBody>
      </p:sp>
    </p:spTree>
    <p:extLst>
      <p:ext uri="{BB962C8B-B14F-4D97-AF65-F5344CB8AC3E}">
        <p14:creationId xmlns:p14="http://schemas.microsoft.com/office/powerpoint/2010/main" val="97972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C6A69-A611-7EED-F609-D12497E0E9D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4872A8-9990-99C9-2D88-96EE19499CD9}"/>
              </a:ext>
            </a:extLst>
          </p:cNvPr>
          <p:cNvSpPr>
            <a:spLocks noGrp="1"/>
          </p:cNvSpPr>
          <p:nvPr>
            <p:ph type="ctrTitle"/>
          </p:nvPr>
        </p:nvSpPr>
        <p:spPr>
          <a:xfrm>
            <a:off x="1915128" y="1788454"/>
            <a:ext cx="8361229" cy="2029463"/>
          </a:xfrm>
        </p:spPr>
        <p:txBody>
          <a:bodyPr/>
          <a:lstStyle/>
          <a:p>
            <a:r>
              <a:rPr lang="ru-RU" sz="6000" dirty="0"/>
              <a:t>вывод</a:t>
            </a:r>
          </a:p>
        </p:txBody>
      </p:sp>
    </p:spTree>
    <p:extLst>
      <p:ext uri="{BB962C8B-B14F-4D97-AF65-F5344CB8AC3E}">
        <p14:creationId xmlns:p14="http://schemas.microsoft.com/office/powerpoint/2010/main" val="8559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3E1A6-225C-FCB8-E583-0951361C5BB4}"/>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55FEBA-A7CF-5461-0BB6-64ACFEE8775F}"/>
              </a:ext>
            </a:extLst>
          </p:cNvPr>
          <p:cNvSpPr>
            <a:spLocks noGrp="1"/>
          </p:cNvSpPr>
          <p:nvPr>
            <p:ph type="title"/>
          </p:nvPr>
        </p:nvSpPr>
        <p:spPr>
          <a:xfrm>
            <a:off x="1710047" y="747278"/>
            <a:ext cx="9165213" cy="1485900"/>
          </a:xfrm>
        </p:spPr>
        <p:txBody>
          <a:bodyPr>
            <a:normAutofit/>
          </a:bodyPr>
          <a:lstStyle/>
          <a:p>
            <a:pPr algn="ctr"/>
            <a:r>
              <a:rPr lang="ru-RU" sz="4000" dirty="0"/>
              <a:t>Вывод</a:t>
            </a:r>
          </a:p>
        </p:txBody>
      </p:sp>
      <p:sp>
        <p:nvSpPr>
          <p:cNvPr id="3" name="Объект 2">
            <a:extLst>
              <a:ext uri="{FF2B5EF4-FFF2-40B4-BE49-F238E27FC236}">
                <a16:creationId xmlns:a16="http://schemas.microsoft.com/office/drawing/2014/main" id="{C25BD72D-A86D-19F4-BC5E-C0E47A7557B0}"/>
              </a:ext>
            </a:extLst>
          </p:cNvPr>
          <p:cNvSpPr>
            <a:spLocks noGrp="1"/>
          </p:cNvSpPr>
          <p:nvPr>
            <p:ph sz="half" idx="1"/>
          </p:nvPr>
        </p:nvSpPr>
        <p:spPr>
          <a:xfrm>
            <a:off x="1417680" y="1611331"/>
            <a:ext cx="10148886" cy="4569776"/>
          </a:xfrm>
        </p:spPr>
        <p:txBody>
          <a:bodyPr>
            <a:normAutofit fontScale="92500" lnSpcReduction="10000"/>
          </a:bodyPr>
          <a:lstStyle/>
          <a:p>
            <a:r>
              <a:rPr lang="ru-RU" b="0" i="0" dirty="0">
                <a:solidFill>
                  <a:srgbClr val="333333"/>
                </a:solidFill>
                <a:effectLst/>
              </a:rPr>
              <a:t>Он считается одним из самых важных и влиятельных людей в истории человечества, и ключевой фигурой в истории древнегреческой и западной философии — вместе со своим учителем Сократом и самым известным из своих учеников Аристотелем. Часто Платона также называют одним из основателей западной религии и духовности. </a:t>
            </a:r>
          </a:p>
          <a:p>
            <a:r>
              <a:rPr lang="ru-RU" b="0" i="0" dirty="0">
                <a:solidFill>
                  <a:srgbClr val="333333"/>
                </a:solidFill>
                <a:effectLst/>
              </a:rPr>
              <a:t>Платон был новатором письменного диалога и диалектических форм в философии. К тому же он считается основателем западной политической философии. Его самый известный вклад – теория идей, познаваемых умозрением, в которой Платон представляет решение проблемы универсалий, известное как платонизм (также неоднозначно называемый либо платоновским реализмом, либо платоновским идеализмом). Он также является эпонимом платонической любви и </a:t>
            </a:r>
            <a:r>
              <a:rPr lang="ru-RU" b="0" i="0" dirty="0" err="1">
                <a:solidFill>
                  <a:srgbClr val="333333"/>
                </a:solidFill>
                <a:effectLst/>
              </a:rPr>
              <a:t>платоновых</a:t>
            </a:r>
            <a:r>
              <a:rPr lang="ru-RU" b="0" i="0" dirty="0">
                <a:solidFill>
                  <a:srgbClr val="333333"/>
                </a:solidFill>
                <a:effectLst/>
              </a:rPr>
              <a:t> тел.</a:t>
            </a:r>
          </a:p>
          <a:p>
            <a:r>
              <a:rPr lang="ru-RU" b="0" i="0" dirty="0">
                <a:solidFill>
                  <a:srgbClr val="333333"/>
                </a:solidFill>
                <a:effectLst/>
              </a:rPr>
              <a:t>За последние 150 лет ряд известных философов критиковали политические взгляды Платона. Начало было положено ещё Фридрихом Ницше в работе «Рождение трагедии из духа музыки» (1872). Ницше провозгласил Платона наряду с «деспотическим логиком» Сократом отцом </a:t>
            </a:r>
            <a:r>
              <a:rPr lang="ru-RU" b="0" i="0" dirty="0" err="1">
                <a:solidFill>
                  <a:srgbClr val="333333"/>
                </a:solidFill>
                <a:effectLst/>
              </a:rPr>
              <a:t>аполлонического</a:t>
            </a:r>
            <a:r>
              <a:rPr lang="ru-RU" b="0" i="0" dirty="0">
                <a:solidFill>
                  <a:srgbClr val="333333"/>
                </a:solidFill>
                <a:effectLst/>
              </a:rPr>
              <a:t> начала в европейской культуре. С других позиций Платона критиковал Карл Поппер. В работе «Открытое общество и его враги» (1945) он трактовал политическую философию Платона как утопическую, обвиняя Платона в </a:t>
            </a:r>
            <a:r>
              <a:rPr lang="ru-RU" b="0" i="0" dirty="0" err="1">
                <a:solidFill>
                  <a:srgbClr val="333333"/>
                </a:solidFill>
                <a:effectLst/>
              </a:rPr>
              <a:t>историцизме</a:t>
            </a:r>
            <a:r>
              <a:rPr lang="ru-RU" b="0" i="0" dirty="0">
                <a:solidFill>
                  <a:srgbClr val="333333"/>
                </a:solidFill>
                <a:effectLst/>
              </a:rPr>
              <a:t>, и рассматривал его как первого </a:t>
            </a:r>
            <a:r>
              <a:rPr lang="ru-RU" b="0" i="0" dirty="0" err="1">
                <a:solidFill>
                  <a:srgbClr val="333333"/>
                </a:solidFill>
                <a:effectLst/>
              </a:rPr>
              <a:t>тоталитариста</a:t>
            </a:r>
            <a:endParaRPr lang="ru-RU" b="0" i="0" dirty="0">
              <a:solidFill>
                <a:srgbClr val="333333"/>
              </a:solidFill>
              <a:effectLst/>
            </a:endParaRPr>
          </a:p>
        </p:txBody>
      </p:sp>
    </p:spTree>
    <p:extLst>
      <p:ext uri="{BB962C8B-B14F-4D97-AF65-F5344CB8AC3E}">
        <p14:creationId xmlns:p14="http://schemas.microsoft.com/office/powerpoint/2010/main" val="148165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E11AAD-3977-5A42-D60A-55A9D3356969}"/>
              </a:ext>
            </a:extLst>
          </p:cNvPr>
          <p:cNvSpPr>
            <a:spLocks noGrp="1"/>
          </p:cNvSpPr>
          <p:nvPr>
            <p:ph type="title"/>
          </p:nvPr>
        </p:nvSpPr>
        <p:spPr/>
        <p:txBody>
          <a:bodyPr>
            <a:normAutofit/>
          </a:bodyPr>
          <a:lstStyle/>
          <a:p>
            <a:pPr algn="ctr"/>
            <a:r>
              <a:rPr lang="ru-RU" sz="4000" dirty="0"/>
              <a:t>БИОГРАФИЯ</a:t>
            </a:r>
          </a:p>
        </p:txBody>
      </p:sp>
      <p:sp>
        <p:nvSpPr>
          <p:cNvPr id="3" name="Объект 2">
            <a:extLst>
              <a:ext uri="{FF2B5EF4-FFF2-40B4-BE49-F238E27FC236}">
                <a16:creationId xmlns:a16="http://schemas.microsoft.com/office/drawing/2014/main" id="{6700CF52-9683-F130-7F80-3CA8333E3BB8}"/>
              </a:ext>
            </a:extLst>
          </p:cNvPr>
          <p:cNvSpPr>
            <a:spLocks noGrp="1"/>
          </p:cNvSpPr>
          <p:nvPr>
            <p:ph sz="half" idx="1"/>
          </p:nvPr>
        </p:nvSpPr>
        <p:spPr>
          <a:xfrm>
            <a:off x="1126177" y="1764681"/>
            <a:ext cx="4969823" cy="3834536"/>
          </a:xfrm>
        </p:spPr>
        <p:txBody>
          <a:bodyPr>
            <a:normAutofit fontScale="85000" lnSpcReduction="10000"/>
          </a:bodyPr>
          <a:lstStyle/>
          <a:p>
            <a:r>
              <a:rPr lang="ru-RU" b="0" i="0" dirty="0">
                <a:solidFill>
                  <a:srgbClr val="333333"/>
                </a:solidFill>
                <a:effectLst/>
              </a:rPr>
              <a:t>Платон родился в семье, имевшей аристократическое происхождение: род его отца, Аристона (465—424), восходил, согласно легендам, к последнему царю Аттики </a:t>
            </a:r>
            <a:r>
              <a:rPr lang="ru-RU" b="0" i="0" dirty="0" err="1">
                <a:solidFill>
                  <a:srgbClr val="333333"/>
                </a:solidFill>
                <a:effectLst/>
              </a:rPr>
              <a:t>Кодру</a:t>
            </a:r>
            <a:r>
              <a:rPr lang="ru-RU" b="0" i="0" dirty="0">
                <a:solidFill>
                  <a:srgbClr val="333333"/>
                </a:solidFill>
                <a:effectLst/>
              </a:rPr>
              <a:t>, а предком матери, </a:t>
            </a:r>
            <a:r>
              <a:rPr lang="ru-RU" b="0" i="0" dirty="0" err="1">
                <a:solidFill>
                  <a:srgbClr val="333333"/>
                </a:solidFill>
                <a:effectLst/>
              </a:rPr>
              <a:t>Периктионы</a:t>
            </a:r>
            <a:r>
              <a:rPr lang="ru-RU" b="0" i="0" dirty="0">
                <a:solidFill>
                  <a:srgbClr val="333333"/>
                </a:solidFill>
                <a:effectLst/>
              </a:rPr>
              <a:t>, был афинский реформатор Солон. Также, согласно Диогену </a:t>
            </a:r>
            <a:r>
              <a:rPr lang="ru-RU" b="0" i="0" dirty="0" err="1">
                <a:solidFill>
                  <a:srgbClr val="333333"/>
                </a:solidFill>
                <a:effectLst/>
              </a:rPr>
              <a:t>Лаэртскому</a:t>
            </a:r>
            <a:r>
              <a:rPr lang="ru-RU" b="0" i="0" dirty="0">
                <a:solidFill>
                  <a:srgbClr val="333333"/>
                </a:solidFill>
                <a:effectLst/>
              </a:rPr>
              <a:t>, Платон был зачат непорочно.</a:t>
            </a:r>
          </a:p>
          <a:p>
            <a:r>
              <a:rPr lang="ru-RU" b="0" i="0" dirty="0">
                <a:solidFill>
                  <a:srgbClr val="333333"/>
                </a:solidFill>
                <a:effectLst/>
              </a:rPr>
              <a:t>Согласно Диогену </a:t>
            </a:r>
            <a:r>
              <a:rPr lang="ru-RU" b="0" i="0" dirty="0" err="1">
                <a:solidFill>
                  <a:srgbClr val="333333"/>
                </a:solidFill>
                <a:effectLst/>
              </a:rPr>
              <a:t>Лаэртскому</a:t>
            </a:r>
            <a:r>
              <a:rPr lang="ru-RU" b="0" i="0" dirty="0">
                <a:solidFill>
                  <a:srgbClr val="333333"/>
                </a:solidFill>
                <a:effectLst/>
              </a:rPr>
              <a:t>, настоящее имя Платона — </a:t>
            </a:r>
            <a:r>
              <a:rPr lang="ru-RU" b="0" i="0" dirty="0" err="1">
                <a:solidFill>
                  <a:srgbClr val="333333"/>
                </a:solidFill>
                <a:effectLst/>
              </a:rPr>
              <a:t>Аристокл</a:t>
            </a:r>
            <a:r>
              <a:rPr lang="ru-RU" b="0" i="0" dirty="0">
                <a:solidFill>
                  <a:srgbClr val="333333"/>
                </a:solidFill>
                <a:effectLst/>
              </a:rPr>
              <a:t> (</a:t>
            </a:r>
            <a:r>
              <a:rPr lang="en-US" b="0" i="0" dirty="0">
                <a:solidFill>
                  <a:srgbClr val="333333"/>
                </a:solidFill>
                <a:effectLst/>
              </a:rPr>
              <a:t>c </a:t>
            </a:r>
            <a:r>
              <a:rPr lang="ru-RU" b="0" i="0" dirty="0">
                <a:solidFill>
                  <a:srgbClr val="333333"/>
                </a:solidFill>
                <a:effectLst/>
              </a:rPr>
              <a:t>др</a:t>
            </a:r>
            <a:r>
              <a:rPr lang="ru-RU" dirty="0">
                <a:solidFill>
                  <a:srgbClr val="333333"/>
                </a:solidFill>
              </a:rPr>
              <a:t>евне</a:t>
            </a:r>
            <a:r>
              <a:rPr lang="ru-RU" b="0" i="0" dirty="0">
                <a:solidFill>
                  <a:srgbClr val="333333"/>
                </a:solidFill>
                <a:effectLst/>
              </a:rPr>
              <a:t>греч</a:t>
            </a:r>
            <a:r>
              <a:rPr lang="ru-RU" dirty="0">
                <a:solidFill>
                  <a:srgbClr val="333333"/>
                </a:solidFill>
              </a:rPr>
              <a:t>еского - </a:t>
            </a:r>
            <a:r>
              <a:rPr lang="ru-RU" b="0" i="0" dirty="0">
                <a:solidFill>
                  <a:srgbClr val="333333"/>
                </a:solidFill>
                <a:effectLst/>
              </a:rPr>
              <a:t>«наилучшая слава»). Прозвище Платон (от греческого слова </a:t>
            </a:r>
            <a:r>
              <a:rPr lang="ru-RU" dirty="0">
                <a:solidFill>
                  <a:srgbClr val="333333"/>
                </a:solidFill>
              </a:rPr>
              <a:t>«</a:t>
            </a:r>
            <a:r>
              <a:rPr lang="ru-RU" b="0" i="0" dirty="0">
                <a:solidFill>
                  <a:srgbClr val="333333"/>
                </a:solidFill>
                <a:effectLst/>
              </a:rPr>
              <a:t>широта»), означающее «широкий, широкоплечий», ему дал борец Аристон из Аргоса, его учитель гимнастики, за крепкое сложение Платона</a:t>
            </a:r>
          </a:p>
        </p:txBody>
      </p:sp>
      <p:pic>
        <p:nvPicPr>
          <p:cNvPr id="1026" name="Picture 2" descr="Учение Платона о государстве">
            <a:extLst>
              <a:ext uri="{FF2B5EF4-FFF2-40B4-BE49-F238E27FC236}">
                <a16:creationId xmlns:a16="http://schemas.microsoft.com/office/drawing/2014/main" id="{F941965D-28F6-A808-E636-8F9AB1DA38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05872" y="1847302"/>
            <a:ext cx="5353934" cy="3571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15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71C83-D668-86F4-2797-FE0F9D1751BF}"/>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78FCB6-5F38-A3AC-A943-39656E79A44E}"/>
              </a:ext>
            </a:extLst>
          </p:cNvPr>
          <p:cNvSpPr>
            <a:spLocks noGrp="1"/>
          </p:cNvSpPr>
          <p:nvPr>
            <p:ph type="ctrTitle"/>
          </p:nvPr>
        </p:nvSpPr>
        <p:spPr>
          <a:xfrm>
            <a:off x="1915128" y="1788454"/>
            <a:ext cx="8361229" cy="2528227"/>
          </a:xfrm>
        </p:spPr>
        <p:txBody>
          <a:bodyPr/>
          <a:lstStyle/>
          <a:p>
            <a:r>
              <a:rPr lang="ru-RU" sz="6000" dirty="0"/>
              <a:t>Спасибо за внимание!</a:t>
            </a:r>
          </a:p>
        </p:txBody>
      </p:sp>
    </p:spTree>
    <p:extLst>
      <p:ext uri="{BB962C8B-B14F-4D97-AF65-F5344CB8AC3E}">
        <p14:creationId xmlns:p14="http://schemas.microsoft.com/office/powerpoint/2010/main" val="113309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09B76-FF91-300E-F0A3-E99DAAB6583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A91E3E-7F16-D4C2-3567-AFA99B1E2535}"/>
              </a:ext>
            </a:extLst>
          </p:cNvPr>
          <p:cNvSpPr>
            <a:spLocks noGrp="1"/>
          </p:cNvSpPr>
          <p:nvPr>
            <p:ph type="title"/>
          </p:nvPr>
        </p:nvSpPr>
        <p:spPr>
          <a:xfrm>
            <a:off x="723900" y="685800"/>
            <a:ext cx="3855720" cy="786740"/>
          </a:xfrm>
        </p:spPr>
        <p:txBody>
          <a:bodyPr/>
          <a:lstStyle/>
          <a:p>
            <a:pPr algn="ctr"/>
            <a:r>
              <a:rPr lang="ru-RU" sz="2800" dirty="0"/>
              <a:t>Платон и Сократ</a:t>
            </a:r>
          </a:p>
        </p:txBody>
      </p:sp>
      <p:sp>
        <p:nvSpPr>
          <p:cNvPr id="4" name="Текст 3">
            <a:extLst>
              <a:ext uri="{FF2B5EF4-FFF2-40B4-BE49-F238E27FC236}">
                <a16:creationId xmlns:a16="http://schemas.microsoft.com/office/drawing/2014/main" id="{C624A1AE-BCE2-CF7D-F2A8-A2B3BDC8904C}"/>
              </a:ext>
            </a:extLst>
          </p:cNvPr>
          <p:cNvSpPr>
            <a:spLocks noGrp="1"/>
          </p:cNvSpPr>
          <p:nvPr>
            <p:ph type="body" sz="half" idx="2"/>
          </p:nvPr>
        </p:nvSpPr>
        <p:spPr>
          <a:xfrm>
            <a:off x="359822" y="1472540"/>
            <a:ext cx="4667003" cy="4536374"/>
          </a:xfrm>
        </p:spPr>
        <p:txBody>
          <a:bodyPr>
            <a:normAutofit fontScale="92500" lnSpcReduction="20000"/>
          </a:bodyPr>
          <a:lstStyle/>
          <a:p>
            <a:pPr marL="285750" indent="-285750">
              <a:buFont typeface="Arial" panose="020B0604020202020204" pitchFamily="34" charset="0"/>
              <a:buChar char="•"/>
            </a:pPr>
            <a:r>
              <a:rPr lang="ru-RU" b="0" i="0" dirty="0">
                <a:solidFill>
                  <a:schemeClr val="bg1"/>
                </a:solidFill>
                <a:effectLst/>
              </a:rPr>
              <a:t>Первым учителем Платона был </a:t>
            </a:r>
            <a:r>
              <a:rPr lang="ru-RU" b="0" i="0" dirty="0" err="1">
                <a:solidFill>
                  <a:schemeClr val="bg1"/>
                </a:solidFill>
                <a:effectLst/>
              </a:rPr>
              <a:t>Кратил</a:t>
            </a:r>
            <a:r>
              <a:rPr lang="ru-RU" b="0" i="0" dirty="0">
                <a:solidFill>
                  <a:schemeClr val="bg1"/>
                </a:solidFill>
                <a:effectLst/>
              </a:rPr>
              <a:t>. </a:t>
            </a:r>
          </a:p>
          <a:p>
            <a:pPr marL="285750" indent="-285750">
              <a:buFont typeface="Arial" panose="020B0604020202020204" pitchFamily="34" charset="0"/>
              <a:buChar char="•"/>
            </a:pPr>
            <a:r>
              <a:rPr lang="ru-RU" b="0" i="0" dirty="0">
                <a:solidFill>
                  <a:schemeClr val="bg1"/>
                </a:solidFill>
                <a:effectLst/>
              </a:rPr>
              <a:t>Около 408 года до н. э. Платон познакомился с «мудрейшим из эллинов» Сократом. Он стал одним из его учеников философии, до этого он изучал стихотворчество. </a:t>
            </a:r>
          </a:p>
          <a:p>
            <a:pPr marL="285750" indent="-285750">
              <a:buFont typeface="Arial" panose="020B0604020202020204" pitchFamily="34" charset="0"/>
              <a:buChar char="•"/>
            </a:pPr>
            <a:r>
              <a:rPr lang="ru-RU" b="0" i="0" dirty="0">
                <a:solidFill>
                  <a:schemeClr val="bg1"/>
                </a:solidFill>
                <a:effectLst/>
              </a:rPr>
              <a:t>Сократ является неизменным участником практически всех сочинений Платона, написанных в форме диалогов между историческими и иногда вымышленными персонажами. </a:t>
            </a:r>
          </a:p>
          <a:p>
            <a:pPr marL="285750" indent="-285750">
              <a:buFont typeface="Arial" panose="020B0604020202020204" pitchFamily="34" charset="0"/>
              <a:buChar char="•"/>
            </a:pPr>
            <a:r>
              <a:rPr lang="ru-RU" b="0" i="0" dirty="0">
                <a:solidFill>
                  <a:schemeClr val="bg1"/>
                </a:solidFill>
                <a:effectLst/>
              </a:rPr>
              <a:t>Во время суда над Сократом, Платон был в числе его учеников, предложивших за него денежный залог. </a:t>
            </a:r>
          </a:p>
          <a:p>
            <a:pPr marL="285750" indent="-285750">
              <a:buFont typeface="Arial" panose="020B0604020202020204" pitchFamily="34" charset="0"/>
              <a:buChar char="•"/>
            </a:pPr>
            <a:r>
              <a:rPr lang="ru-RU" b="0" i="0" dirty="0">
                <a:solidFill>
                  <a:schemeClr val="bg1"/>
                </a:solidFill>
                <a:effectLst/>
              </a:rPr>
              <a:t>После смерти Сократа в 399 г. до н. э. Платон с некоторыми другими учениками переселяется в Мегару, к предыдущему ученику Сократа, Евклиду. Там Платон отдаётся диалектическим вопросам об основах бытия и познания.</a:t>
            </a:r>
          </a:p>
        </p:txBody>
      </p:sp>
      <p:pic>
        <p:nvPicPr>
          <p:cNvPr id="7" name="Рисунок 6">
            <a:extLst>
              <a:ext uri="{FF2B5EF4-FFF2-40B4-BE49-F238E27FC236}">
                <a16:creationId xmlns:a16="http://schemas.microsoft.com/office/drawing/2014/main" id="{C0D41ACA-8AD6-5796-0B41-73705ED58263}"/>
              </a:ext>
            </a:extLst>
          </p:cNvPr>
          <p:cNvPicPr>
            <a:picLocks noChangeAspect="1"/>
          </p:cNvPicPr>
          <p:nvPr/>
        </p:nvPicPr>
        <p:blipFill>
          <a:blip r:embed="rId2"/>
          <a:stretch>
            <a:fillRect/>
          </a:stretch>
        </p:blipFill>
        <p:spPr>
          <a:xfrm>
            <a:off x="5610983" y="1236482"/>
            <a:ext cx="6494079" cy="43271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8066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CF443-BE0E-AB7E-727C-FF0729126413}"/>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0F77D3-D22C-2619-F521-575F2A39A614}"/>
              </a:ext>
            </a:extLst>
          </p:cNvPr>
          <p:cNvSpPr>
            <a:spLocks noGrp="1"/>
          </p:cNvSpPr>
          <p:nvPr>
            <p:ph type="title"/>
          </p:nvPr>
        </p:nvSpPr>
        <p:spPr>
          <a:xfrm>
            <a:off x="723900" y="685800"/>
            <a:ext cx="3855720" cy="786740"/>
          </a:xfrm>
        </p:spPr>
        <p:txBody>
          <a:bodyPr/>
          <a:lstStyle/>
          <a:p>
            <a:pPr algn="ctr"/>
            <a:r>
              <a:rPr lang="ru-RU" sz="2800" dirty="0"/>
              <a:t>Путешествия Платона</a:t>
            </a:r>
          </a:p>
        </p:txBody>
      </p:sp>
      <p:sp>
        <p:nvSpPr>
          <p:cNvPr id="4" name="Текст 3">
            <a:extLst>
              <a:ext uri="{FF2B5EF4-FFF2-40B4-BE49-F238E27FC236}">
                <a16:creationId xmlns:a16="http://schemas.microsoft.com/office/drawing/2014/main" id="{F568AF7C-5784-FB02-F95F-E6DE99651B8D}"/>
              </a:ext>
            </a:extLst>
          </p:cNvPr>
          <p:cNvSpPr>
            <a:spLocks noGrp="1"/>
          </p:cNvSpPr>
          <p:nvPr>
            <p:ph type="body" sz="half" idx="2"/>
          </p:nvPr>
        </p:nvSpPr>
        <p:spPr>
          <a:xfrm>
            <a:off x="213162" y="1193470"/>
            <a:ext cx="4928854" cy="5492337"/>
          </a:xfrm>
        </p:spPr>
        <p:txBody>
          <a:bodyPr>
            <a:normAutofit fontScale="85000" lnSpcReduction="10000"/>
          </a:bodyPr>
          <a:lstStyle/>
          <a:p>
            <a:pPr marL="285750" indent="-285750">
              <a:buFont typeface="Arial" panose="020B0604020202020204" pitchFamily="34" charset="0"/>
              <a:buChar char="•"/>
            </a:pPr>
            <a:r>
              <a:rPr lang="ru-RU" b="0" i="0" dirty="0">
                <a:solidFill>
                  <a:schemeClr val="bg1"/>
                </a:solidFill>
                <a:effectLst/>
              </a:rPr>
              <a:t>Из Мегары, по всей вероятности, он предпринимает свои первые путешествия, среди которых более достоверны поездки в </a:t>
            </a:r>
            <a:r>
              <a:rPr lang="ru-RU" b="0" i="0" dirty="0" err="1">
                <a:solidFill>
                  <a:schemeClr val="bg1"/>
                </a:solidFill>
                <a:effectLst/>
              </a:rPr>
              <a:t>Кирену</a:t>
            </a:r>
            <a:r>
              <a:rPr lang="ru-RU" b="0" i="0" dirty="0">
                <a:solidFill>
                  <a:schemeClr val="bg1"/>
                </a:solidFill>
                <a:effectLst/>
              </a:rPr>
              <a:t> к математику Феодору и в Египет, предполагаемый очаг всякой мудрости. </a:t>
            </a:r>
          </a:p>
          <a:p>
            <a:pPr marL="285750" indent="-285750">
              <a:buFont typeface="Arial" panose="020B0604020202020204" pitchFamily="34" charset="0"/>
              <a:buChar char="•"/>
            </a:pPr>
            <a:r>
              <a:rPr lang="ru-RU" b="0" i="0" dirty="0">
                <a:solidFill>
                  <a:schemeClr val="bg1"/>
                </a:solidFill>
                <a:effectLst/>
              </a:rPr>
              <a:t>Есть указания на возвращение его в Афины в 394 году. </a:t>
            </a:r>
          </a:p>
          <a:p>
            <a:pPr marL="285750" indent="-285750">
              <a:buFont typeface="Arial" panose="020B0604020202020204" pitchFamily="34" charset="0"/>
              <a:buChar char="•"/>
            </a:pPr>
            <a:r>
              <a:rPr lang="ru-RU" b="0" i="0" dirty="0">
                <a:solidFill>
                  <a:schemeClr val="bg1"/>
                </a:solidFill>
                <a:effectLst/>
              </a:rPr>
              <a:t>В 389 году Платон отправился в Южную Италию и Сицилию, где общался с пифагорейцами. «Платон отправлялся впоследствии в Сицилию, чтобы с помощью Дионисия </a:t>
            </a:r>
            <a:r>
              <a:rPr lang="ru-RU" b="0" i="0" dirty="0" err="1">
                <a:solidFill>
                  <a:schemeClr val="bg1"/>
                </a:solidFill>
                <a:effectLst/>
              </a:rPr>
              <a:t>Сиракузского</a:t>
            </a:r>
            <a:r>
              <a:rPr lang="ru-RU" b="0" i="0" dirty="0">
                <a:solidFill>
                  <a:schemeClr val="bg1"/>
                </a:solidFill>
                <a:effectLst/>
              </a:rPr>
              <a:t> основать там идеальное государство, в котором философы вместо чаши с ядом получали бы бразды правления».</a:t>
            </a:r>
          </a:p>
          <a:p>
            <a:pPr marL="285750" indent="-285750">
              <a:buFont typeface="Arial" panose="020B0604020202020204" pitchFamily="34" charset="0"/>
              <a:buChar char="•"/>
            </a:pPr>
            <a:r>
              <a:rPr lang="ru-RU" b="0" i="0" dirty="0">
                <a:solidFill>
                  <a:schemeClr val="bg1"/>
                </a:solidFill>
                <a:effectLst/>
              </a:rPr>
              <a:t> Сначала Платон был принят радушно, но вскоре отношение к нему изменилось, и его с позором изгоняют, а по некоторым сведениям даже продают в рабство, из которого он освобождается.</a:t>
            </a:r>
          </a:p>
          <a:p>
            <a:pPr marL="285750" indent="-285750">
              <a:buFont typeface="Arial" panose="020B0604020202020204" pitchFamily="34" charset="0"/>
              <a:buChar char="•"/>
            </a:pPr>
            <a:r>
              <a:rPr lang="ru-RU" b="0" i="0" dirty="0">
                <a:solidFill>
                  <a:schemeClr val="bg1"/>
                </a:solidFill>
                <a:effectLst/>
              </a:rPr>
              <a:t>В 387 или 386 году Платон возвращается в Афины, где начинает собирать вокруг себя круг учеников, с которыми беседует о философии в пригородном публичном саду (примерно в километре от Афин), и устанавливает Академию.</a:t>
            </a:r>
          </a:p>
        </p:txBody>
      </p:sp>
      <p:pic>
        <p:nvPicPr>
          <p:cNvPr id="5124" name="Picture 4" descr="Печать картин с изображением карты мира, Беларуси и других стран на холсте  и бумаге, купить готовые картины в Минске от 1,21 BYN - Карандаш">
            <a:extLst>
              <a:ext uri="{FF2B5EF4-FFF2-40B4-BE49-F238E27FC236}">
                <a16:creationId xmlns:a16="http://schemas.microsoft.com/office/drawing/2014/main" id="{A9E5E829-5738-60FD-2341-CEA5257AB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584" y="1208735"/>
            <a:ext cx="6656416" cy="444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04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7791F-F9D5-C75F-525A-5DC3CA97B4D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320A37-EC76-F554-B75F-EEE598E82643}"/>
              </a:ext>
            </a:extLst>
          </p:cNvPr>
          <p:cNvSpPr>
            <a:spLocks noGrp="1"/>
          </p:cNvSpPr>
          <p:nvPr>
            <p:ph type="ctrTitle"/>
          </p:nvPr>
        </p:nvSpPr>
        <p:spPr>
          <a:xfrm>
            <a:off x="1915128" y="1788454"/>
            <a:ext cx="8361229" cy="2528227"/>
          </a:xfrm>
        </p:spPr>
        <p:txBody>
          <a:bodyPr/>
          <a:lstStyle/>
          <a:p>
            <a:r>
              <a:rPr lang="ru-RU" sz="6000" dirty="0"/>
              <a:t>Произведения ПЛАТОНА</a:t>
            </a:r>
          </a:p>
        </p:txBody>
      </p:sp>
    </p:spTree>
    <p:extLst>
      <p:ext uri="{BB962C8B-B14F-4D97-AF65-F5344CB8AC3E}">
        <p14:creationId xmlns:p14="http://schemas.microsoft.com/office/powerpoint/2010/main" val="255064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11FB4-4BCE-E4AD-4DA9-9B3075F97DD4}"/>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B08508-7E83-7B7B-2E7E-23F551718372}"/>
              </a:ext>
            </a:extLst>
          </p:cNvPr>
          <p:cNvSpPr>
            <a:spLocks noGrp="1"/>
          </p:cNvSpPr>
          <p:nvPr>
            <p:ph type="title"/>
          </p:nvPr>
        </p:nvSpPr>
        <p:spPr/>
        <p:txBody>
          <a:bodyPr>
            <a:normAutofit/>
          </a:bodyPr>
          <a:lstStyle/>
          <a:p>
            <a:pPr algn="ctr"/>
            <a:r>
              <a:rPr lang="ru-RU" sz="4000" dirty="0"/>
              <a:t>Произведения Платона</a:t>
            </a:r>
          </a:p>
        </p:txBody>
      </p:sp>
      <p:sp>
        <p:nvSpPr>
          <p:cNvPr id="3" name="Объект 2">
            <a:extLst>
              <a:ext uri="{FF2B5EF4-FFF2-40B4-BE49-F238E27FC236}">
                <a16:creationId xmlns:a16="http://schemas.microsoft.com/office/drawing/2014/main" id="{503FE0EF-8F8E-9BF6-274D-3CFAC380DF0C}"/>
              </a:ext>
            </a:extLst>
          </p:cNvPr>
          <p:cNvSpPr>
            <a:spLocks noGrp="1"/>
          </p:cNvSpPr>
          <p:nvPr>
            <p:ph sz="half" idx="1"/>
          </p:nvPr>
        </p:nvSpPr>
        <p:spPr>
          <a:xfrm>
            <a:off x="1429000" y="1610468"/>
            <a:ext cx="5541816" cy="4327360"/>
          </a:xfrm>
        </p:spPr>
        <p:txBody>
          <a:bodyPr>
            <a:normAutofit fontScale="92500"/>
          </a:bodyPr>
          <a:lstStyle/>
          <a:p>
            <a:r>
              <a:rPr lang="ru-RU" b="0" i="0" dirty="0">
                <a:solidFill>
                  <a:srgbClr val="333333"/>
                </a:solidFill>
                <a:effectLst/>
              </a:rPr>
              <a:t>Платоновский корпус (Corpus </a:t>
            </a:r>
            <a:r>
              <a:rPr lang="ru-RU" b="0" i="0" dirty="0" err="1">
                <a:solidFill>
                  <a:srgbClr val="333333"/>
                </a:solidFill>
                <a:effectLst/>
              </a:rPr>
              <a:t>Platonicum</a:t>
            </a:r>
            <a:r>
              <a:rPr lang="ru-RU" b="0" i="0" dirty="0">
                <a:solidFill>
                  <a:srgbClr val="333333"/>
                </a:solidFill>
                <a:effectLst/>
              </a:rPr>
              <a:t>) — то есть исторически сложившаяся совокупность сочинений, которые со времён античности связываются с именем Платона и значительная часть которых представляет собой диалоги, — формировался на протяжении долгого времени. </a:t>
            </a:r>
          </a:p>
          <a:p>
            <a:r>
              <a:rPr lang="ru-RU" b="0" i="0" dirty="0">
                <a:solidFill>
                  <a:srgbClr val="333333"/>
                </a:solidFill>
                <a:effectLst/>
              </a:rPr>
              <a:t>Вероятно, на протяжении долгого процесса формирования классического «собрания сочинений» философа случались как потери, так и приобретения, определявшиеся в известные моменты не только состоянием рукописной традиции, но и уровнем и направлением современной ему филологической критики.</a:t>
            </a:r>
          </a:p>
        </p:txBody>
      </p:sp>
      <p:pic>
        <p:nvPicPr>
          <p:cNvPr id="3074" name="Picture 2" descr="Купить книгу «Диалоги», Платон | Издательство «Азбука», ISBN:  978-5-389-09715-5">
            <a:extLst>
              <a:ext uri="{FF2B5EF4-FFF2-40B4-BE49-F238E27FC236}">
                <a16:creationId xmlns:a16="http://schemas.microsoft.com/office/drawing/2014/main" id="{221DCA4B-F589-C730-A32B-C4269122892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85227" y="1669020"/>
            <a:ext cx="2681932" cy="42102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45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52DFA-1473-E6B9-757E-6813DE7C2B3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97E7A2-DDCB-C650-334C-EF7548AFDBE9}"/>
              </a:ext>
            </a:extLst>
          </p:cNvPr>
          <p:cNvSpPr>
            <a:spLocks noGrp="1"/>
          </p:cNvSpPr>
          <p:nvPr>
            <p:ph type="title"/>
          </p:nvPr>
        </p:nvSpPr>
        <p:spPr>
          <a:xfrm>
            <a:off x="723900" y="685800"/>
            <a:ext cx="3855720" cy="786740"/>
          </a:xfrm>
        </p:spPr>
        <p:txBody>
          <a:bodyPr/>
          <a:lstStyle/>
          <a:p>
            <a:pPr algn="ctr"/>
            <a:r>
              <a:rPr lang="ru-RU" sz="2800" dirty="0"/>
              <a:t>Издание Аристофана Византийского</a:t>
            </a:r>
          </a:p>
        </p:txBody>
      </p:sp>
      <p:sp>
        <p:nvSpPr>
          <p:cNvPr id="4" name="Текст 3">
            <a:extLst>
              <a:ext uri="{FF2B5EF4-FFF2-40B4-BE49-F238E27FC236}">
                <a16:creationId xmlns:a16="http://schemas.microsoft.com/office/drawing/2014/main" id="{E9B6D16D-3052-9354-35E2-6E31E1D8C459}"/>
              </a:ext>
            </a:extLst>
          </p:cNvPr>
          <p:cNvSpPr>
            <a:spLocks noGrp="1"/>
          </p:cNvSpPr>
          <p:nvPr>
            <p:ph type="body" sz="half" idx="2"/>
          </p:nvPr>
        </p:nvSpPr>
        <p:spPr>
          <a:xfrm>
            <a:off x="371697" y="1769423"/>
            <a:ext cx="4667003" cy="4536374"/>
          </a:xfrm>
        </p:spPr>
        <p:txBody>
          <a:bodyPr>
            <a:normAutofit lnSpcReduction="10000"/>
          </a:bodyPr>
          <a:lstStyle/>
          <a:p>
            <a:pPr marL="285750" indent="-285750">
              <a:buFont typeface="Arial" panose="020B0604020202020204" pitchFamily="34" charset="0"/>
              <a:buChar char="•"/>
            </a:pPr>
            <a:r>
              <a:rPr lang="ru-RU" b="0" i="0" dirty="0">
                <a:solidFill>
                  <a:schemeClr val="bg1"/>
                </a:solidFill>
                <a:effectLst/>
              </a:rPr>
              <a:t>Первой важной вехой на пути формирования корпуса можно считать собрание платоновских сочинений, составленное в III веке до нашей эры выдающимся филологом античности Аристофаном Византийским. Основу издания составили те сочинения, которые и сегодня определяют лицо Платоновского корпуса.</a:t>
            </a:r>
          </a:p>
          <a:p>
            <a:pPr marL="285750" indent="-285750">
              <a:buFont typeface="Arial" panose="020B0604020202020204" pitchFamily="34" charset="0"/>
              <a:buChar char="•"/>
            </a:pPr>
            <a:r>
              <a:rPr lang="ru-RU" b="0" i="0" dirty="0">
                <a:solidFill>
                  <a:schemeClr val="bg1"/>
                </a:solidFill>
                <a:effectLst/>
              </a:rPr>
              <a:t>Аристофан Византийский положил, вероятно, начало систематизации сочинений Платоновского корпуса, поскольку в его издании они располагались трилогиями. Так, в одной трилогии объединялись «Государство», «</a:t>
            </a:r>
            <a:r>
              <a:rPr lang="ru-RU" b="0" i="0" dirty="0" err="1">
                <a:solidFill>
                  <a:schemeClr val="bg1"/>
                </a:solidFill>
                <a:effectLst/>
              </a:rPr>
              <a:t>Тимей</a:t>
            </a:r>
            <a:r>
              <a:rPr lang="ru-RU" b="0" i="0" dirty="0">
                <a:solidFill>
                  <a:schemeClr val="bg1"/>
                </a:solidFill>
                <a:effectLst/>
              </a:rPr>
              <a:t>» и «</a:t>
            </a:r>
            <a:r>
              <a:rPr lang="ru-RU" b="0" i="0" dirty="0" err="1">
                <a:solidFill>
                  <a:schemeClr val="bg1"/>
                </a:solidFill>
                <a:effectLst/>
              </a:rPr>
              <a:t>Критий</a:t>
            </a:r>
            <a:r>
              <a:rPr lang="ru-RU" b="0" i="0" dirty="0">
                <a:solidFill>
                  <a:schemeClr val="bg1"/>
                </a:solidFill>
                <a:effectLst/>
              </a:rPr>
              <a:t>», в другой — «Законы», «Минос» и «</a:t>
            </a:r>
            <a:r>
              <a:rPr lang="ru-RU" b="0" i="0" dirty="0" err="1">
                <a:solidFill>
                  <a:schemeClr val="bg1"/>
                </a:solidFill>
                <a:effectLst/>
              </a:rPr>
              <a:t>Послезаконие</a:t>
            </a:r>
            <a:r>
              <a:rPr lang="ru-RU" b="0" i="0" dirty="0">
                <a:solidFill>
                  <a:schemeClr val="bg1"/>
                </a:solidFill>
                <a:effectLst/>
              </a:rPr>
              <a:t>», в третьей — «</a:t>
            </a:r>
            <a:r>
              <a:rPr lang="ru-RU" b="0" i="0" dirty="0" err="1">
                <a:solidFill>
                  <a:schemeClr val="bg1"/>
                </a:solidFill>
                <a:effectLst/>
              </a:rPr>
              <a:t>Критон</a:t>
            </a:r>
            <a:r>
              <a:rPr lang="ru-RU" b="0" i="0" dirty="0">
                <a:solidFill>
                  <a:schemeClr val="bg1"/>
                </a:solidFill>
                <a:effectLst/>
              </a:rPr>
              <a:t>», «</a:t>
            </a:r>
            <a:r>
              <a:rPr lang="ru-RU" b="0" i="0" dirty="0" err="1">
                <a:solidFill>
                  <a:schemeClr val="bg1"/>
                </a:solidFill>
                <a:effectLst/>
              </a:rPr>
              <a:t>Федон</a:t>
            </a:r>
            <a:r>
              <a:rPr lang="ru-RU" b="0" i="0" dirty="0">
                <a:solidFill>
                  <a:schemeClr val="bg1"/>
                </a:solidFill>
                <a:effectLst/>
              </a:rPr>
              <a:t>» и «Письма».</a:t>
            </a:r>
          </a:p>
        </p:txBody>
      </p:sp>
      <p:pic>
        <p:nvPicPr>
          <p:cNvPr id="6146" name="Picture 2" descr="Аристофан Византийский (1 ene 257 año aC – 1 ene 180 año aC) (Cinta de  tiempo)">
            <a:extLst>
              <a:ext uri="{FF2B5EF4-FFF2-40B4-BE49-F238E27FC236}">
                <a16:creationId xmlns:a16="http://schemas.microsoft.com/office/drawing/2014/main" id="{0DEFD564-895A-1915-B09A-3A06B5EA3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324" y="1047750"/>
            <a:ext cx="4762500" cy="47625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67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2E718-28DF-6680-B2B0-8F5A9530922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2568C9-EF57-275B-15A9-A4B684B6315C}"/>
              </a:ext>
            </a:extLst>
          </p:cNvPr>
          <p:cNvSpPr>
            <a:spLocks noGrp="1"/>
          </p:cNvSpPr>
          <p:nvPr>
            <p:ph type="title"/>
          </p:nvPr>
        </p:nvSpPr>
        <p:spPr>
          <a:xfrm>
            <a:off x="723900" y="519545"/>
            <a:ext cx="3855720" cy="786740"/>
          </a:xfrm>
        </p:spPr>
        <p:txBody>
          <a:bodyPr/>
          <a:lstStyle/>
          <a:p>
            <a:pPr algn="ctr"/>
            <a:r>
              <a:rPr lang="ru-RU" sz="2800" dirty="0"/>
              <a:t>Издание </a:t>
            </a:r>
            <a:r>
              <a:rPr lang="ru-RU" sz="2800" dirty="0" err="1"/>
              <a:t>Трасилла</a:t>
            </a:r>
            <a:endParaRPr lang="ru-RU" sz="2800" dirty="0"/>
          </a:p>
        </p:txBody>
      </p:sp>
      <p:sp>
        <p:nvSpPr>
          <p:cNvPr id="4" name="Текст 3">
            <a:extLst>
              <a:ext uri="{FF2B5EF4-FFF2-40B4-BE49-F238E27FC236}">
                <a16:creationId xmlns:a16="http://schemas.microsoft.com/office/drawing/2014/main" id="{75928EDF-30DD-4586-AD46-7EACD726D0BF}"/>
              </a:ext>
            </a:extLst>
          </p:cNvPr>
          <p:cNvSpPr>
            <a:spLocks noGrp="1"/>
          </p:cNvSpPr>
          <p:nvPr>
            <p:ph type="body" sz="half" idx="2"/>
          </p:nvPr>
        </p:nvSpPr>
        <p:spPr>
          <a:xfrm>
            <a:off x="106879" y="1045026"/>
            <a:ext cx="5136077" cy="5557654"/>
          </a:xfrm>
        </p:spPr>
        <p:txBody>
          <a:bodyPr>
            <a:normAutofit fontScale="85000" lnSpcReduction="20000"/>
          </a:bodyPr>
          <a:lstStyle/>
          <a:p>
            <a:pPr marL="285750" indent="-285750">
              <a:buFont typeface="Arial" panose="020B0604020202020204" pitchFamily="34" charset="0"/>
              <a:buChar char="•"/>
            </a:pPr>
            <a:r>
              <a:rPr lang="ru-RU" b="0" i="0" dirty="0">
                <a:solidFill>
                  <a:schemeClr val="bg1"/>
                </a:solidFill>
                <a:effectLst/>
              </a:rPr>
              <a:t>Следующий важный этап истории Платоновского корпуса связан с деятельностью пифагорейца </a:t>
            </a:r>
            <a:r>
              <a:rPr lang="ru-RU" b="0" i="0" dirty="0" err="1">
                <a:solidFill>
                  <a:schemeClr val="bg1"/>
                </a:solidFill>
                <a:effectLst/>
              </a:rPr>
              <a:t>Трасилла</a:t>
            </a:r>
            <a:r>
              <a:rPr lang="ru-RU" b="0" i="0" dirty="0">
                <a:solidFill>
                  <a:schemeClr val="bg1"/>
                </a:solidFill>
                <a:effectLst/>
              </a:rPr>
              <a:t> Александрийского (I в. н. э.), придворного астролога императора Тиберия.</a:t>
            </a:r>
          </a:p>
          <a:p>
            <a:pPr marL="285750" indent="-285750">
              <a:buFont typeface="Arial" panose="020B0604020202020204" pitchFamily="34" charset="0"/>
              <a:buChar char="•"/>
            </a:pPr>
            <a:r>
              <a:rPr lang="ru-RU" b="0" i="0" dirty="0">
                <a:solidFill>
                  <a:schemeClr val="bg1"/>
                </a:solidFill>
                <a:effectLst/>
              </a:rPr>
              <a:t>Это издание было разбито на девять тетралогий: 34 диалога, защитительная речь Сократа и 13 писем. Именно это издание было и остаётся основным для историков философии.</a:t>
            </a:r>
          </a:p>
          <a:p>
            <a:pPr marL="400050" indent="-400050">
              <a:lnSpc>
                <a:spcPct val="110000"/>
              </a:lnSpc>
              <a:buFont typeface="+mj-lt"/>
              <a:buAutoNum type="romanUcPeriod"/>
            </a:pPr>
            <a:r>
              <a:rPr lang="ru-RU" b="0" i="0" dirty="0">
                <a:solidFill>
                  <a:schemeClr val="bg1"/>
                </a:solidFill>
                <a:effectLst/>
              </a:rPr>
              <a:t>«</a:t>
            </a:r>
            <a:r>
              <a:rPr lang="ru-RU" b="0" i="0" dirty="0" err="1">
                <a:solidFill>
                  <a:schemeClr val="bg1"/>
                </a:solidFill>
                <a:effectLst/>
              </a:rPr>
              <a:t>Евтифрон</a:t>
            </a:r>
            <a:r>
              <a:rPr lang="ru-RU" b="0" i="0" dirty="0">
                <a:solidFill>
                  <a:schemeClr val="bg1"/>
                </a:solidFill>
                <a:effectLst/>
              </a:rPr>
              <a:t>», «Апология Сократа», «</a:t>
            </a:r>
            <a:r>
              <a:rPr lang="ru-RU" b="0" i="0" dirty="0" err="1">
                <a:solidFill>
                  <a:schemeClr val="bg1"/>
                </a:solidFill>
                <a:effectLst/>
              </a:rPr>
              <a:t>Критон</a:t>
            </a:r>
            <a:r>
              <a:rPr lang="ru-RU" b="0" i="0" dirty="0">
                <a:solidFill>
                  <a:schemeClr val="bg1"/>
                </a:solidFill>
                <a:effectLst/>
              </a:rPr>
              <a:t>», «</a:t>
            </a:r>
            <a:r>
              <a:rPr lang="ru-RU" b="0" i="0" dirty="0" err="1">
                <a:solidFill>
                  <a:schemeClr val="bg1"/>
                </a:solidFill>
                <a:effectLst/>
              </a:rPr>
              <a:t>Федон</a:t>
            </a:r>
            <a:r>
              <a:rPr lang="ru-RU" b="0" i="0" dirty="0">
                <a:solidFill>
                  <a:schemeClr val="bg1"/>
                </a:solidFill>
                <a:effectLst/>
              </a:rPr>
              <a:t>».</a:t>
            </a:r>
          </a:p>
          <a:p>
            <a:pPr marL="400050" indent="-400050">
              <a:lnSpc>
                <a:spcPct val="110000"/>
              </a:lnSpc>
              <a:buFont typeface="+mj-lt"/>
              <a:buAutoNum type="romanUcPeriod"/>
            </a:pPr>
            <a:r>
              <a:rPr lang="ru-RU" b="0" i="0" dirty="0">
                <a:solidFill>
                  <a:schemeClr val="bg1"/>
                </a:solidFill>
                <a:effectLst/>
              </a:rPr>
              <a:t> «</a:t>
            </a:r>
            <a:r>
              <a:rPr lang="ru-RU" b="0" i="0" dirty="0" err="1">
                <a:solidFill>
                  <a:schemeClr val="bg1"/>
                </a:solidFill>
                <a:effectLst/>
              </a:rPr>
              <a:t>Кратил</a:t>
            </a:r>
            <a:r>
              <a:rPr lang="ru-RU" b="0" i="0" dirty="0">
                <a:solidFill>
                  <a:schemeClr val="bg1"/>
                </a:solidFill>
                <a:effectLst/>
              </a:rPr>
              <a:t>», «</a:t>
            </a:r>
            <a:r>
              <a:rPr lang="ru-RU" b="0" i="0" dirty="0" err="1">
                <a:solidFill>
                  <a:schemeClr val="bg1"/>
                </a:solidFill>
                <a:effectLst/>
              </a:rPr>
              <a:t>Теэтет</a:t>
            </a:r>
            <a:r>
              <a:rPr lang="ru-RU" b="0" i="0" dirty="0">
                <a:solidFill>
                  <a:schemeClr val="bg1"/>
                </a:solidFill>
                <a:effectLst/>
              </a:rPr>
              <a:t>», «Софист», «Политик».</a:t>
            </a:r>
          </a:p>
          <a:p>
            <a:pPr marL="400050" indent="-400050">
              <a:lnSpc>
                <a:spcPct val="110000"/>
              </a:lnSpc>
              <a:buFont typeface="+mj-lt"/>
              <a:buAutoNum type="romanUcPeriod"/>
            </a:pPr>
            <a:r>
              <a:rPr lang="ru-RU" b="0" i="0" dirty="0">
                <a:solidFill>
                  <a:schemeClr val="bg1"/>
                </a:solidFill>
                <a:effectLst/>
              </a:rPr>
              <a:t> «Парменид», «</a:t>
            </a:r>
            <a:r>
              <a:rPr lang="ru-RU" b="0" i="0" dirty="0" err="1">
                <a:solidFill>
                  <a:schemeClr val="bg1"/>
                </a:solidFill>
                <a:effectLst/>
              </a:rPr>
              <a:t>Филеб</a:t>
            </a:r>
            <a:r>
              <a:rPr lang="ru-RU" b="0" i="0" dirty="0">
                <a:solidFill>
                  <a:schemeClr val="bg1"/>
                </a:solidFill>
                <a:effectLst/>
              </a:rPr>
              <a:t>», «Пир», «Федр».</a:t>
            </a:r>
          </a:p>
          <a:p>
            <a:pPr marL="400050" indent="-400050">
              <a:lnSpc>
                <a:spcPct val="110000"/>
              </a:lnSpc>
              <a:buFont typeface="+mj-lt"/>
              <a:buAutoNum type="romanUcPeriod"/>
            </a:pPr>
            <a:r>
              <a:rPr lang="ru-RU" b="0" i="0" dirty="0">
                <a:solidFill>
                  <a:schemeClr val="bg1"/>
                </a:solidFill>
                <a:effectLst/>
              </a:rPr>
              <a:t> «Алкивиад I», «Алкивиад II», «Гиппарх», «Соперники».</a:t>
            </a:r>
          </a:p>
          <a:p>
            <a:pPr marL="400050" indent="-400050">
              <a:lnSpc>
                <a:spcPct val="110000"/>
              </a:lnSpc>
              <a:buFont typeface="+mj-lt"/>
              <a:buAutoNum type="romanUcPeriod"/>
            </a:pPr>
            <a:r>
              <a:rPr lang="ru-RU" b="0" i="0" dirty="0">
                <a:solidFill>
                  <a:schemeClr val="bg1"/>
                </a:solidFill>
                <a:effectLst/>
              </a:rPr>
              <a:t> «</a:t>
            </a:r>
            <a:r>
              <a:rPr lang="ru-RU" b="0" i="0" dirty="0" err="1">
                <a:solidFill>
                  <a:schemeClr val="bg1"/>
                </a:solidFill>
                <a:effectLst/>
              </a:rPr>
              <a:t>Феаг</a:t>
            </a:r>
            <a:r>
              <a:rPr lang="ru-RU" b="0" i="0" dirty="0">
                <a:solidFill>
                  <a:schemeClr val="bg1"/>
                </a:solidFill>
                <a:effectLst/>
              </a:rPr>
              <a:t>», «</a:t>
            </a:r>
            <a:r>
              <a:rPr lang="ru-RU" b="0" i="0" dirty="0" err="1">
                <a:solidFill>
                  <a:schemeClr val="bg1"/>
                </a:solidFill>
                <a:effectLst/>
              </a:rPr>
              <a:t>Хармид</a:t>
            </a:r>
            <a:r>
              <a:rPr lang="ru-RU" b="0" i="0" dirty="0">
                <a:solidFill>
                  <a:schemeClr val="bg1"/>
                </a:solidFill>
                <a:effectLst/>
              </a:rPr>
              <a:t>», «</a:t>
            </a:r>
            <a:r>
              <a:rPr lang="ru-RU" b="0" i="0" dirty="0" err="1">
                <a:solidFill>
                  <a:schemeClr val="bg1"/>
                </a:solidFill>
                <a:effectLst/>
              </a:rPr>
              <a:t>Лахет</a:t>
            </a:r>
            <a:r>
              <a:rPr lang="ru-RU" b="0" i="0" dirty="0">
                <a:solidFill>
                  <a:schemeClr val="bg1"/>
                </a:solidFill>
                <a:effectLst/>
              </a:rPr>
              <a:t>», «</a:t>
            </a:r>
            <a:r>
              <a:rPr lang="ru-RU" b="0" i="0" dirty="0" err="1">
                <a:solidFill>
                  <a:schemeClr val="bg1"/>
                </a:solidFill>
                <a:effectLst/>
              </a:rPr>
              <a:t>Лисид</a:t>
            </a:r>
            <a:r>
              <a:rPr lang="ru-RU" b="0" i="0" dirty="0">
                <a:solidFill>
                  <a:schemeClr val="bg1"/>
                </a:solidFill>
                <a:effectLst/>
              </a:rPr>
              <a:t>».</a:t>
            </a:r>
          </a:p>
          <a:p>
            <a:pPr marL="400050" indent="-400050">
              <a:lnSpc>
                <a:spcPct val="110000"/>
              </a:lnSpc>
              <a:buFont typeface="+mj-lt"/>
              <a:buAutoNum type="romanUcPeriod"/>
            </a:pPr>
            <a:r>
              <a:rPr lang="ru-RU" b="0" i="0" dirty="0">
                <a:solidFill>
                  <a:schemeClr val="bg1"/>
                </a:solidFill>
                <a:effectLst/>
              </a:rPr>
              <a:t> «</a:t>
            </a:r>
            <a:r>
              <a:rPr lang="ru-RU" b="0" i="0" dirty="0" err="1">
                <a:solidFill>
                  <a:schemeClr val="bg1"/>
                </a:solidFill>
                <a:effectLst/>
              </a:rPr>
              <a:t>Евтидем</a:t>
            </a:r>
            <a:r>
              <a:rPr lang="ru-RU" b="0" i="0" dirty="0">
                <a:solidFill>
                  <a:schemeClr val="bg1"/>
                </a:solidFill>
                <a:effectLst/>
              </a:rPr>
              <a:t>», «Протагор», «</a:t>
            </a:r>
            <a:r>
              <a:rPr lang="ru-RU" b="0" i="0" dirty="0" err="1">
                <a:solidFill>
                  <a:schemeClr val="bg1"/>
                </a:solidFill>
                <a:effectLst/>
              </a:rPr>
              <a:t>Горгий</a:t>
            </a:r>
            <a:r>
              <a:rPr lang="ru-RU" b="0" i="0" dirty="0">
                <a:solidFill>
                  <a:schemeClr val="bg1"/>
                </a:solidFill>
                <a:effectLst/>
              </a:rPr>
              <a:t>», «Менон».</a:t>
            </a:r>
          </a:p>
          <a:p>
            <a:pPr marL="400050" indent="-400050">
              <a:lnSpc>
                <a:spcPct val="110000"/>
              </a:lnSpc>
              <a:buFont typeface="+mj-lt"/>
              <a:buAutoNum type="romanUcPeriod"/>
            </a:pPr>
            <a:r>
              <a:rPr lang="ru-RU" b="0" i="0" dirty="0">
                <a:solidFill>
                  <a:schemeClr val="bg1"/>
                </a:solidFill>
                <a:effectLst/>
              </a:rPr>
              <a:t> «</a:t>
            </a:r>
            <a:r>
              <a:rPr lang="ru-RU" b="0" i="0" dirty="0" err="1">
                <a:solidFill>
                  <a:schemeClr val="bg1"/>
                </a:solidFill>
                <a:effectLst/>
              </a:rPr>
              <a:t>Гиппий</a:t>
            </a:r>
            <a:r>
              <a:rPr lang="ru-RU" b="0" i="0" dirty="0">
                <a:solidFill>
                  <a:schemeClr val="bg1"/>
                </a:solidFill>
                <a:effectLst/>
              </a:rPr>
              <a:t> Больший», «</a:t>
            </a:r>
            <a:r>
              <a:rPr lang="ru-RU" b="0" i="0" dirty="0" err="1">
                <a:solidFill>
                  <a:schemeClr val="bg1"/>
                </a:solidFill>
                <a:effectLst/>
              </a:rPr>
              <a:t>Гиппий</a:t>
            </a:r>
            <a:r>
              <a:rPr lang="ru-RU" b="0" i="0" dirty="0">
                <a:solidFill>
                  <a:schemeClr val="bg1"/>
                </a:solidFill>
                <a:effectLst/>
              </a:rPr>
              <a:t> Меньший», «Ион», «</a:t>
            </a:r>
            <a:r>
              <a:rPr lang="ru-RU" b="0" i="0" dirty="0" err="1">
                <a:solidFill>
                  <a:schemeClr val="bg1"/>
                </a:solidFill>
                <a:effectLst/>
              </a:rPr>
              <a:t>Менексен</a:t>
            </a:r>
            <a:r>
              <a:rPr lang="ru-RU" b="0" i="0" dirty="0">
                <a:solidFill>
                  <a:schemeClr val="bg1"/>
                </a:solidFill>
                <a:effectLst/>
              </a:rPr>
              <a:t>».</a:t>
            </a:r>
          </a:p>
          <a:p>
            <a:pPr marL="400050" indent="-400050">
              <a:lnSpc>
                <a:spcPct val="110000"/>
              </a:lnSpc>
              <a:buFont typeface="+mj-lt"/>
              <a:buAutoNum type="romanUcPeriod"/>
            </a:pPr>
            <a:r>
              <a:rPr lang="ru-RU" b="0" i="0" dirty="0">
                <a:solidFill>
                  <a:schemeClr val="bg1"/>
                </a:solidFill>
                <a:effectLst/>
              </a:rPr>
              <a:t> «</a:t>
            </a:r>
            <a:r>
              <a:rPr lang="ru-RU" b="0" i="0" dirty="0" err="1">
                <a:solidFill>
                  <a:schemeClr val="bg1"/>
                </a:solidFill>
                <a:effectLst/>
              </a:rPr>
              <a:t>Клитофонт</a:t>
            </a:r>
            <a:r>
              <a:rPr lang="ru-RU" b="0" i="0" dirty="0">
                <a:solidFill>
                  <a:schemeClr val="bg1"/>
                </a:solidFill>
                <a:effectLst/>
              </a:rPr>
              <a:t>», «Государство», «</a:t>
            </a:r>
            <a:r>
              <a:rPr lang="ru-RU" b="0" i="0" dirty="0" err="1">
                <a:solidFill>
                  <a:schemeClr val="bg1"/>
                </a:solidFill>
                <a:effectLst/>
              </a:rPr>
              <a:t>Тимей</a:t>
            </a:r>
            <a:r>
              <a:rPr lang="ru-RU" b="0" i="0" dirty="0">
                <a:solidFill>
                  <a:schemeClr val="bg1"/>
                </a:solidFill>
                <a:effectLst/>
              </a:rPr>
              <a:t>», «</a:t>
            </a:r>
            <a:r>
              <a:rPr lang="ru-RU" b="0" i="0" dirty="0" err="1">
                <a:solidFill>
                  <a:schemeClr val="bg1"/>
                </a:solidFill>
                <a:effectLst/>
              </a:rPr>
              <a:t>Критий</a:t>
            </a:r>
            <a:r>
              <a:rPr lang="ru-RU" b="0" i="0" dirty="0">
                <a:solidFill>
                  <a:schemeClr val="bg1"/>
                </a:solidFill>
                <a:effectLst/>
              </a:rPr>
              <a:t>».</a:t>
            </a:r>
          </a:p>
          <a:p>
            <a:pPr marL="400050" indent="-400050">
              <a:lnSpc>
                <a:spcPct val="110000"/>
              </a:lnSpc>
              <a:buFont typeface="+mj-lt"/>
              <a:buAutoNum type="romanUcPeriod"/>
            </a:pPr>
            <a:r>
              <a:rPr lang="ru-RU" b="0" i="0" dirty="0">
                <a:solidFill>
                  <a:schemeClr val="bg1"/>
                </a:solidFill>
                <a:effectLst/>
              </a:rPr>
              <a:t> «Минос», «Законы», «</a:t>
            </a:r>
            <a:r>
              <a:rPr lang="ru-RU" b="0" i="0" dirty="0" err="1">
                <a:solidFill>
                  <a:schemeClr val="bg1"/>
                </a:solidFill>
                <a:effectLst/>
              </a:rPr>
              <a:t>Послезаконие</a:t>
            </a:r>
            <a:r>
              <a:rPr lang="ru-RU" b="0" i="0" dirty="0">
                <a:solidFill>
                  <a:schemeClr val="bg1"/>
                </a:solidFill>
                <a:effectLst/>
              </a:rPr>
              <a:t>», «Письма».</a:t>
            </a:r>
          </a:p>
        </p:txBody>
      </p:sp>
      <p:pic>
        <p:nvPicPr>
          <p:cNvPr id="7170" name="Picture 2" descr="Платоновский корпус лекция смотреть, слушать и читать онлайн. Курс Платон.  Стратегии философской мысли. Дмитрий Бугай - Магистерия">
            <a:extLst>
              <a:ext uri="{FF2B5EF4-FFF2-40B4-BE49-F238E27FC236}">
                <a16:creationId xmlns:a16="http://schemas.microsoft.com/office/drawing/2014/main" id="{8E2532F6-B9CF-07DD-B8C3-FD4ECE5D1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857" y="87806"/>
            <a:ext cx="4065119" cy="66823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48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E7A3C-7AEA-74C2-6743-5AD8F36E3A6C}"/>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CCD981-9F55-B182-C603-D0D80FDDBC7E}"/>
              </a:ext>
            </a:extLst>
          </p:cNvPr>
          <p:cNvSpPr>
            <a:spLocks noGrp="1"/>
          </p:cNvSpPr>
          <p:nvPr>
            <p:ph type="ctrTitle"/>
          </p:nvPr>
        </p:nvSpPr>
        <p:spPr>
          <a:xfrm>
            <a:off x="1915128" y="1788454"/>
            <a:ext cx="8361229" cy="2528227"/>
          </a:xfrm>
        </p:spPr>
        <p:txBody>
          <a:bodyPr/>
          <a:lstStyle/>
          <a:p>
            <a:r>
              <a:rPr lang="ru-RU" sz="6000" dirty="0"/>
              <a:t>Главные идеи ПЛАТОНА</a:t>
            </a:r>
          </a:p>
        </p:txBody>
      </p:sp>
    </p:spTree>
    <p:extLst>
      <p:ext uri="{BB962C8B-B14F-4D97-AF65-F5344CB8AC3E}">
        <p14:creationId xmlns:p14="http://schemas.microsoft.com/office/powerpoint/2010/main" val="214022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Уголки">
  <a:themeElements>
    <a:clrScheme name="Обычная">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Уголки</Template>
  <TotalTime>398</TotalTime>
  <Words>2833</Words>
  <Application>Microsoft Office PowerPoint</Application>
  <PresentationFormat>Широкоэкранный</PresentationFormat>
  <Paragraphs>85</Paragraphs>
  <Slides>20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20</vt:i4>
      </vt:variant>
    </vt:vector>
  </HeadingPairs>
  <TitlesOfParts>
    <vt:vector size="24" baseType="lpstr">
      <vt:lpstr>Arial</vt:lpstr>
      <vt:lpstr>Candara</vt:lpstr>
      <vt:lpstr>Franklin Gothic Book</vt:lpstr>
      <vt:lpstr>Уголки</vt:lpstr>
      <vt:lpstr>ПЛАТОН</vt:lpstr>
      <vt:lpstr>БИОГРАФИЯ</vt:lpstr>
      <vt:lpstr>Платон и Сократ</vt:lpstr>
      <vt:lpstr>Путешествия Платона</vt:lpstr>
      <vt:lpstr>Произведения ПЛАТОНА</vt:lpstr>
      <vt:lpstr>Произведения Платона</vt:lpstr>
      <vt:lpstr>Издание Аристофана Византийского</vt:lpstr>
      <vt:lpstr>Издание Трасилла</vt:lpstr>
      <vt:lpstr>Главные идеи ПЛАТОНА</vt:lpstr>
      <vt:lpstr>Онтология Платона</vt:lpstr>
      <vt:lpstr>Учение о душе</vt:lpstr>
      <vt:lpstr>Учение о душе</vt:lpstr>
      <vt:lpstr>Первый аргумент в пользу бессмертия души </vt:lpstr>
      <vt:lpstr>Третий аргумент в пользу бессмертия души </vt:lpstr>
      <vt:lpstr>Политико-правовое учение</vt:lpstr>
      <vt:lpstr>Политико-правовое учение Платона</vt:lpstr>
      <vt:lpstr>Политические идеи </vt:lpstr>
      <vt:lpstr>вывод</vt:lpstr>
      <vt:lpstr>Вывод</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Элейская школа</dc:title>
  <dc:creator>Angesie</dc:creator>
  <cp:lastModifiedBy>Angesie</cp:lastModifiedBy>
  <cp:revision>18</cp:revision>
  <dcterms:created xsi:type="dcterms:W3CDTF">2024-02-12T14:29:28Z</dcterms:created>
  <dcterms:modified xsi:type="dcterms:W3CDTF">2024-02-26T19:27:30Z</dcterms:modified>
</cp:coreProperties>
</file>