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B9B3B"/>
    <a:srgbClr val="FF6E01"/>
    <a:srgbClr val="007033"/>
    <a:srgbClr val="CC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12" autoAdjust="0"/>
  </p:normalViewPr>
  <p:slideViewPr>
    <p:cSldViewPr>
      <p:cViewPr>
        <p:scale>
          <a:sx n="80" d="100"/>
          <a:sy n="80" d="100"/>
        </p:scale>
        <p:origin x="-1445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66FB2-F4CB-4C11-9774-8864256BBF1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FBE38-5607-4142-8A74-51D2059CF329}">
      <dgm:prSet custT="1"/>
      <dgm:spPr/>
      <dgm:t>
        <a:bodyPr/>
        <a:lstStyle/>
        <a:p>
          <a:pPr rtl="0"/>
          <a:r>
            <a:rPr lang="sr-Cyrl-RS" sz="3200" b="1" baseline="0" smtClean="0">
              <a:latin typeface="Times New Roman" pitchFamily="18" charset="0"/>
              <a:cs typeface="Times New Roman" pitchFamily="18" charset="0"/>
            </a:rPr>
            <a:t>Географски положај општине Ивањица</a:t>
          </a:r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E1BD3328-7B74-4B35-B74E-4509AF58C522}" type="parTrans" cxnId="{319DCBE1-9CE3-43F0-88CF-FD05233E3B46}">
      <dgm:prSet/>
      <dgm:spPr/>
      <dgm:t>
        <a:bodyPr/>
        <a:lstStyle/>
        <a:p>
          <a:endParaRPr lang="en-US"/>
        </a:p>
      </dgm:t>
    </dgm:pt>
    <dgm:pt modelId="{724E8FF4-55A4-4E12-A61B-89699167D43C}" type="sibTrans" cxnId="{319DCBE1-9CE3-43F0-88CF-FD05233E3B46}">
      <dgm:prSet/>
      <dgm:spPr/>
      <dgm:t>
        <a:bodyPr/>
        <a:lstStyle/>
        <a:p>
          <a:endParaRPr lang="en-US"/>
        </a:p>
      </dgm:t>
    </dgm:pt>
    <dgm:pt modelId="{E11ACD13-81A3-44C8-B644-152008B4511E}" type="pres">
      <dgm:prSet presAssocID="{50E66FB2-F4CB-4C11-9774-8864256BBF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87FFA-EE0E-43FF-B864-553DE86AC8B4}" type="pres">
      <dgm:prSet presAssocID="{34FFBE38-5607-4142-8A74-51D2059CF3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DCBE1-9CE3-43F0-88CF-FD05233E3B46}" srcId="{50E66FB2-F4CB-4C11-9774-8864256BBF10}" destId="{34FFBE38-5607-4142-8A74-51D2059CF329}" srcOrd="0" destOrd="0" parTransId="{E1BD3328-7B74-4B35-B74E-4509AF58C522}" sibTransId="{724E8FF4-55A4-4E12-A61B-89699167D43C}"/>
    <dgm:cxn modelId="{F2A6DA7C-0328-4196-945A-AFDCFA782D8F}" type="presOf" srcId="{34FFBE38-5607-4142-8A74-51D2059CF329}" destId="{08387FFA-EE0E-43FF-B864-553DE86AC8B4}" srcOrd="0" destOrd="0" presId="urn:microsoft.com/office/officeart/2005/8/layout/vList2"/>
    <dgm:cxn modelId="{EA24F809-2048-4B63-A51E-F5E946E9D55F}" type="presOf" srcId="{50E66FB2-F4CB-4C11-9774-8864256BBF10}" destId="{E11ACD13-81A3-44C8-B644-152008B4511E}" srcOrd="0" destOrd="0" presId="urn:microsoft.com/office/officeart/2005/8/layout/vList2"/>
    <dgm:cxn modelId="{FCA93F32-B2C6-4879-B831-37D64823DE63}" type="presParOf" srcId="{E11ACD13-81A3-44C8-B644-152008B4511E}" destId="{08387FFA-EE0E-43FF-B864-553DE86AC8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FE59E-5424-4B7C-9E24-04740FB4BFF4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DFD959-F4A8-4DF0-8534-BA46585FAB95}">
      <dgm:prSet/>
      <dgm:spPr/>
      <dgm:t>
        <a:bodyPr/>
        <a:lstStyle/>
        <a:p>
          <a:pPr rtl="0"/>
          <a:endParaRPr lang="en-US"/>
        </a:p>
      </dgm:t>
    </dgm:pt>
    <dgm:pt modelId="{9347BC3D-059D-4EF2-A392-9357C4744F93}" type="parTrans" cxnId="{AEBFFC2E-E965-480D-8ACD-92644949BC2C}">
      <dgm:prSet/>
      <dgm:spPr/>
      <dgm:t>
        <a:bodyPr/>
        <a:lstStyle/>
        <a:p>
          <a:endParaRPr lang="en-US"/>
        </a:p>
      </dgm:t>
    </dgm:pt>
    <dgm:pt modelId="{07FCD495-FC96-4913-92D8-BD178E43BBD3}" type="sibTrans" cxnId="{AEBFFC2E-E965-480D-8ACD-92644949BC2C}">
      <dgm:prSet/>
      <dgm:spPr/>
      <dgm:t>
        <a:bodyPr/>
        <a:lstStyle/>
        <a:p>
          <a:endParaRPr lang="en-US"/>
        </a:p>
      </dgm:t>
    </dgm:pt>
    <dgm:pt modelId="{18DA577F-F141-428C-9BD4-E4977D6C393B}">
      <dgm:prSet/>
      <dgm:spPr/>
      <dgm:t>
        <a:bodyPr/>
        <a:lstStyle/>
        <a:p>
          <a:pPr rtl="0"/>
          <a:endParaRPr lang="en-US" b="1">
            <a:latin typeface="Times New Roman" pitchFamily="18" charset="0"/>
            <a:cs typeface="Times New Roman" pitchFamily="18" charset="0"/>
          </a:endParaRPr>
        </a:p>
      </dgm:t>
    </dgm:pt>
    <dgm:pt modelId="{4707165D-7921-4346-855A-0EA7F6D53BC8}" type="parTrans" cxnId="{85D5359B-9512-4A7C-A9B8-F5E0099C111D}">
      <dgm:prSet/>
      <dgm:spPr/>
      <dgm:t>
        <a:bodyPr/>
        <a:lstStyle/>
        <a:p>
          <a:endParaRPr lang="en-US"/>
        </a:p>
      </dgm:t>
    </dgm:pt>
    <dgm:pt modelId="{99C2803C-7DE1-43CA-AD27-8684AFFDD592}" type="sibTrans" cxnId="{85D5359B-9512-4A7C-A9B8-F5E0099C111D}">
      <dgm:prSet/>
      <dgm:spPr/>
      <dgm:t>
        <a:bodyPr/>
        <a:lstStyle/>
        <a:p>
          <a:endParaRPr lang="en-US"/>
        </a:p>
      </dgm:t>
    </dgm:pt>
    <dgm:pt modelId="{604BC8F5-2EBB-49B7-AAE6-CCF255E06FE6}">
      <dgm:prSet/>
      <dgm:spPr/>
      <dgm:t>
        <a:bodyPr/>
        <a:lstStyle/>
        <a:p>
          <a:r>
            <a:rPr lang="sr-Cyrl-RS" b="0" smtClean="0">
              <a:latin typeface="Times New Roman" pitchFamily="18" charset="0"/>
              <a:cs typeface="Times New Roman" pitchFamily="18" charset="0"/>
            </a:rPr>
            <a:t>Једна браунфилд локација -</a:t>
          </a:r>
          <a:r>
            <a:rPr lang="en-US" b="0" i="1" smtClean="0">
              <a:latin typeface="Times New Roman" pitchFamily="18" charset="0"/>
              <a:cs typeface="Times New Roman" pitchFamily="18" charset="0"/>
            </a:rPr>
            <a:t>Darex D.</a:t>
          </a:r>
          <a:r>
            <a:rPr lang="sr-Cyrl-RS" b="0" i="1" smtClean="0">
              <a:latin typeface="Times New Roman" pitchFamily="18" charset="0"/>
              <a:cs typeface="Times New Roman" pitchFamily="18" charset="0"/>
            </a:rPr>
            <a:t>О.О</a:t>
          </a:r>
          <a:r>
            <a:rPr lang="sr-Cyrl-RS" b="0" smtClean="0">
              <a:latin typeface="Times New Roman" pitchFamily="18" charset="0"/>
              <a:cs typeface="Times New Roman" pitchFamily="18" charset="0"/>
            </a:rPr>
            <a:t>.</a:t>
          </a:r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796F0B77-7B87-4570-BE59-438311B88367}" type="parTrans" cxnId="{3C701880-2194-4EBD-9908-A726164D14F0}">
      <dgm:prSet/>
      <dgm:spPr/>
      <dgm:t>
        <a:bodyPr/>
        <a:lstStyle/>
        <a:p>
          <a:endParaRPr lang="en-US"/>
        </a:p>
      </dgm:t>
    </dgm:pt>
    <dgm:pt modelId="{1E9D0A08-B43A-49AD-81BF-5CF2600D7AD4}" type="sibTrans" cxnId="{3C701880-2194-4EBD-9908-A726164D14F0}">
      <dgm:prSet/>
      <dgm:spPr/>
      <dgm:t>
        <a:bodyPr/>
        <a:lstStyle/>
        <a:p>
          <a:endParaRPr lang="en-US"/>
        </a:p>
      </dgm:t>
    </dgm:pt>
    <dgm:pt modelId="{994489FE-062C-4436-AC2C-86390F66ED72}">
      <dgm:prSet custT="1"/>
      <dgm:spPr/>
      <dgm:t>
        <a:bodyPr/>
        <a:lstStyle/>
        <a:p>
          <a:r>
            <a:rPr lang="ru-RU" sz="2300" b="0" smtClean="0">
              <a:latin typeface="Times New Roman" pitchFamily="18" charset="0"/>
              <a:cs typeface="Times New Roman" pitchFamily="18" charset="0"/>
            </a:rPr>
            <a:t>Инфраструктурно је рурални простор неразвијен у односу на градско и приградска насеља општине. </a:t>
          </a:r>
          <a:endParaRPr lang="en-US" sz="2300" b="0">
            <a:latin typeface="Times New Roman" pitchFamily="18" charset="0"/>
            <a:cs typeface="Times New Roman" pitchFamily="18" charset="0"/>
          </a:endParaRPr>
        </a:p>
      </dgm:t>
    </dgm:pt>
    <dgm:pt modelId="{DE34B173-F669-4466-806A-2181DC93FFE7}" type="parTrans" cxnId="{BFC168B6-3872-4732-ABD0-6B73B3D02C08}">
      <dgm:prSet/>
      <dgm:spPr/>
      <dgm:t>
        <a:bodyPr/>
        <a:lstStyle/>
        <a:p>
          <a:endParaRPr lang="en-US"/>
        </a:p>
      </dgm:t>
    </dgm:pt>
    <dgm:pt modelId="{04749EDF-8344-439A-9E5A-CFEEDA1F61C5}" type="sibTrans" cxnId="{BFC168B6-3872-4732-ABD0-6B73B3D02C08}">
      <dgm:prSet/>
      <dgm:spPr/>
      <dgm:t>
        <a:bodyPr/>
        <a:lstStyle/>
        <a:p>
          <a:endParaRPr lang="en-US"/>
        </a:p>
      </dgm:t>
    </dgm:pt>
    <dgm:pt modelId="{A1B86399-9F08-4F05-A203-A9ED119D51C1}">
      <dgm:prSet custT="1"/>
      <dgm:spPr/>
      <dgm:t>
        <a:bodyPr/>
        <a:lstStyle/>
        <a:p>
          <a:r>
            <a:rPr lang="ru-RU" sz="2300" b="0" smtClean="0">
              <a:latin typeface="Times New Roman" pitchFamily="18" charset="0"/>
              <a:cs typeface="Times New Roman" pitchFamily="18" charset="0"/>
            </a:rPr>
            <a:t>Посебан проблем су брдско-планински предели који су тешко проходни због конфигурафије терена</a:t>
          </a:r>
          <a:endParaRPr lang="en-US" sz="2300" b="0">
            <a:latin typeface="Times New Roman" pitchFamily="18" charset="0"/>
            <a:cs typeface="Times New Roman" pitchFamily="18" charset="0"/>
          </a:endParaRPr>
        </a:p>
      </dgm:t>
    </dgm:pt>
    <dgm:pt modelId="{34BB6937-1ED4-4708-9745-CF83E79C44A5}" type="parTrans" cxnId="{0C9AE953-1842-4EDD-BE3E-847A71B8D4C9}">
      <dgm:prSet/>
      <dgm:spPr/>
      <dgm:t>
        <a:bodyPr/>
        <a:lstStyle/>
        <a:p>
          <a:endParaRPr lang="en-US"/>
        </a:p>
      </dgm:t>
    </dgm:pt>
    <dgm:pt modelId="{44C3F4E6-F83E-4AD5-8EC8-6BBFC2A75746}" type="sibTrans" cxnId="{0C9AE953-1842-4EDD-BE3E-847A71B8D4C9}">
      <dgm:prSet/>
      <dgm:spPr/>
      <dgm:t>
        <a:bodyPr/>
        <a:lstStyle/>
        <a:p>
          <a:endParaRPr lang="en-US"/>
        </a:p>
      </dgm:t>
    </dgm:pt>
    <dgm:pt modelId="{5151B6D5-8450-46E6-97BA-C6C1BF6EB815}">
      <dgm:prSet/>
      <dgm:spPr/>
      <dgm:t>
        <a:bodyPr/>
        <a:lstStyle/>
        <a:p>
          <a:endParaRPr lang="en-US"/>
        </a:p>
      </dgm:t>
    </dgm:pt>
    <dgm:pt modelId="{2A922141-8FC6-4FB9-876C-8EDF5B8CBFD8}" type="parTrans" cxnId="{9616D059-A840-4E17-A4DF-0A32BD62E266}">
      <dgm:prSet/>
      <dgm:spPr/>
      <dgm:t>
        <a:bodyPr/>
        <a:lstStyle/>
        <a:p>
          <a:endParaRPr lang="en-US"/>
        </a:p>
      </dgm:t>
    </dgm:pt>
    <dgm:pt modelId="{7F5577E5-9FD9-4342-9BB1-446665867EB7}" type="sibTrans" cxnId="{9616D059-A840-4E17-A4DF-0A32BD62E266}">
      <dgm:prSet/>
      <dgm:spPr/>
      <dgm:t>
        <a:bodyPr/>
        <a:lstStyle/>
        <a:p>
          <a:endParaRPr lang="en-US"/>
        </a:p>
      </dgm:t>
    </dgm:pt>
    <dgm:pt modelId="{249AADC3-A31D-4BEB-8ECA-5F7E48879AA3}">
      <dgm:prSet/>
      <dgm:spPr/>
      <dgm:t>
        <a:bodyPr/>
        <a:lstStyle/>
        <a:p>
          <a:r>
            <a:rPr lang="sr-Cyrl-RS" b="0" smtClean="0">
              <a:latin typeface="Times New Roman" pitchFamily="18" charset="0"/>
              <a:cs typeface="Times New Roman" pitchFamily="18" charset="0"/>
            </a:rPr>
            <a:t>површина земљишта: 43.864 </a:t>
          </a:r>
          <a:r>
            <a:rPr lang="en-US" b="0" smtClean="0">
              <a:latin typeface="Times New Roman" pitchFamily="18" charset="0"/>
              <a:cs typeface="Times New Roman" pitchFamily="18" charset="0"/>
            </a:rPr>
            <a:t>m2; </a:t>
          </a:r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E7782931-DB9A-418F-BA56-3C2EAD690E39}" type="parTrans" cxnId="{45B21513-60C1-49AD-BAA7-D82EDF19D331}">
      <dgm:prSet/>
      <dgm:spPr/>
      <dgm:t>
        <a:bodyPr/>
        <a:lstStyle/>
        <a:p>
          <a:endParaRPr lang="en-US"/>
        </a:p>
      </dgm:t>
    </dgm:pt>
    <dgm:pt modelId="{A81E10F7-3B4F-4BEA-9195-72F95B6BA92A}" type="sibTrans" cxnId="{45B21513-60C1-49AD-BAA7-D82EDF19D331}">
      <dgm:prSet/>
      <dgm:spPr/>
      <dgm:t>
        <a:bodyPr/>
        <a:lstStyle/>
        <a:p>
          <a:endParaRPr lang="en-US"/>
        </a:p>
      </dgm:t>
    </dgm:pt>
    <dgm:pt modelId="{9824272F-F074-4F05-8EE1-BDD35FF89B20}">
      <dgm:prSet/>
      <dgm:spPr/>
      <dgm:t>
        <a:bodyPr/>
        <a:lstStyle/>
        <a:p>
          <a:r>
            <a:rPr lang="sr-Cyrl-RS" b="0" smtClean="0">
              <a:latin typeface="Times New Roman" pitchFamily="18" charset="0"/>
              <a:cs typeface="Times New Roman" pitchFamily="18" charset="0"/>
            </a:rPr>
            <a:t>површина објекта: 3.000 </a:t>
          </a:r>
          <a:r>
            <a:rPr lang="en-US" b="0" smtClean="0">
              <a:latin typeface="Times New Roman" pitchFamily="18" charset="0"/>
              <a:cs typeface="Times New Roman" pitchFamily="18" charset="0"/>
            </a:rPr>
            <a:t>m2. </a:t>
          </a:r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AA2BE798-3137-4CDA-B87B-5EED3E82EC33}" type="parTrans" cxnId="{07A1950A-105B-412C-BD5C-EBD79ACA094E}">
      <dgm:prSet/>
      <dgm:spPr/>
      <dgm:t>
        <a:bodyPr/>
        <a:lstStyle/>
        <a:p>
          <a:endParaRPr lang="en-US"/>
        </a:p>
      </dgm:t>
    </dgm:pt>
    <dgm:pt modelId="{909FA856-773A-41D9-B106-C853085B5CE8}" type="sibTrans" cxnId="{07A1950A-105B-412C-BD5C-EBD79ACA094E}">
      <dgm:prSet/>
      <dgm:spPr/>
      <dgm:t>
        <a:bodyPr/>
        <a:lstStyle/>
        <a:p>
          <a:endParaRPr lang="en-US"/>
        </a:p>
      </dgm:t>
    </dgm:pt>
    <dgm:pt modelId="{62B3BC49-1936-4813-B739-8F968677C567}">
      <dgm:prSet/>
      <dgm:spPr/>
      <dgm:t>
        <a:bodyPr/>
        <a:lstStyle/>
        <a:p>
          <a:r>
            <a:rPr lang="sr-Cyrl-RS" b="0" smtClean="0">
              <a:latin typeface="Times New Roman" pitchFamily="18" charset="0"/>
              <a:cs typeface="Times New Roman" pitchFamily="18" charset="0"/>
            </a:rPr>
            <a:t>Некадашња фабрика за производњу тепиха и прекривача за под. </a:t>
          </a:r>
          <a:endParaRPr lang="en-US" b="0">
            <a:latin typeface="Times New Roman" pitchFamily="18" charset="0"/>
            <a:cs typeface="Times New Roman" pitchFamily="18" charset="0"/>
          </a:endParaRPr>
        </a:p>
      </dgm:t>
    </dgm:pt>
    <dgm:pt modelId="{BC8F1BF0-AE87-46D2-AD8B-67BC6A3B7925}" type="parTrans" cxnId="{DE00E4BB-C327-4E22-8B76-B3DE2DCA6C29}">
      <dgm:prSet/>
      <dgm:spPr/>
      <dgm:t>
        <a:bodyPr/>
        <a:lstStyle/>
        <a:p>
          <a:endParaRPr lang="en-US"/>
        </a:p>
      </dgm:t>
    </dgm:pt>
    <dgm:pt modelId="{DF2E25E7-025A-4D75-B2B9-6EB9F6D906DC}" type="sibTrans" cxnId="{DE00E4BB-C327-4E22-8B76-B3DE2DCA6C29}">
      <dgm:prSet/>
      <dgm:spPr/>
      <dgm:t>
        <a:bodyPr/>
        <a:lstStyle/>
        <a:p>
          <a:endParaRPr lang="en-US"/>
        </a:p>
      </dgm:t>
    </dgm:pt>
    <dgm:pt modelId="{178AE39B-1D00-42CC-A465-27BAC90678C4}">
      <dgm:prSet custT="1"/>
      <dgm:spPr/>
      <dgm:t>
        <a:bodyPr/>
        <a:lstStyle/>
        <a:p>
          <a:r>
            <a:rPr lang="sr-Cyrl-RS" sz="2300" b="0" smtClean="0">
              <a:latin typeface="Times New Roman" pitchFamily="18" charset="0"/>
              <a:cs typeface="Times New Roman" pitchFamily="18" charset="0"/>
            </a:rPr>
            <a:t>Јужни део тероторије инфраструктурно је неопремљен.</a:t>
          </a:r>
          <a:endParaRPr lang="en-US" sz="2300" b="0">
            <a:latin typeface="Times New Roman" pitchFamily="18" charset="0"/>
            <a:cs typeface="Times New Roman" pitchFamily="18" charset="0"/>
          </a:endParaRPr>
        </a:p>
      </dgm:t>
    </dgm:pt>
    <dgm:pt modelId="{88D1B6D5-8F32-4A7A-9130-387A7B0B3CDB}" type="parTrans" cxnId="{F295F7CB-C874-4936-BA63-D9AA32777955}">
      <dgm:prSet/>
      <dgm:spPr/>
      <dgm:t>
        <a:bodyPr/>
        <a:lstStyle/>
        <a:p>
          <a:endParaRPr lang="en-US"/>
        </a:p>
      </dgm:t>
    </dgm:pt>
    <dgm:pt modelId="{B8004C34-B326-4176-BB19-B38C67B03CCC}" type="sibTrans" cxnId="{F295F7CB-C874-4936-BA63-D9AA32777955}">
      <dgm:prSet/>
      <dgm:spPr/>
      <dgm:t>
        <a:bodyPr/>
        <a:lstStyle/>
        <a:p>
          <a:endParaRPr lang="en-US"/>
        </a:p>
      </dgm:t>
    </dgm:pt>
    <dgm:pt modelId="{AA1D80E5-3243-4E74-A252-4BBE2DFF79E7}" type="pres">
      <dgm:prSet presAssocID="{933FE59E-5424-4B7C-9E24-04740FB4BF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C53F38-3AEE-4504-A58D-ACB92636696C}" type="pres">
      <dgm:prSet presAssocID="{E9DFD959-F4A8-4DF0-8534-BA46585FAB95}" presName="composite" presStyleCnt="0"/>
      <dgm:spPr/>
    </dgm:pt>
    <dgm:pt modelId="{302F8839-4F6C-46E4-8DA2-000DB02AC356}" type="pres">
      <dgm:prSet presAssocID="{E9DFD959-F4A8-4DF0-8534-BA46585FAB95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A1355B20-FED0-4C52-8BFD-5F5606E88D2E}" type="pres">
      <dgm:prSet presAssocID="{E9DFD959-F4A8-4DF0-8534-BA46585FAB95}" presName="desTx" presStyleLbl="alignAccFollowNode1" presStyleIdx="0" presStyleCnt="2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3837E12F-7CC7-4D36-BB69-D4420493AD6A}" type="pres">
      <dgm:prSet presAssocID="{07FCD495-FC96-4913-92D8-BD178E43BBD3}" presName="space" presStyleCnt="0"/>
      <dgm:spPr/>
    </dgm:pt>
    <dgm:pt modelId="{AF6A8F68-C3A6-42D3-9129-C144BCAAA966}" type="pres">
      <dgm:prSet presAssocID="{18DA577F-F141-428C-9BD4-E4977D6C393B}" presName="composite" presStyleCnt="0"/>
      <dgm:spPr/>
    </dgm:pt>
    <dgm:pt modelId="{B1EC2A46-640C-472D-8476-C1BCBD7263E6}" type="pres">
      <dgm:prSet presAssocID="{18DA577F-F141-428C-9BD4-E4977D6C393B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F4154583-3334-4D07-B9FD-9A95D159982D}" type="pres">
      <dgm:prSet presAssocID="{18DA577F-F141-428C-9BD4-E4977D6C393B}" presName="desTx" presStyleLbl="alignAccFollowNode1" presStyleIdx="1" presStyleCnt="2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</dgm:ptLst>
  <dgm:cxnLst>
    <dgm:cxn modelId="{9C474A50-E400-4CAB-A3C7-25F455313321}" type="presOf" srcId="{933FE59E-5424-4B7C-9E24-04740FB4BFF4}" destId="{AA1D80E5-3243-4E74-A252-4BBE2DFF79E7}" srcOrd="0" destOrd="0" presId="urn:microsoft.com/office/officeart/2005/8/layout/hList1"/>
    <dgm:cxn modelId="{8A9E4C99-255B-4672-A405-E654450C9D5B}" type="presOf" srcId="{E9DFD959-F4A8-4DF0-8534-BA46585FAB95}" destId="{302F8839-4F6C-46E4-8DA2-000DB02AC356}" srcOrd="0" destOrd="0" presId="urn:microsoft.com/office/officeart/2005/8/layout/hList1"/>
    <dgm:cxn modelId="{134DF375-E15A-463A-AED6-6518780E27F5}" type="presOf" srcId="{178AE39B-1D00-42CC-A465-27BAC90678C4}" destId="{A1355B20-FED0-4C52-8BFD-5F5606E88D2E}" srcOrd="0" destOrd="2" presId="urn:microsoft.com/office/officeart/2005/8/layout/hList1"/>
    <dgm:cxn modelId="{F295F7CB-C874-4936-BA63-D9AA32777955}" srcId="{E9DFD959-F4A8-4DF0-8534-BA46585FAB95}" destId="{178AE39B-1D00-42CC-A465-27BAC90678C4}" srcOrd="2" destOrd="0" parTransId="{88D1B6D5-8F32-4A7A-9130-387A7B0B3CDB}" sibTransId="{B8004C34-B326-4176-BB19-B38C67B03CCC}"/>
    <dgm:cxn modelId="{3C701880-2194-4EBD-9908-A726164D14F0}" srcId="{18DA577F-F141-428C-9BD4-E4977D6C393B}" destId="{604BC8F5-2EBB-49B7-AAE6-CCF255E06FE6}" srcOrd="0" destOrd="0" parTransId="{796F0B77-7B87-4570-BE59-438311B88367}" sibTransId="{1E9D0A08-B43A-49AD-81BF-5CF2600D7AD4}"/>
    <dgm:cxn modelId="{5E32BD76-3C40-49BF-BA0E-A5B71C3E76B2}" type="presOf" srcId="{A1B86399-9F08-4F05-A203-A9ED119D51C1}" destId="{A1355B20-FED0-4C52-8BFD-5F5606E88D2E}" srcOrd="0" destOrd="1" presId="urn:microsoft.com/office/officeart/2005/8/layout/hList1"/>
    <dgm:cxn modelId="{45B21513-60C1-49AD-BAA7-D82EDF19D331}" srcId="{18DA577F-F141-428C-9BD4-E4977D6C393B}" destId="{249AADC3-A31D-4BEB-8ECA-5F7E48879AA3}" srcOrd="1" destOrd="0" parTransId="{E7782931-DB9A-418F-BA56-3C2EAD690E39}" sibTransId="{A81E10F7-3B4F-4BEA-9195-72F95B6BA92A}"/>
    <dgm:cxn modelId="{0C9AE953-1842-4EDD-BE3E-847A71B8D4C9}" srcId="{E9DFD959-F4A8-4DF0-8534-BA46585FAB95}" destId="{A1B86399-9F08-4F05-A203-A9ED119D51C1}" srcOrd="1" destOrd="0" parTransId="{34BB6937-1ED4-4708-9745-CF83E79C44A5}" sibTransId="{44C3F4E6-F83E-4AD5-8EC8-6BBFC2A75746}"/>
    <dgm:cxn modelId="{85D5359B-9512-4A7C-A9B8-F5E0099C111D}" srcId="{933FE59E-5424-4B7C-9E24-04740FB4BFF4}" destId="{18DA577F-F141-428C-9BD4-E4977D6C393B}" srcOrd="1" destOrd="0" parTransId="{4707165D-7921-4346-855A-0EA7F6D53BC8}" sibTransId="{99C2803C-7DE1-43CA-AD27-8684AFFDD592}"/>
    <dgm:cxn modelId="{36D32D21-AD56-4AFF-8D19-BD9672A2DB5E}" type="presOf" srcId="{994489FE-062C-4436-AC2C-86390F66ED72}" destId="{A1355B20-FED0-4C52-8BFD-5F5606E88D2E}" srcOrd="0" destOrd="0" presId="urn:microsoft.com/office/officeart/2005/8/layout/hList1"/>
    <dgm:cxn modelId="{BDE49302-EE81-4459-9DD8-E44484FF4404}" type="presOf" srcId="{5151B6D5-8450-46E6-97BA-C6C1BF6EB815}" destId="{F4154583-3334-4D07-B9FD-9A95D159982D}" srcOrd="0" destOrd="4" presId="urn:microsoft.com/office/officeart/2005/8/layout/hList1"/>
    <dgm:cxn modelId="{EAB04EB5-4470-418F-8199-DF90E1DD2465}" type="presOf" srcId="{604BC8F5-2EBB-49B7-AAE6-CCF255E06FE6}" destId="{F4154583-3334-4D07-B9FD-9A95D159982D}" srcOrd="0" destOrd="0" presId="urn:microsoft.com/office/officeart/2005/8/layout/hList1"/>
    <dgm:cxn modelId="{DE00E4BB-C327-4E22-8B76-B3DE2DCA6C29}" srcId="{18DA577F-F141-428C-9BD4-E4977D6C393B}" destId="{62B3BC49-1936-4813-B739-8F968677C567}" srcOrd="3" destOrd="0" parTransId="{BC8F1BF0-AE87-46D2-AD8B-67BC6A3B7925}" sibTransId="{DF2E25E7-025A-4D75-B2B9-6EB9F6D906DC}"/>
    <dgm:cxn modelId="{C24417BA-14AA-4ACB-A27D-D54F03965014}" type="presOf" srcId="{18DA577F-F141-428C-9BD4-E4977D6C393B}" destId="{B1EC2A46-640C-472D-8476-C1BCBD7263E6}" srcOrd="0" destOrd="0" presId="urn:microsoft.com/office/officeart/2005/8/layout/hList1"/>
    <dgm:cxn modelId="{9616D059-A840-4E17-A4DF-0A32BD62E266}" srcId="{18DA577F-F141-428C-9BD4-E4977D6C393B}" destId="{5151B6D5-8450-46E6-97BA-C6C1BF6EB815}" srcOrd="4" destOrd="0" parTransId="{2A922141-8FC6-4FB9-876C-8EDF5B8CBFD8}" sibTransId="{7F5577E5-9FD9-4342-9BB1-446665867EB7}"/>
    <dgm:cxn modelId="{451FF75B-5D9E-4122-AC03-5843A1452A15}" type="presOf" srcId="{62B3BC49-1936-4813-B739-8F968677C567}" destId="{F4154583-3334-4D07-B9FD-9A95D159982D}" srcOrd="0" destOrd="3" presId="urn:microsoft.com/office/officeart/2005/8/layout/hList1"/>
    <dgm:cxn modelId="{05DC086E-29FE-4B24-913A-457B71489219}" type="presOf" srcId="{9824272F-F074-4F05-8EE1-BDD35FF89B20}" destId="{F4154583-3334-4D07-B9FD-9A95D159982D}" srcOrd="0" destOrd="2" presId="urn:microsoft.com/office/officeart/2005/8/layout/hList1"/>
    <dgm:cxn modelId="{AEBFFC2E-E965-480D-8ACD-92644949BC2C}" srcId="{933FE59E-5424-4B7C-9E24-04740FB4BFF4}" destId="{E9DFD959-F4A8-4DF0-8534-BA46585FAB95}" srcOrd="0" destOrd="0" parTransId="{9347BC3D-059D-4EF2-A392-9357C4744F93}" sibTransId="{07FCD495-FC96-4913-92D8-BD178E43BBD3}"/>
    <dgm:cxn modelId="{BFC168B6-3872-4732-ABD0-6B73B3D02C08}" srcId="{E9DFD959-F4A8-4DF0-8534-BA46585FAB95}" destId="{994489FE-062C-4436-AC2C-86390F66ED72}" srcOrd="0" destOrd="0" parTransId="{DE34B173-F669-4466-806A-2181DC93FFE7}" sibTransId="{04749EDF-8344-439A-9E5A-CFEEDA1F61C5}"/>
    <dgm:cxn modelId="{07A1950A-105B-412C-BD5C-EBD79ACA094E}" srcId="{18DA577F-F141-428C-9BD4-E4977D6C393B}" destId="{9824272F-F074-4F05-8EE1-BDD35FF89B20}" srcOrd="2" destOrd="0" parTransId="{AA2BE798-3137-4CDA-B87B-5EED3E82EC33}" sibTransId="{909FA856-773A-41D9-B106-C853085B5CE8}"/>
    <dgm:cxn modelId="{B093F238-C6A9-4066-9F9B-CDE7C93DBAE6}" type="presOf" srcId="{249AADC3-A31D-4BEB-8ECA-5F7E48879AA3}" destId="{F4154583-3334-4D07-B9FD-9A95D159982D}" srcOrd="0" destOrd="1" presId="urn:microsoft.com/office/officeart/2005/8/layout/hList1"/>
    <dgm:cxn modelId="{E5F8F170-7AF7-4130-99A3-BF9245456142}" type="presParOf" srcId="{AA1D80E5-3243-4E74-A252-4BBE2DFF79E7}" destId="{B3C53F38-3AEE-4504-A58D-ACB92636696C}" srcOrd="0" destOrd="0" presId="urn:microsoft.com/office/officeart/2005/8/layout/hList1"/>
    <dgm:cxn modelId="{F7A33029-A380-4E0D-8A3C-288106A25687}" type="presParOf" srcId="{B3C53F38-3AEE-4504-A58D-ACB92636696C}" destId="{302F8839-4F6C-46E4-8DA2-000DB02AC356}" srcOrd="0" destOrd="0" presId="urn:microsoft.com/office/officeart/2005/8/layout/hList1"/>
    <dgm:cxn modelId="{D4275222-ED1B-4AD5-A66C-C12CE5ECAF27}" type="presParOf" srcId="{B3C53F38-3AEE-4504-A58D-ACB92636696C}" destId="{A1355B20-FED0-4C52-8BFD-5F5606E88D2E}" srcOrd="1" destOrd="0" presId="urn:microsoft.com/office/officeart/2005/8/layout/hList1"/>
    <dgm:cxn modelId="{CFF47FB5-B005-4356-B0B5-BFE6088B70A4}" type="presParOf" srcId="{AA1D80E5-3243-4E74-A252-4BBE2DFF79E7}" destId="{3837E12F-7CC7-4D36-BB69-D4420493AD6A}" srcOrd="1" destOrd="0" presId="urn:microsoft.com/office/officeart/2005/8/layout/hList1"/>
    <dgm:cxn modelId="{6F4FE1CC-3243-450F-8AE5-7CEE2F2CF2C9}" type="presParOf" srcId="{AA1D80E5-3243-4E74-A252-4BBE2DFF79E7}" destId="{AF6A8F68-C3A6-42D3-9129-C144BCAAA966}" srcOrd="2" destOrd="0" presId="urn:microsoft.com/office/officeart/2005/8/layout/hList1"/>
    <dgm:cxn modelId="{31DB836F-F8A0-4783-B01C-E83C052ED086}" type="presParOf" srcId="{AF6A8F68-C3A6-42D3-9129-C144BCAAA966}" destId="{B1EC2A46-640C-472D-8476-C1BCBD7263E6}" srcOrd="0" destOrd="0" presId="urn:microsoft.com/office/officeart/2005/8/layout/hList1"/>
    <dgm:cxn modelId="{B29EA1E8-8B8C-4CEC-AEB6-545608CE2FF3}" type="presParOf" srcId="{AF6A8F68-C3A6-42D3-9129-C144BCAAA966}" destId="{F4154583-3334-4D07-B9FD-9A95D15998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0865-68B8-4D9F-A684-9737CF3C197D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A118683-A7B3-4E04-B15C-6DE94F8D8299}">
      <dgm:prSet custT="1"/>
      <dgm:spPr/>
      <dgm:t>
        <a:bodyPr/>
        <a:lstStyle/>
        <a:p>
          <a:pPr rtl="0"/>
          <a:r>
            <a:rPr lang="sr-Cyrl-RS" sz="2400" b="1" smtClean="0">
              <a:latin typeface="Times New Roman" pitchFamily="18" charset="0"/>
              <a:cs typeface="Times New Roman" pitchFamily="18" charset="0"/>
            </a:rPr>
            <a:t>Падавине</a:t>
          </a:r>
          <a:endParaRPr lang="en-US" sz="2400" b="1">
            <a:latin typeface="Times New Roman" pitchFamily="18" charset="0"/>
            <a:cs typeface="Times New Roman" pitchFamily="18" charset="0"/>
          </a:endParaRPr>
        </a:p>
      </dgm:t>
    </dgm:pt>
    <dgm:pt modelId="{7CDF6D77-F9D8-4901-A294-C6A761FCCF6B}" type="parTrans" cxnId="{256FBF23-342E-4C2E-907B-2D34463674A2}">
      <dgm:prSet/>
      <dgm:spPr/>
      <dgm:t>
        <a:bodyPr/>
        <a:lstStyle/>
        <a:p>
          <a:endParaRPr lang="en-US"/>
        </a:p>
      </dgm:t>
    </dgm:pt>
    <dgm:pt modelId="{49BE7BDB-A98B-46C6-BB80-CA822FF44134}" type="sibTrans" cxnId="{256FBF23-342E-4C2E-907B-2D34463674A2}">
      <dgm:prSet/>
      <dgm:spPr/>
      <dgm:t>
        <a:bodyPr/>
        <a:lstStyle/>
        <a:p>
          <a:endParaRPr lang="en-US"/>
        </a:p>
      </dgm:t>
    </dgm:pt>
    <dgm:pt modelId="{2768019D-291E-451D-9E87-E9896F52B7B8}">
      <dgm:prSet custT="1"/>
      <dgm:spPr/>
      <dgm:t>
        <a:bodyPr/>
        <a:lstStyle/>
        <a:p>
          <a:pPr rtl="0"/>
          <a:r>
            <a:rPr lang="sr-Cyrl-RS" sz="2200" b="1" smtClean="0">
              <a:latin typeface="Times New Roman" pitchFamily="18" charset="0"/>
              <a:cs typeface="Times New Roman" pitchFamily="18" charset="0"/>
            </a:rPr>
            <a:t>Инсолација</a:t>
          </a:r>
          <a:endParaRPr lang="en-US" sz="2200" b="1">
            <a:latin typeface="Times New Roman" pitchFamily="18" charset="0"/>
            <a:cs typeface="Times New Roman" pitchFamily="18" charset="0"/>
          </a:endParaRPr>
        </a:p>
      </dgm:t>
    </dgm:pt>
    <dgm:pt modelId="{86710734-890C-41BE-BC7D-825A41593574}" type="parTrans" cxnId="{9DF097CC-5BC3-4064-85F0-BC0D6DE1F9DC}">
      <dgm:prSet/>
      <dgm:spPr/>
      <dgm:t>
        <a:bodyPr/>
        <a:lstStyle/>
        <a:p>
          <a:endParaRPr lang="en-US"/>
        </a:p>
      </dgm:t>
    </dgm:pt>
    <dgm:pt modelId="{5E6873E0-ED25-4336-8426-82F8F700E47F}" type="sibTrans" cxnId="{9DF097CC-5BC3-4064-85F0-BC0D6DE1F9DC}">
      <dgm:prSet/>
      <dgm:spPr/>
      <dgm:t>
        <a:bodyPr/>
        <a:lstStyle/>
        <a:p>
          <a:endParaRPr lang="en-US"/>
        </a:p>
      </dgm:t>
    </dgm:pt>
    <dgm:pt modelId="{203D21F2-45A1-4CD8-BF43-5B7CAB546A8B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rtl="0"/>
          <a:r>
            <a:rPr lang="sr-Cyrl-RS" sz="1800" b="1" smtClean="0">
              <a:latin typeface="Times New Roman" pitchFamily="18" charset="0"/>
              <a:cs typeface="Times New Roman" pitchFamily="18" charset="0"/>
            </a:rPr>
            <a:t>Механизација</a:t>
          </a:r>
          <a:endParaRPr lang="en-US" sz="1800" b="1">
            <a:latin typeface="Times New Roman" pitchFamily="18" charset="0"/>
            <a:cs typeface="Times New Roman" pitchFamily="18" charset="0"/>
          </a:endParaRPr>
        </a:p>
      </dgm:t>
    </dgm:pt>
    <dgm:pt modelId="{8172CFD0-0B3E-4F4F-9D9B-764FEE537C5D}" type="parTrans" cxnId="{EF65EE90-0367-4837-AB84-A62C222E5342}">
      <dgm:prSet/>
      <dgm:spPr/>
      <dgm:t>
        <a:bodyPr/>
        <a:lstStyle/>
        <a:p>
          <a:endParaRPr lang="en-US"/>
        </a:p>
      </dgm:t>
    </dgm:pt>
    <dgm:pt modelId="{2DB92170-B689-4A43-A8CF-6E1CC6C6A4A8}" type="sibTrans" cxnId="{EF65EE90-0367-4837-AB84-A62C222E5342}">
      <dgm:prSet/>
      <dgm:spPr/>
      <dgm:t>
        <a:bodyPr/>
        <a:lstStyle/>
        <a:p>
          <a:endParaRPr lang="en-US"/>
        </a:p>
      </dgm:t>
    </dgm:pt>
    <dgm:pt modelId="{DAB122A9-8F95-47B8-B515-A816232941C3}" type="pres">
      <dgm:prSet presAssocID="{2DD10865-68B8-4D9F-A684-9737CF3C19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E41353-C748-4837-B798-17154D92300B}" type="pres">
      <dgm:prSet presAssocID="{7A118683-A7B3-4E04-B15C-6DE94F8D8299}" presName="linNode" presStyleCnt="0"/>
      <dgm:spPr/>
    </dgm:pt>
    <dgm:pt modelId="{BC2ACDBA-DD21-4171-82A5-D2C163956FC8}" type="pres">
      <dgm:prSet presAssocID="{7A118683-A7B3-4E04-B15C-6DE94F8D8299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37A212F-31CE-40E1-B8DF-DC05FD221D9C}" type="pres">
      <dgm:prSet presAssocID="{49BE7BDB-A98B-46C6-BB80-CA822FF44134}" presName="sp" presStyleCnt="0"/>
      <dgm:spPr/>
    </dgm:pt>
    <dgm:pt modelId="{5545107A-C8D8-4513-A174-92C860409E14}" type="pres">
      <dgm:prSet presAssocID="{2768019D-291E-451D-9E87-E9896F52B7B8}" presName="linNode" presStyleCnt="0"/>
      <dgm:spPr/>
    </dgm:pt>
    <dgm:pt modelId="{3B4CE89D-4E54-4997-91E0-36B273DF94B2}" type="pres">
      <dgm:prSet presAssocID="{2768019D-291E-451D-9E87-E9896F52B7B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905B6-B0BE-418E-9256-84AA5D789FE4}" type="pres">
      <dgm:prSet presAssocID="{5E6873E0-ED25-4336-8426-82F8F700E47F}" presName="sp" presStyleCnt="0"/>
      <dgm:spPr/>
    </dgm:pt>
    <dgm:pt modelId="{6E07755D-C4FC-45EA-9B14-36ED37FAE54A}" type="pres">
      <dgm:prSet presAssocID="{203D21F2-45A1-4CD8-BF43-5B7CAB546A8B}" presName="linNode" presStyleCnt="0"/>
      <dgm:spPr/>
    </dgm:pt>
    <dgm:pt modelId="{15ADDCF0-B9BA-45AE-9215-3BD03C6EE0AC}" type="pres">
      <dgm:prSet presAssocID="{203D21F2-45A1-4CD8-BF43-5B7CAB546A8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2F906-0ECC-40B2-A864-BB3827F042F2}" type="presOf" srcId="{7A118683-A7B3-4E04-B15C-6DE94F8D8299}" destId="{BC2ACDBA-DD21-4171-82A5-D2C163956FC8}" srcOrd="0" destOrd="0" presId="urn:microsoft.com/office/officeart/2005/8/layout/vList5"/>
    <dgm:cxn modelId="{9DF097CC-5BC3-4064-85F0-BC0D6DE1F9DC}" srcId="{2DD10865-68B8-4D9F-A684-9737CF3C197D}" destId="{2768019D-291E-451D-9E87-E9896F52B7B8}" srcOrd="1" destOrd="0" parTransId="{86710734-890C-41BE-BC7D-825A41593574}" sibTransId="{5E6873E0-ED25-4336-8426-82F8F700E47F}"/>
    <dgm:cxn modelId="{231EAE7B-5762-4B17-9104-F714C38BB33F}" type="presOf" srcId="{203D21F2-45A1-4CD8-BF43-5B7CAB546A8B}" destId="{15ADDCF0-B9BA-45AE-9215-3BD03C6EE0AC}" srcOrd="0" destOrd="0" presId="urn:microsoft.com/office/officeart/2005/8/layout/vList5"/>
    <dgm:cxn modelId="{256FBF23-342E-4C2E-907B-2D34463674A2}" srcId="{2DD10865-68B8-4D9F-A684-9737CF3C197D}" destId="{7A118683-A7B3-4E04-B15C-6DE94F8D8299}" srcOrd="0" destOrd="0" parTransId="{7CDF6D77-F9D8-4901-A294-C6A761FCCF6B}" sibTransId="{49BE7BDB-A98B-46C6-BB80-CA822FF44134}"/>
    <dgm:cxn modelId="{9197C528-92E5-4437-B9BB-3817F61B9025}" type="presOf" srcId="{2768019D-291E-451D-9E87-E9896F52B7B8}" destId="{3B4CE89D-4E54-4997-91E0-36B273DF94B2}" srcOrd="0" destOrd="0" presId="urn:microsoft.com/office/officeart/2005/8/layout/vList5"/>
    <dgm:cxn modelId="{EF65EE90-0367-4837-AB84-A62C222E5342}" srcId="{2DD10865-68B8-4D9F-A684-9737CF3C197D}" destId="{203D21F2-45A1-4CD8-BF43-5B7CAB546A8B}" srcOrd="2" destOrd="0" parTransId="{8172CFD0-0B3E-4F4F-9D9B-764FEE537C5D}" sibTransId="{2DB92170-B689-4A43-A8CF-6E1CC6C6A4A8}"/>
    <dgm:cxn modelId="{5F124EF3-317E-4547-ABFF-9EF6902D939C}" type="presOf" srcId="{2DD10865-68B8-4D9F-A684-9737CF3C197D}" destId="{DAB122A9-8F95-47B8-B515-A816232941C3}" srcOrd="0" destOrd="0" presId="urn:microsoft.com/office/officeart/2005/8/layout/vList5"/>
    <dgm:cxn modelId="{FBFB8CEE-819A-4208-9017-D7712AC22758}" type="presParOf" srcId="{DAB122A9-8F95-47B8-B515-A816232941C3}" destId="{6CE41353-C748-4837-B798-17154D92300B}" srcOrd="0" destOrd="0" presId="urn:microsoft.com/office/officeart/2005/8/layout/vList5"/>
    <dgm:cxn modelId="{7994E42A-4FFE-4653-B549-6F708C5B35D9}" type="presParOf" srcId="{6CE41353-C748-4837-B798-17154D92300B}" destId="{BC2ACDBA-DD21-4171-82A5-D2C163956FC8}" srcOrd="0" destOrd="0" presId="urn:microsoft.com/office/officeart/2005/8/layout/vList5"/>
    <dgm:cxn modelId="{6E6A5ABF-C50A-4A3F-9412-378D674BA704}" type="presParOf" srcId="{DAB122A9-8F95-47B8-B515-A816232941C3}" destId="{F37A212F-31CE-40E1-B8DF-DC05FD221D9C}" srcOrd="1" destOrd="0" presId="urn:microsoft.com/office/officeart/2005/8/layout/vList5"/>
    <dgm:cxn modelId="{C52E6F1D-76F7-48E2-9A09-234D3D1644A1}" type="presParOf" srcId="{DAB122A9-8F95-47B8-B515-A816232941C3}" destId="{5545107A-C8D8-4513-A174-92C860409E14}" srcOrd="2" destOrd="0" presId="urn:microsoft.com/office/officeart/2005/8/layout/vList5"/>
    <dgm:cxn modelId="{4D3DA3EE-2221-46A1-A262-AB354E5630FE}" type="presParOf" srcId="{5545107A-C8D8-4513-A174-92C860409E14}" destId="{3B4CE89D-4E54-4997-91E0-36B273DF94B2}" srcOrd="0" destOrd="0" presId="urn:microsoft.com/office/officeart/2005/8/layout/vList5"/>
    <dgm:cxn modelId="{E0F9C4D9-6667-47D8-9A42-86A0297EEE46}" type="presParOf" srcId="{DAB122A9-8F95-47B8-B515-A816232941C3}" destId="{30F905B6-B0BE-418E-9256-84AA5D789FE4}" srcOrd="3" destOrd="0" presId="urn:microsoft.com/office/officeart/2005/8/layout/vList5"/>
    <dgm:cxn modelId="{559BBD73-7890-48ED-A03E-B6AB89CE6094}" type="presParOf" srcId="{DAB122A9-8F95-47B8-B515-A816232941C3}" destId="{6E07755D-C4FC-45EA-9B14-36ED37FAE54A}" srcOrd="4" destOrd="0" presId="urn:microsoft.com/office/officeart/2005/8/layout/vList5"/>
    <dgm:cxn modelId="{5ECB7A7B-2BF1-4F98-9375-091A3F5DAFD7}" type="presParOf" srcId="{6E07755D-C4FC-45EA-9B14-36ED37FAE54A}" destId="{15ADDCF0-B9BA-45AE-9215-3BD03C6EE0A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FB4702-4A32-4A84-AEE0-30569FBCCA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AAA1D0-5C2B-4D2D-A4C2-54FF47E1B9F0}">
      <dgm:prSet/>
      <dgm:spPr/>
      <dgm:t>
        <a:bodyPr/>
        <a:lstStyle/>
        <a:p>
          <a:pPr rtl="0"/>
          <a:r>
            <a:rPr lang="ru-RU" b="1" smtClean="0">
              <a:latin typeface="Times New Roman" pitchFamily="18" charset="0"/>
              <a:cs typeface="Times New Roman" pitchFamily="18" charset="0"/>
            </a:rPr>
            <a:t>Пренамена и искоришћавање браунфилд локације,  Darex D.О.О., у постројење за прераду вуне и коже;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69EF693-6197-4675-A71E-9A8DA94151D0}" type="parTrans" cxnId="{8A46FC91-B024-44BF-BC30-4E96E44F9035}">
      <dgm:prSet/>
      <dgm:spPr/>
      <dgm:t>
        <a:bodyPr/>
        <a:lstStyle/>
        <a:p>
          <a:endParaRPr lang="en-US"/>
        </a:p>
      </dgm:t>
    </dgm:pt>
    <dgm:pt modelId="{F45CF376-2759-471D-87D9-5AA3B431E42E}" type="sibTrans" cxnId="{8A46FC91-B024-44BF-BC30-4E96E44F9035}">
      <dgm:prSet/>
      <dgm:spPr/>
      <dgm:t>
        <a:bodyPr/>
        <a:lstStyle/>
        <a:p>
          <a:endParaRPr lang="en-US"/>
        </a:p>
      </dgm:t>
    </dgm:pt>
    <dgm:pt modelId="{960555F6-DDB4-489F-B5CA-D7821FF8D48E}">
      <dgm:prSet/>
      <dgm:spPr/>
      <dgm:t>
        <a:bodyPr/>
        <a:lstStyle/>
        <a:p>
          <a:pPr rtl="0"/>
          <a:r>
            <a:rPr lang="ru-RU" b="1" smtClean="0">
              <a:latin typeface="Times New Roman" pitchFamily="18" charset="0"/>
              <a:cs typeface="Times New Roman" pitchFamily="18" charset="0"/>
            </a:rPr>
            <a:t>Рециклажа старих задружних објеката и њихова пренамена у постројења за прераду млека и меса;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663AAB8-CC4C-49E8-B83B-095008F22A1E}" type="parTrans" cxnId="{65631B85-7FCB-44E7-9E98-2D31D1E640BF}">
      <dgm:prSet/>
      <dgm:spPr/>
      <dgm:t>
        <a:bodyPr/>
        <a:lstStyle/>
        <a:p>
          <a:endParaRPr lang="en-US"/>
        </a:p>
      </dgm:t>
    </dgm:pt>
    <dgm:pt modelId="{EE112DDB-7A05-4D69-906C-5CFD7E702EB5}" type="sibTrans" cxnId="{65631B85-7FCB-44E7-9E98-2D31D1E640BF}">
      <dgm:prSet/>
      <dgm:spPr/>
      <dgm:t>
        <a:bodyPr/>
        <a:lstStyle/>
        <a:p>
          <a:endParaRPr lang="en-US"/>
        </a:p>
      </dgm:t>
    </dgm:pt>
    <dgm:pt modelId="{F42B8384-ACE8-402D-A84F-35CC3FE7A8CD}">
      <dgm:prSet/>
      <dgm:spPr/>
      <dgm:t>
        <a:bodyPr/>
        <a:lstStyle/>
        <a:p>
          <a:pPr rtl="0"/>
          <a:r>
            <a:rPr lang="ru-RU" b="1" smtClean="0">
              <a:latin typeface="Times New Roman" pitchFamily="18" charset="0"/>
              <a:cs typeface="Times New Roman" pitchFamily="18" charset="0"/>
            </a:rPr>
            <a:t>Лоцирање сушара, хладњача и претоварних станица на стратешки најбољим локацијама;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C4C0C3F-F254-4448-935F-D59F68AFCFBA}" type="parTrans" cxnId="{50F9280E-4749-4CFB-B8AB-B314725AD9BD}">
      <dgm:prSet/>
      <dgm:spPr/>
      <dgm:t>
        <a:bodyPr/>
        <a:lstStyle/>
        <a:p>
          <a:endParaRPr lang="en-US"/>
        </a:p>
      </dgm:t>
    </dgm:pt>
    <dgm:pt modelId="{FCEA17DB-12A4-456C-980C-926273E933FA}" type="sibTrans" cxnId="{50F9280E-4749-4CFB-B8AB-B314725AD9BD}">
      <dgm:prSet/>
      <dgm:spPr/>
      <dgm:t>
        <a:bodyPr/>
        <a:lstStyle/>
        <a:p>
          <a:endParaRPr lang="en-US"/>
        </a:p>
      </dgm:t>
    </dgm:pt>
    <dgm:pt modelId="{559EA9EF-D366-4E6D-8AA4-FADA5A438253}">
      <dgm:prSet/>
      <dgm:spPr/>
      <dgm:t>
        <a:bodyPr/>
        <a:lstStyle/>
        <a:p>
          <a:pPr rtl="0"/>
          <a:r>
            <a:rPr lang="ru-RU" b="1" smtClean="0">
              <a:latin typeface="Times New Roman" pitchFamily="18" charset="0"/>
              <a:cs typeface="Times New Roman" pitchFamily="18" charset="0"/>
            </a:rPr>
            <a:t>Одредити локацију и отворити фабрику за производњу готових прехрамбених производа;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F7DD519-780A-42F4-B2A6-2F8DA9C98D51}" type="parTrans" cxnId="{DDDBA00C-E061-4B98-9146-27B4EADBFE47}">
      <dgm:prSet/>
      <dgm:spPr/>
      <dgm:t>
        <a:bodyPr/>
        <a:lstStyle/>
        <a:p>
          <a:endParaRPr lang="en-US"/>
        </a:p>
      </dgm:t>
    </dgm:pt>
    <dgm:pt modelId="{914E48A3-5098-4BB6-B19B-A9AAA2A60AAC}" type="sibTrans" cxnId="{DDDBA00C-E061-4B98-9146-27B4EADBFE47}">
      <dgm:prSet/>
      <dgm:spPr/>
      <dgm:t>
        <a:bodyPr/>
        <a:lstStyle/>
        <a:p>
          <a:endParaRPr lang="en-US"/>
        </a:p>
      </dgm:t>
    </dgm:pt>
    <dgm:pt modelId="{DE52F100-0B3B-4FA4-8EE2-836959228E62}">
      <dgm:prSet/>
      <dgm:spPr/>
      <dgm:t>
        <a:bodyPr/>
        <a:lstStyle/>
        <a:p>
          <a:pPr rtl="0"/>
          <a:r>
            <a:rPr lang="ru-RU" b="1" smtClean="0">
              <a:latin typeface="Times New Roman" pitchFamily="18" charset="0"/>
              <a:cs typeface="Times New Roman" pitchFamily="18" charset="0"/>
            </a:rPr>
            <a:t>На свим површинама које су под ливадама и пашњацима, засадити медоносно цвеће;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53F681-28F3-4F54-B334-FEB0A3DD5905}" type="parTrans" cxnId="{5F684B6C-BA57-409C-824B-51E713F35BAC}">
      <dgm:prSet/>
      <dgm:spPr/>
      <dgm:t>
        <a:bodyPr/>
        <a:lstStyle/>
        <a:p>
          <a:endParaRPr lang="en-US"/>
        </a:p>
      </dgm:t>
    </dgm:pt>
    <dgm:pt modelId="{DC1FC28F-F883-475D-85AA-10F0A4ED942F}" type="sibTrans" cxnId="{5F684B6C-BA57-409C-824B-51E713F35BAC}">
      <dgm:prSet/>
      <dgm:spPr/>
      <dgm:t>
        <a:bodyPr/>
        <a:lstStyle/>
        <a:p>
          <a:endParaRPr lang="en-US"/>
        </a:p>
      </dgm:t>
    </dgm:pt>
    <dgm:pt modelId="{3F065251-9758-4F07-A503-A2CB69F978A9}">
      <dgm:prSet/>
      <dgm:spPr/>
      <dgm:t>
        <a:bodyPr/>
        <a:lstStyle/>
        <a:p>
          <a:pPr rtl="0"/>
          <a:r>
            <a:rPr lang="sr-Cyrl-RS" b="1" smtClean="0">
              <a:latin typeface="Times New Roman" pitchFamily="18" charset="0"/>
              <a:cs typeface="Times New Roman" pitchFamily="18" charset="0"/>
            </a:rPr>
            <a:t>Унапређивање физичког капитала</a:t>
          </a:r>
          <a:r>
            <a:rPr lang="sr-Cyrl-RS" b="1" smtClean="0"/>
            <a:t>;</a:t>
          </a:r>
          <a:endParaRPr lang="en-US"/>
        </a:p>
      </dgm:t>
    </dgm:pt>
    <dgm:pt modelId="{680A07FB-6EE9-49A9-A629-89EF4E5261DD}" type="parTrans" cxnId="{E4E87BB6-0D5D-4A70-9768-C29A3FDF1280}">
      <dgm:prSet/>
      <dgm:spPr/>
      <dgm:t>
        <a:bodyPr/>
        <a:lstStyle/>
        <a:p>
          <a:endParaRPr lang="en-US"/>
        </a:p>
      </dgm:t>
    </dgm:pt>
    <dgm:pt modelId="{C9785FBF-CB77-4161-9066-DCAD3FB26A3B}" type="sibTrans" cxnId="{E4E87BB6-0D5D-4A70-9768-C29A3FDF1280}">
      <dgm:prSet/>
      <dgm:spPr/>
      <dgm:t>
        <a:bodyPr/>
        <a:lstStyle/>
        <a:p>
          <a:endParaRPr lang="en-US"/>
        </a:p>
      </dgm:t>
    </dgm:pt>
    <dgm:pt modelId="{D1BA838B-188E-4C9C-9A5D-FAED9114060C}">
      <dgm:prSet/>
      <dgm:spPr/>
      <dgm:t>
        <a:bodyPr/>
        <a:lstStyle/>
        <a:p>
          <a:pPr rtl="0"/>
          <a:r>
            <a:rPr lang="sr-Cyrl-RS" b="1" smtClean="0">
              <a:latin typeface="Times New Roman" pitchFamily="18" charset="0"/>
              <a:cs typeface="Times New Roman" pitchFamily="18" charset="0"/>
            </a:rPr>
            <a:t>Развијање расадничке производње.</a:t>
          </a:r>
          <a:endParaRPr lang="en-US"/>
        </a:p>
      </dgm:t>
    </dgm:pt>
    <dgm:pt modelId="{4DB7A881-C315-4D87-AF13-2E1F1866F9AB}" type="parTrans" cxnId="{A9E2299B-BDE8-482A-A210-F79F313D8F8D}">
      <dgm:prSet/>
      <dgm:spPr/>
      <dgm:t>
        <a:bodyPr/>
        <a:lstStyle/>
        <a:p>
          <a:endParaRPr lang="en-US"/>
        </a:p>
      </dgm:t>
    </dgm:pt>
    <dgm:pt modelId="{BAF77DAF-C754-4BEA-8659-2176EF8F83AC}" type="sibTrans" cxnId="{A9E2299B-BDE8-482A-A210-F79F313D8F8D}">
      <dgm:prSet/>
      <dgm:spPr/>
      <dgm:t>
        <a:bodyPr/>
        <a:lstStyle/>
        <a:p>
          <a:endParaRPr lang="en-US"/>
        </a:p>
      </dgm:t>
    </dgm:pt>
    <dgm:pt modelId="{5DC3F41D-FF5D-4F44-8F88-917F90121F89}" type="pres">
      <dgm:prSet presAssocID="{55FB4702-4A32-4A84-AEE0-30569FBCCA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475FC5-5578-47CA-813F-C3F8BB49079D}" type="pres">
      <dgm:prSet presAssocID="{EBAAA1D0-5C2B-4D2D-A4C2-54FF47E1B9F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63EDF-E0E4-4D6C-B0EB-035289A8D6B0}" type="pres">
      <dgm:prSet presAssocID="{F45CF376-2759-471D-87D9-5AA3B431E42E}" presName="spacer" presStyleCnt="0"/>
      <dgm:spPr/>
    </dgm:pt>
    <dgm:pt modelId="{D1DDCA43-3D21-49AC-9CF0-F88038AE5FBC}" type="pres">
      <dgm:prSet presAssocID="{960555F6-DDB4-489F-B5CA-D7821FF8D48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AE892-4840-4019-838C-0A514C600959}" type="pres">
      <dgm:prSet presAssocID="{EE112DDB-7A05-4D69-906C-5CFD7E702EB5}" presName="spacer" presStyleCnt="0"/>
      <dgm:spPr/>
    </dgm:pt>
    <dgm:pt modelId="{472EBE2C-003D-446B-98F6-7FCA543B2E5B}" type="pres">
      <dgm:prSet presAssocID="{F42B8384-ACE8-402D-A84F-35CC3FE7A8C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DFA6A-AADB-4686-A847-B3573BA77336}" type="pres">
      <dgm:prSet presAssocID="{FCEA17DB-12A4-456C-980C-926273E933FA}" presName="spacer" presStyleCnt="0"/>
      <dgm:spPr/>
    </dgm:pt>
    <dgm:pt modelId="{437F3C69-A11E-43D3-B6ED-9BF79C7B49E5}" type="pres">
      <dgm:prSet presAssocID="{559EA9EF-D366-4E6D-8AA4-FADA5A43825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F951-D340-4706-AF95-6D2567E731D2}" type="pres">
      <dgm:prSet presAssocID="{914E48A3-5098-4BB6-B19B-A9AAA2A60AAC}" presName="spacer" presStyleCnt="0"/>
      <dgm:spPr/>
    </dgm:pt>
    <dgm:pt modelId="{0C13038A-FC4A-439C-80B0-FAE4A58A75D4}" type="pres">
      <dgm:prSet presAssocID="{DE52F100-0B3B-4FA4-8EE2-836959228E6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9C8DF-6E3A-426E-B64C-8056B21D5780}" type="pres">
      <dgm:prSet presAssocID="{DC1FC28F-F883-475D-85AA-10F0A4ED942F}" presName="spacer" presStyleCnt="0"/>
      <dgm:spPr/>
    </dgm:pt>
    <dgm:pt modelId="{6FF90394-0A55-4892-9471-E03C9CCC312C}" type="pres">
      <dgm:prSet presAssocID="{3F065251-9758-4F07-A503-A2CB69F978A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61D7D-2E9B-4D81-9594-C9B644F5DB5D}" type="pres">
      <dgm:prSet presAssocID="{C9785FBF-CB77-4161-9066-DCAD3FB26A3B}" presName="spacer" presStyleCnt="0"/>
      <dgm:spPr/>
    </dgm:pt>
    <dgm:pt modelId="{26E0D6F6-CD19-4CB6-BA86-62BBBF995A9E}" type="pres">
      <dgm:prSet presAssocID="{D1BA838B-188E-4C9C-9A5D-FAED9114060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84B6C-BA57-409C-824B-51E713F35BAC}" srcId="{55FB4702-4A32-4A84-AEE0-30569FBCCA48}" destId="{DE52F100-0B3B-4FA4-8EE2-836959228E62}" srcOrd="4" destOrd="0" parTransId="{A353F681-28F3-4F54-B334-FEB0A3DD5905}" sibTransId="{DC1FC28F-F883-475D-85AA-10F0A4ED942F}"/>
    <dgm:cxn modelId="{DDDBA00C-E061-4B98-9146-27B4EADBFE47}" srcId="{55FB4702-4A32-4A84-AEE0-30569FBCCA48}" destId="{559EA9EF-D366-4E6D-8AA4-FADA5A438253}" srcOrd="3" destOrd="0" parTransId="{0F7DD519-780A-42F4-B2A6-2F8DA9C98D51}" sibTransId="{914E48A3-5098-4BB6-B19B-A9AAA2A60AAC}"/>
    <dgm:cxn modelId="{4413BA76-7475-4233-9FD1-28C6F033864A}" type="presOf" srcId="{55FB4702-4A32-4A84-AEE0-30569FBCCA48}" destId="{5DC3F41D-FF5D-4F44-8F88-917F90121F89}" srcOrd="0" destOrd="0" presId="urn:microsoft.com/office/officeart/2005/8/layout/vList2"/>
    <dgm:cxn modelId="{65631B85-7FCB-44E7-9E98-2D31D1E640BF}" srcId="{55FB4702-4A32-4A84-AEE0-30569FBCCA48}" destId="{960555F6-DDB4-489F-B5CA-D7821FF8D48E}" srcOrd="1" destOrd="0" parTransId="{4663AAB8-CC4C-49E8-B83B-095008F22A1E}" sibTransId="{EE112DDB-7A05-4D69-906C-5CFD7E702EB5}"/>
    <dgm:cxn modelId="{A9E2299B-BDE8-482A-A210-F79F313D8F8D}" srcId="{55FB4702-4A32-4A84-AEE0-30569FBCCA48}" destId="{D1BA838B-188E-4C9C-9A5D-FAED9114060C}" srcOrd="6" destOrd="0" parTransId="{4DB7A881-C315-4D87-AF13-2E1F1866F9AB}" sibTransId="{BAF77DAF-C754-4BEA-8659-2176EF8F83AC}"/>
    <dgm:cxn modelId="{3B6AA332-33F5-4331-8FCE-49ED4E1CAA4D}" type="presOf" srcId="{3F065251-9758-4F07-A503-A2CB69F978A9}" destId="{6FF90394-0A55-4892-9471-E03C9CCC312C}" srcOrd="0" destOrd="0" presId="urn:microsoft.com/office/officeart/2005/8/layout/vList2"/>
    <dgm:cxn modelId="{8A46FC91-B024-44BF-BC30-4E96E44F9035}" srcId="{55FB4702-4A32-4A84-AEE0-30569FBCCA48}" destId="{EBAAA1D0-5C2B-4D2D-A4C2-54FF47E1B9F0}" srcOrd="0" destOrd="0" parTransId="{069EF693-6197-4675-A71E-9A8DA94151D0}" sibTransId="{F45CF376-2759-471D-87D9-5AA3B431E42E}"/>
    <dgm:cxn modelId="{546C71BC-D223-4AFC-8CF2-F6C4A2FA8077}" type="presOf" srcId="{DE52F100-0B3B-4FA4-8EE2-836959228E62}" destId="{0C13038A-FC4A-439C-80B0-FAE4A58A75D4}" srcOrd="0" destOrd="0" presId="urn:microsoft.com/office/officeart/2005/8/layout/vList2"/>
    <dgm:cxn modelId="{123340B5-7728-4DB5-A173-AABCDD2B2810}" type="presOf" srcId="{F42B8384-ACE8-402D-A84F-35CC3FE7A8CD}" destId="{472EBE2C-003D-446B-98F6-7FCA543B2E5B}" srcOrd="0" destOrd="0" presId="urn:microsoft.com/office/officeart/2005/8/layout/vList2"/>
    <dgm:cxn modelId="{419BAB37-503B-4631-9F3C-A2291F450D43}" type="presOf" srcId="{EBAAA1D0-5C2B-4D2D-A4C2-54FF47E1B9F0}" destId="{D5475FC5-5578-47CA-813F-C3F8BB49079D}" srcOrd="0" destOrd="0" presId="urn:microsoft.com/office/officeart/2005/8/layout/vList2"/>
    <dgm:cxn modelId="{E4E87BB6-0D5D-4A70-9768-C29A3FDF1280}" srcId="{55FB4702-4A32-4A84-AEE0-30569FBCCA48}" destId="{3F065251-9758-4F07-A503-A2CB69F978A9}" srcOrd="5" destOrd="0" parTransId="{680A07FB-6EE9-49A9-A629-89EF4E5261DD}" sibTransId="{C9785FBF-CB77-4161-9066-DCAD3FB26A3B}"/>
    <dgm:cxn modelId="{3EBD024B-3434-462E-9DEE-447BF562BFBA}" type="presOf" srcId="{559EA9EF-D366-4E6D-8AA4-FADA5A438253}" destId="{437F3C69-A11E-43D3-B6ED-9BF79C7B49E5}" srcOrd="0" destOrd="0" presId="urn:microsoft.com/office/officeart/2005/8/layout/vList2"/>
    <dgm:cxn modelId="{50F9280E-4749-4CFB-B8AB-B314725AD9BD}" srcId="{55FB4702-4A32-4A84-AEE0-30569FBCCA48}" destId="{F42B8384-ACE8-402D-A84F-35CC3FE7A8CD}" srcOrd="2" destOrd="0" parTransId="{EC4C0C3F-F254-4448-935F-D59F68AFCFBA}" sibTransId="{FCEA17DB-12A4-456C-980C-926273E933FA}"/>
    <dgm:cxn modelId="{01BEC418-8BBB-4C70-B9F9-689CCF7BD564}" type="presOf" srcId="{960555F6-DDB4-489F-B5CA-D7821FF8D48E}" destId="{D1DDCA43-3D21-49AC-9CF0-F88038AE5FBC}" srcOrd="0" destOrd="0" presId="urn:microsoft.com/office/officeart/2005/8/layout/vList2"/>
    <dgm:cxn modelId="{7B517270-41FD-4BAD-B02B-48D88CCE3E13}" type="presOf" srcId="{D1BA838B-188E-4C9C-9A5D-FAED9114060C}" destId="{26E0D6F6-CD19-4CB6-BA86-62BBBF995A9E}" srcOrd="0" destOrd="0" presId="urn:microsoft.com/office/officeart/2005/8/layout/vList2"/>
    <dgm:cxn modelId="{AE531502-A547-4025-A86B-F6CE34565259}" type="presParOf" srcId="{5DC3F41D-FF5D-4F44-8F88-917F90121F89}" destId="{D5475FC5-5578-47CA-813F-C3F8BB49079D}" srcOrd="0" destOrd="0" presId="urn:microsoft.com/office/officeart/2005/8/layout/vList2"/>
    <dgm:cxn modelId="{F2EC4F42-AB58-4E46-A92B-EEE6EA6A020B}" type="presParOf" srcId="{5DC3F41D-FF5D-4F44-8F88-917F90121F89}" destId="{26C63EDF-E0E4-4D6C-B0EB-035289A8D6B0}" srcOrd="1" destOrd="0" presId="urn:microsoft.com/office/officeart/2005/8/layout/vList2"/>
    <dgm:cxn modelId="{2066EE0A-E935-4B3D-AA94-A461797D8380}" type="presParOf" srcId="{5DC3F41D-FF5D-4F44-8F88-917F90121F89}" destId="{D1DDCA43-3D21-49AC-9CF0-F88038AE5FBC}" srcOrd="2" destOrd="0" presId="urn:microsoft.com/office/officeart/2005/8/layout/vList2"/>
    <dgm:cxn modelId="{E09C9004-E06D-4BD7-9736-29F76DB167E5}" type="presParOf" srcId="{5DC3F41D-FF5D-4F44-8F88-917F90121F89}" destId="{812AE892-4840-4019-838C-0A514C600959}" srcOrd="3" destOrd="0" presId="urn:microsoft.com/office/officeart/2005/8/layout/vList2"/>
    <dgm:cxn modelId="{E8696A6C-BD3A-4BA3-917A-058D072A9F0B}" type="presParOf" srcId="{5DC3F41D-FF5D-4F44-8F88-917F90121F89}" destId="{472EBE2C-003D-446B-98F6-7FCA543B2E5B}" srcOrd="4" destOrd="0" presId="urn:microsoft.com/office/officeart/2005/8/layout/vList2"/>
    <dgm:cxn modelId="{84AC27B6-0110-4EB3-BD5B-3741BC8C350B}" type="presParOf" srcId="{5DC3F41D-FF5D-4F44-8F88-917F90121F89}" destId="{6E4DFA6A-AADB-4686-A847-B3573BA77336}" srcOrd="5" destOrd="0" presId="urn:microsoft.com/office/officeart/2005/8/layout/vList2"/>
    <dgm:cxn modelId="{F4041971-C1BB-489B-A3EB-3C41CA35274F}" type="presParOf" srcId="{5DC3F41D-FF5D-4F44-8F88-917F90121F89}" destId="{437F3C69-A11E-43D3-B6ED-9BF79C7B49E5}" srcOrd="6" destOrd="0" presId="urn:microsoft.com/office/officeart/2005/8/layout/vList2"/>
    <dgm:cxn modelId="{D6B243D2-A2BD-4FFF-919E-99A914B0B8DC}" type="presParOf" srcId="{5DC3F41D-FF5D-4F44-8F88-917F90121F89}" destId="{FFB4F951-D340-4706-AF95-6D2567E731D2}" srcOrd="7" destOrd="0" presId="urn:microsoft.com/office/officeart/2005/8/layout/vList2"/>
    <dgm:cxn modelId="{455AC792-0B3A-4CAB-9CDC-2C0B46F0D8F8}" type="presParOf" srcId="{5DC3F41D-FF5D-4F44-8F88-917F90121F89}" destId="{0C13038A-FC4A-439C-80B0-FAE4A58A75D4}" srcOrd="8" destOrd="0" presId="urn:microsoft.com/office/officeart/2005/8/layout/vList2"/>
    <dgm:cxn modelId="{D718813E-CFEA-4CE9-981D-232DCAB5D2C7}" type="presParOf" srcId="{5DC3F41D-FF5D-4F44-8F88-917F90121F89}" destId="{ED99C8DF-6E3A-426E-B64C-8056B21D5780}" srcOrd="9" destOrd="0" presId="urn:microsoft.com/office/officeart/2005/8/layout/vList2"/>
    <dgm:cxn modelId="{A4FA5406-7395-46C4-A0C0-3EA5C1BBF49C}" type="presParOf" srcId="{5DC3F41D-FF5D-4F44-8F88-917F90121F89}" destId="{6FF90394-0A55-4892-9471-E03C9CCC312C}" srcOrd="10" destOrd="0" presId="urn:microsoft.com/office/officeart/2005/8/layout/vList2"/>
    <dgm:cxn modelId="{7F2D3CE8-606B-4A43-B931-D047219315C5}" type="presParOf" srcId="{5DC3F41D-FF5D-4F44-8F88-917F90121F89}" destId="{44261D7D-2E9B-4D81-9594-C9B644F5DB5D}" srcOrd="11" destOrd="0" presId="urn:microsoft.com/office/officeart/2005/8/layout/vList2"/>
    <dgm:cxn modelId="{E479808C-C8C8-4DD8-A10C-08C032FFDCF1}" type="presParOf" srcId="{5DC3F41D-FF5D-4F44-8F88-917F90121F89}" destId="{26E0D6F6-CD19-4CB6-BA86-62BBBF995A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87FFA-EE0E-43FF-B864-553DE86AC8B4}">
      <dsp:nvSpPr>
        <dsp:cNvPr id="0" name=""/>
        <dsp:cNvSpPr/>
      </dsp:nvSpPr>
      <dsp:spPr>
        <a:xfrm>
          <a:off x="0" y="7259"/>
          <a:ext cx="7787640" cy="82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3200" b="1" kern="1200" baseline="0" smtClean="0">
              <a:latin typeface="Times New Roman" pitchFamily="18" charset="0"/>
              <a:cs typeface="Times New Roman" pitchFamily="18" charset="0"/>
            </a:rPr>
            <a:t>Географски положај општине Ивањица</a:t>
          </a:r>
          <a:endParaRPr lang="en-US" sz="3200" kern="1200">
            <a:latin typeface="Times New Roman" pitchFamily="18" charset="0"/>
            <a:cs typeface="Times New Roman" pitchFamily="18" charset="0"/>
          </a:endParaRPr>
        </a:p>
      </dsp:txBody>
      <dsp:txXfrm>
        <a:off x="40209" y="47468"/>
        <a:ext cx="7707222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8839-4F6C-46E4-8DA2-000DB02AC356}">
      <dsp:nvSpPr>
        <dsp:cNvPr id="0" name=""/>
        <dsp:cNvSpPr/>
      </dsp:nvSpPr>
      <dsp:spPr>
        <a:xfrm>
          <a:off x="39" y="60949"/>
          <a:ext cx="3774355" cy="72000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5187" y="96097"/>
        <a:ext cx="3704059" cy="684852"/>
      </dsp:txXfrm>
    </dsp:sp>
    <dsp:sp modelId="{A1355B20-FED0-4C52-8BFD-5F5606E88D2E}">
      <dsp:nvSpPr>
        <dsp:cNvPr id="0" name=""/>
        <dsp:cNvSpPr/>
      </dsp:nvSpPr>
      <dsp:spPr>
        <a:xfrm>
          <a:off x="39" y="780949"/>
          <a:ext cx="3774355" cy="5254101"/>
        </a:xfrm>
        <a:prstGeom prst="round2Diag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b="0" kern="1200" smtClean="0">
              <a:latin typeface="Times New Roman" pitchFamily="18" charset="0"/>
              <a:cs typeface="Times New Roman" pitchFamily="18" charset="0"/>
            </a:rPr>
            <a:t>Инфраструктурно је рурални простор неразвијен у односу на градско и приградска насеља општине. </a:t>
          </a:r>
          <a:endParaRPr lang="en-US" sz="23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b="0" kern="1200" smtClean="0">
              <a:latin typeface="Times New Roman" pitchFamily="18" charset="0"/>
              <a:cs typeface="Times New Roman" pitchFamily="18" charset="0"/>
            </a:rPr>
            <a:t>Посебан проблем су брдско-планински предели који су тешко проходни због конфигурафије терена</a:t>
          </a:r>
          <a:endParaRPr lang="en-US" sz="23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300" b="0" kern="1200" smtClean="0">
              <a:latin typeface="Times New Roman" pitchFamily="18" charset="0"/>
              <a:cs typeface="Times New Roman" pitchFamily="18" charset="0"/>
            </a:rPr>
            <a:t>Јужни део тероторије инфраструктурно је неопремљен.</a:t>
          </a:r>
          <a:endParaRPr lang="en-US" sz="2300" b="0" kern="1200">
            <a:latin typeface="Times New Roman" pitchFamily="18" charset="0"/>
            <a:cs typeface="Times New Roman" pitchFamily="18" charset="0"/>
          </a:endParaRPr>
        </a:p>
      </dsp:txBody>
      <dsp:txXfrm>
        <a:off x="184288" y="965198"/>
        <a:ext cx="3405857" cy="4885603"/>
      </dsp:txXfrm>
    </dsp:sp>
    <dsp:sp modelId="{B1EC2A46-640C-472D-8476-C1BCBD7263E6}">
      <dsp:nvSpPr>
        <dsp:cNvPr id="0" name=""/>
        <dsp:cNvSpPr/>
      </dsp:nvSpPr>
      <dsp:spPr>
        <a:xfrm>
          <a:off x="4302804" y="60949"/>
          <a:ext cx="3774355" cy="72000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1" kern="1200">
            <a:latin typeface="Times New Roman" pitchFamily="18" charset="0"/>
            <a:cs typeface="Times New Roman" pitchFamily="18" charset="0"/>
          </a:endParaRPr>
        </a:p>
      </dsp:txBody>
      <dsp:txXfrm>
        <a:off x="4337952" y="96097"/>
        <a:ext cx="3704059" cy="684852"/>
      </dsp:txXfrm>
    </dsp:sp>
    <dsp:sp modelId="{F4154583-3334-4D07-B9FD-9A95D159982D}">
      <dsp:nvSpPr>
        <dsp:cNvPr id="0" name=""/>
        <dsp:cNvSpPr/>
      </dsp:nvSpPr>
      <dsp:spPr>
        <a:xfrm>
          <a:off x="4302804" y="780949"/>
          <a:ext cx="3774355" cy="5254101"/>
        </a:xfrm>
        <a:prstGeom prst="round2Diag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500" b="0" kern="1200" smtClean="0">
              <a:latin typeface="Times New Roman" pitchFamily="18" charset="0"/>
              <a:cs typeface="Times New Roman" pitchFamily="18" charset="0"/>
            </a:rPr>
            <a:t>Једна браунфилд локација -</a:t>
          </a:r>
          <a:r>
            <a:rPr lang="en-US" sz="2500" b="0" i="1" kern="1200" smtClean="0">
              <a:latin typeface="Times New Roman" pitchFamily="18" charset="0"/>
              <a:cs typeface="Times New Roman" pitchFamily="18" charset="0"/>
            </a:rPr>
            <a:t>Darex D.</a:t>
          </a:r>
          <a:r>
            <a:rPr lang="sr-Cyrl-RS" sz="2500" b="0" i="1" kern="1200" smtClean="0">
              <a:latin typeface="Times New Roman" pitchFamily="18" charset="0"/>
              <a:cs typeface="Times New Roman" pitchFamily="18" charset="0"/>
            </a:rPr>
            <a:t>О.О</a:t>
          </a:r>
          <a:r>
            <a:rPr lang="sr-Cyrl-RS" sz="2500" b="0" kern="120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5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500" b="0" kern="1200" smtClean="0">
              <a:latin typeface="Times New Roman" pitchFamily="18" charset="0"/>
              <a:cs typeface="Times New Roman" pitchFamily="18" charset="0"/>
            </a:rPr>
            <a:t>површина земљишта: 43.864 </a:t>
          </a:r>
          <a:r>
            <a:rPr lang="en-US" sz="2500" b="0" kern="1200" smtClean="0">
              <a:latin typeface="Times New Roman" pitchFamily="18" charset="0"/>
              <a:cs typeface="Times New Roman" pitchFamily="18" charset="0"/>
            </a:rPr>
            <a:t>m2; </a:t>
          </a:r>
          <a:endParaRPr lang="en-US" sz="25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500" b="0" kern="1200" smtClean="0">
              <a:latin typeface="Times New Roman" pitchFamily="18" charset="0"/>
              <a:cs typeface="Times New Roman" pitchFamily="18" charset="0"/>
            </a:rPr>
            <a:t>површина објекта: 3.000 </a:t>
          </a:r>
          <a:r>
            <a:rPr lang="en-US" sz="2500" b="0" kern="1200" smtClean="0">
              <a:latin typeface="Times New Roman" pitchFamily="18" charset="0"/>
              <a:cs typeface="Times New Roman" pitchFamily="18" charset="0"/>
            </a:rPr>
            <a:t>m2. </a:t>
          </a:r>
          <a:endParaRPr lang="en-US" sz="25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Cyrl-RS" sz="2500" b="0" kern="1200" smtClean="0">
              <a:latin typeface="Times New Roman" pitchFamily="18" charset="0"/>
              <a:cs typeface="Times New Roman" pitchFamily="18" charset="0"/>
            </a:rPr>
            <a:t>Некадашња фабрика за производњу тепиха и прекривача за под. </a:t>
          </a:r>
          <a:endParaRPr lang="en-US" sz="2500" b="0" kern="120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4487053" y="965198"/>
        <a:ext cx="3405857" cy="488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ACDBA-DD21-4171-82A5-D2C163956FC8}">
      <dsp:nvSpPr>
        <dsp:cNvPr id="0" name=""/>
        <dsp:cNvSpPr/>
      </dsp:nvSpPr>
      <dsp:spPr>
        <a:xfrm>
          <a:off x="1682496" y="3199"/>
          <a:ext cx="1892808" cy="2111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400" b="1" kern="1200" smtClean="0">
              <a:latin typeface="Times New Roman" pitchFamily="18" charset="0"/>
              <a:cs typeface="Times New Roman" pitchFamily="18" charset="0"/>
            </a:rPr>
            <a:t>Падавине</a:t>
          </a:r>
          <a:endParaRPr lang="en-US" sz="2400" b="1" kern="1200">
            <a:latin typeface="Times New Roman" pitchFamily="18" charset="0"/>
            <a:cs typeface="Times New Roman" pitchFamily="18" charset="0"/>
          </a:endParaRPr>
        </a:p>
      </dsp:txBody>
      <dsp:txXfrm>
        <a:off x="1774895" y="95598"/>
        <a:ext cx="1708010" cy="1927073"/>
      </dsp:txXfrm>
    </dsp:sp>
    <dsp:sp modelId="{3B4CE89D-4E54-4997-91E0-36B273DF94B2}">
      <dsp:nvSpPr>
        <dsp:cNvPr id="0" name=""/>
        <dsp:cNvSpPr/>
      </dsp:nvSpPr>
      <dsp:spPr>
        <a:xfrm>
          <a:off x="1682496" y="2220664"/>
          <a:ext cx="1892808" cy="2111871"/>
        </a:xfrm>
        <a:prstGeom prst="roundRect">
          <a:avLst/>
        </a:prstGeom>
        <a:solidFill>
          <a:schemeClr val="accent3">
            <a:hueOff val="271025"/>
            <a:satOff val="10100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2200" b="1" kern="1200" smtClean="0">
              <a:latin typeface="Times New Roman" pitchFamily="18" charset="0"/>
              <a:cs typeface="Times New Roman" pitchFamily="18" charset="0"/>
            </a:rPr>
            <a:t>Инсолација</a:t>
          </a:r>
          <a:endParaRPr lang="en-US" sz="2200" b="1" kern="1200">
            <a:latin typeface="Times New Roman" pitchFamily="18" charset="0"/>
            <a:cs typeface="Times New Roman" pitchFamily="18" charset="0"/>
          </a:endParaRPr>
        </a:p>
      </dsp:txBody>
      <dsp:txXfrm>
        <a:off x="1774895" y="2313063"/>
        <a:ext cx="1708010" cy="1927073"/>
      </dsp:txXfrm>
    </dsp:sp>
    <dsp:sp modelId="{15ADDCF0-B9BA-45AE-9215-3BD03C6EE0AC}">
      <dsp:nvSpPr>
        <dsp:cNvPr id="0" name=""/>
        <dsp:cNvSpPr/>
      </dsp:nvSpPr>
      <dsp:spPr>
        <a:xfrm>
          <a:off x="1682496" y="4438129"/>
          <a:ext cx="1892808" cy="2111871"/>
        </a:xfrm>
        <a:prstGeom prst="roundRect">
          <a:avLst/>
        </a:prstGeom>
        <a:solidFill>
          <a:schemeClr val="accent3">
            <a:hueOff val="542050"/>
            <a:satOff val="20199"/>
            <a:lumOff val="13922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800" b="1" kern="1200" smtClean="0">
              <a:latin typeface="Times New Roman" pitchFamily="18" charset="0"/>
              <a:cs typeface="Times New Roman" pitchFamily="18" charset="0"/>
            </a:rPr>
            <a:t>Механизација</a:t>
          </a:r>
          <a:endParaRPr lang="en-US" sz="1800" b="1" kern="1200">
            <a:latin typeface="Times New Roman" pitchFamily="18" charset="0"/>
            <a:cs typeface="Times New Roman" pitchFamily="18" charset="0"/>
          </a:endParaRPr>
        </a:p>
      </dsp:txBody>
      <dsp:txXfrm>
        <a:off x="1774895" y="4530528"/>
        <a:ext cx="1708010" cy="192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75FC5-5578-47CA-813F-C3F8BB49079D}">
      <dsp:nvSpPr>
        <dsp:cNvPr id="0" name=""/>
        <dsp:cNvSpPr/>
      </dsp:nvSpPr>
      <dsp:spPr>
        <a:xfrm>
          <a:off x="0" y="2849"/>
          <a:ext cx="8229600" cy="694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itchFamily="18" charset="0"/>
              <a:cs typeface="Times New Roman" pitchFamily="18" charset="0"/>
            </a:rPr>
            <a:t>Пренамена и искоришћавање браунфилд локације,  Darex D.О.О., у постројење за прераду вуне и коже;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33926" y="36775"/>
        <a:ext cx="8161748" cy="627128"/>
      </dsp:txXfrm>
    </dsp:sp>
    <dsp:sp modelId="{D1DDCA43-3D21-49AC-9CF0-F88038AE5FBC}">
      <dsp:nvSpPr>
        <dsp:cNvPr id="0" name=""/>
        <dsp:cNvSpPr/>
      </dsp:nvSpPr>
      <dsp:spPr>
        <a:xfrm>
          <a:off x="0" y="749670"/>
          <a:ext cx="8229600" cy="694980"/>
        </a:xfrm>
        <a:prstGeom prst="roundRect">
          <a:avLst/>
        </a:prstGeom>
        <a:solidFill>
          <a:schemeClr val="accent2">
            <a:hueOff val="-24779"/>
            <a:satOff val="-6584"/>
            <a:lumOff val="-2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itchFamily="18" charset="0"/>
              <a:cs typeface="Times New Roman" pitchFamily="18" charset="0"/>
            </a:rPr>
            <a:t>Рециклажа старих задружних објеката и њихова пренамена у постројења за прераду млека и меса;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33926" y="783596"/>
        <a:ext cx="8161748" cy="627128"/>
      </dsp:txXfrm>
    </dsp:sp>
    <dsp:sp modelId="{472EBE2C-003D-446B-98F6-7FCA543B2E5B}">
      <dsp:nvSpPr>
        <dsp:cNvPr id="0" name=""/>
        <dsp:cNvSpPr/>
      </dsp:nvSpPr>
      <dsp:spPr>
        <a:xfrm>
          <a:off x="0" y="1496489"/>
          <a:ext cx="8229600" cy="694980"/>
        </a:xfrm>
        <a:prstGeom prst="roundRect">
          <a:avLst/>
        </a:prstGeom>
        <a:solidFill>
          <a:schemeClr val="accent2">
            <a:hueOff val="-49557"/>
            <a:satOff val="-13167"/>
            <a:lumOff val="-53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itchFamily="18" charset="0"/>
              <a:cs typeface="Times New Roman" pitchFamily="18" charset="0"/>
            </a:rPr>
            <a:t>Лоцирање сушара, хладњача и претоварних станица на стратешки најбољим локацијама;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33926" y="1530415"/>
        <a:ext cx="8161748" cy="627128"/>
      </dsp:txXfrm>
    </dsp:sp>
    <dsp:sp modelId="{437F3C69-A11E-43D3-B6ED-9BF79C7B49E5}">
      <dsp:nvSpPr>
        <dsp:cNvPr id="0" name=""/>
        <dsp:cNvSpPr/>
      </dsp:nvSpPr>
      <dsp:spPr>
        <a:xfrm>
          <a:off x="0" y="2243309"/>
          <a:ext cx="8229600" cy="694980"/>
        </a:xfrm>
        <a:prstGeom prst="roundRect">
          <a:avLst/>
        </a:prstGeom>
        <a:solidFill>
          <a:schemeClr val="accent2">
            <a:hueOff val="-74336"/>
            <a:satOff val="-19751"/>
            <a:lumOff val="-8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itchFamily="18" charset="0"/>
              <a:cs typeface="Times New Roman" pitchFamily="18" charset="0"/>
            </a:rPr>
            <a:t>Одредити локацију и отворити фабрику за производњу готових прехрамбених производа;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33926" y="2277235"/>
        <a:ext cx="8161748" cy="627128"/>
      </dsp:txXfrm>
    </dsp:sp>
    <dsp:sp modelId="{0C13038A-FC4A-439C-80B0-FAE4A58A75D4}">
      <dsp:nvSpPr>
        <dsp:cNvPr id="0" name=""/>
        <dsp:cNvSpPr/>
      </dsp:nvSpPr>
      <dsp:spPr>
        <a:xfrm>
          <a:off x="0" y="2990129"/>
          <a:ext cx="8229600" cy="694980"/>
        </a:xfrm>
        <a:prstGeom prst="roundRect">
          <a:avLst/>
        </a:prstGeom>
        <a:solidFill>
          <a:schemeClr val="accent2">
            <a:hueOff val="-99115"/>
            <a:satOff val="-26335"/>
            <a:lumOff val="-10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latin typeface="Times New Roman" pitchFamily="18" charset="0"/>
              <a:cs typeface="Times New Roman" pitchFamily="18" charset="0"/>
            </a:rPr>
            <a:t>На свим површинама које су под ливадама и пашњацима, засадити медоносно цвеће;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</dsp:txBody>
      <dsp:txXfrm>
        <a:off x="33926" y="3024055"/>
        <a:ext cx="8161748" cy="627128"/>
      </dsp:txXfrm>
    </dsp:sp>
    <dsp:sp modelId="{6FF90394-0A55-4892-9471-E03C9CCC312C}">
      <dsp:nvSpPr>
        <dsp:cNvPr id="0" name=""/>
        <dsp:cNvSpPr/>
      </dsp:nvSpPr>
      <dsp:spPr>
        <a:xfrm>
          <a:off x="0" y="3736950"/>
          <a:ext cx="8229600" cy="694980"/>
        </a:xfrm>
        <a:prstGeom prst="roundRect">
          <a:avLst/>
        </a:prstGeom>
        <a:solidFill>
          <a:schemeClr val="accent2">
            <a:hueOff val="-123893"/>
            <a:satOff val="-32918"/>
            <a:lumOff val="-133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800" b="1" kern="1200" smtClean="0">
              <a:latin typeface="Times New Roman" pitchFamily="18" charset="0"/>
              <a:cs typeface="Times New Roman" pitchFamily="18" charset="0"/>
            </a:rPr>
            <a:t>Унапређивање физичког капитала</a:t>
          </a:r>
          <a:r>
            <a:rPr lang="sr-Cyrl-RS" sz="1800" b="1" kern="1200" smtClean="0"/>
            <a:t>;</a:t>
          </a:r>
          <a:endParaRPr lang="en-US" sz="1800" kern="1200"/>
        </a:p>
      </dsp:txBody>
      <dsp:txXfrm>
        <a:off x="33926" y="3770876"/>
        <a:ext cx="8161748" cy="627128"/>
      </dsp:txXfrm>
    </dsp:sp>
    <dsp:sp modelId="{26E0D6F6-CD19-4CB6-BA86-62BBBF995A9E}">
      <dsp:nvSpPr>
        <dsp:cNvPr id="0" name=""/>
        <dsp:cNvSpPr/>
      </dsp:nvSpPr>
      <dsp:spPr>
        <a:xfrm>
          <a:off x="0" y="4483770"/>
          <a:ext cx="8229600" cy="694980"/>
        </a:xfrm>
        <a:prstGeom prst="roundRect">
          <a:avLst/>
        </a:prstGeom>
        <a:solidFill>
          <a:schemeClr val="accent2">
            <a:hueOff val="-148672"/>
            <a:satOff val="-39502"/>
            <a:lumOff val="-1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800" b="1" kern="1200" smtClean="0">
              <a:latin typeface="Times New Roman" pitchFamily="18" charset="0"/>
              <a:cs typeface="Times New Roman" pitchFamily="18" charset="0"/>
            </a:rPr>
            <a:t>Развијање расадничке производње.</a:t>
          </a:r>
          <a:endParaRPr lang="en-US" sz="1800" kern="1200"/>
        </a:p>
      </dsp:txBody>
      <dsp:txXfrm>
        <a:off x="33926" y="4517696"/>
        <a:ext cx="8161748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5D8C68-084D-4762-A78C-44947A846BEC}" type="datetimeFigureOut">
              <a:rPr lang="en-US" smtClean="0"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54BDF69-5A4E-41CB-8755-4CCAF90CBF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uYXBHa9vV5CDU1iTPdpWHvl4GWQ2_VUvX9Up47WC-bpoADxy9LiT5p1sH7ReLQD3Ea8HfQQ8uattd9jtd--mkb0IOudCdfFzfJGDRjb2t2gV2OMroz8Kg5kVYPYCSpbKscSYicQ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73270"/>
            <a:ext cx="1905000" cy="18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5486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b="1" dirty="0" smtClean="0">
                <a:latin typeface="Times New Roman" pitchFamily="18" charset="0"/>
                <a:cs typeface="Times New Roman" pitchFamily="18" charset="0"/>
              </a:rPr>
              <a:t>Анастасија Благојевић </a:t>
            </a:r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15/19</a:t>
            </a:r>
          </a:p>
          <a:p>
            <a:r>
              <a:rPr lang="sr-Cyrl-RS" b="1" dirty="0" smtClean="0">
                <a:latin typeface="Times New Roman" pitchFamily="18" charset="0"/>
                <a:cs typeface="Times New Roman" pitchFamily="18" charset="0"/>
              </a:rPr>
              <a:t>Тијана Милутиновић </a:t>
            </a:r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24/19</a:t>
            </a:r>
          </a:p>
          <a:p>
            <a:r>
              <a:rPr lang="sr-Cyrl-RS" b="1" err="1" smtClean="0">
                <a:latin typeface="Times New Roman" pitchFamily="18" charset="0"/>
                <a:cs typeface="Times New Roman" pitchFamily="18" charset="0"/>
              </a:rPr>
              <a:t>Ања</a:t>
            </a:r>
            <a:r>
              <a:rPr lang="sr-Cyrl-RS" b="1" smtClean="0">
                <a:latin typeface="Times New Roman" pitchFamily="18" charset="0"/>
                <a:cs typeface="Times New Roman" pitchFamily="18" charset="0"/>
              </a:rPr>
              <a:t> Хаџић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b="1" smtClean="0">
                <a:latin typeface="Times New Roman" pitchFamily="18" charset="0"/>
                <a:cs typeface="Times New Roman" pitchFamily="18" charset="0"/>
              </a:rPr>
              <a:t>194/19</a:t>
            </a:r>
            <a:endParaRPr lang="sr-Latn-R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RS" b="1" smtClean="0">
                <a:latin typeface="Times New Roman" pitchFamily="18" charset="0"/>
                <a:cs typeface="Times New Roman" pitchFamily="18" charset="0"/>
              </a:rPr>
              <a:t>Станислав Младеновић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b="1" smtClean="0">
                <a:latin typeface="Times New Roman" pitchFamily="18" charset="0"/>
                <a:cs typeface="Times New Roman" pitchFamily="18" charset="0"/>
              </a:rPr>
              <a:t>143/19 </a:t>
            </a:r>
            <a:endParaRPr lang="sr-Latn-R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14325"/>
            <a:ext cx="7391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100" b="1" dirty="0" smtClean="0">
                <a:latin typeface="Times New Roman" pitchFamily="18" charset="0"/>
                <a:cs typeface="Times New Roman" pitchFamily="18" charset="0"/>
              </a:rPr>
              <a:t>Просторни план јединице локалне </a:t>
            </a:r>
            <a:r>
              <a:rPr lang="sr-Cyrl-RS" sz="4100" b="1" smtClean="0">
                <a:latin typeface="Times New Roman" pitchFamily="18" charset="0"/>
                <a:cs typeface="Times New Roman" pitchFamily="18" charset="0"/>
              </a:rPr>
              <a:t>самоуправе </a:t>
            </a:r>
            <a:endParaRPr lang="en-US" sz="41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RS" sz="4100" b="1" smtClean="0">
                <a:latin typeface="Times New Roman" pitchFamily="18" charset="0"/>
                <a:cs typeface="Times New Roman" pitchFamily="18" charset="0"/>
              </a:rPr>
              <a:t>Ивањица</a:t>
            </a:r>
            <a:endParaRPr lang="en-US" sz="41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152400" y="609600"/>
            <a:ext cx="8785931" cy="5486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Први од критеријума који смо урадили је била надморска висина. 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Пронашли смо податке на којим надморским висинама најбоље 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успевају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одређене пољопривредне културе и делатности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На основу ове поделе одредили смо најпогоднији тип пољопривредне производње за свако насеље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Те податке смо сјединили са информацијама које смо добили о радно способном становништву 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насељима и формирали интегралну табелу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У тој табели смо издвојили четири доминантна типа пољопривредне производње (</a:t>
            </a:r>
            <a:r>
              <a:rPr lang="ru-RU" b="1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воћарство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повртарство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сточарство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шумарство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) које смо дефинисали, на основу добијених резултата, као најповољнија 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даљи развој на том простору.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67818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r-Cyrl-RS" sz="3200" b="1" smtClean="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ПОСТУПАК РАДА </a:t>
            </a:r>
            <a:endParaRPr lang="en-US" sz="3200" b="1">
              <a:solidFill>
                <a:schemeClr val="bg1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5400000">
            <a:off x="6829783" y="186060"/>
            <a:ext cx="606163" cy="702129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52728"/>
          </a:xfrm>
        </p:spPr>
        <p:txBody>
          <a:bodyPr>
            <a:normAutofit/>
          </a:bodyPr>
          <a:lstStyle/>
          <a:p>
            <a:pPr algn="ctr"/>
            <a:r>
              <a:rPr lang="sr-Cyrl-R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Планска </a:t>
            </a:r>
            <a:r>
              <a:rPr lang="sr-Cyrl-RS" sz="3200" b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решења </a:t>
            </a:r>
            <a:r>
              <a:rPr lang="sr-Cyrl-RS" sz="3200" b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r-Cyrl-RS" sz="3200" b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r-Cyrl-RS" sz="3200" b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просторног </a:t>
            </a:r>
            <a:r>
              <a:rPr lang="sr-Cyrl-RS" sz="32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развоја</a:t>
            </a:r>
            <a:endParaRPr lang="en-US" sz="32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24306"/>
              </p:ext>
            </p:extLst>
          </p:nvPr>
        </p:nvGraphicFramePr>
        <p:xfrm>
          <a:off x="533400" y="12954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4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09600"/>
            <a:ext cx="4495800" cy="657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628531"/>
            <a:ext cx="4705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b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Карта планираног стања</a:t>
            </a:r>
          </a:p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4114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27 насеља-најпогоднија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за бављење сточарством. </a:t>
            </a: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10 насеља-најпогоднија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за бављење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воћарством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Бединој Вароши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Свештици предвиђена су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откупна места са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хладњачама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Шумарство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је главни тип производње заједно са пчеларством и гајењем гљива у 5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насеља, поред парка природе Голија.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Буковица-примарна активност  повртарство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 sz="200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искорошћавање браунфилд локације као постројење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за прераду коже и вуне.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44" y="0"/>
            <a:ext cx="4850255" cy="6858000"/>
          </a:xfrm>
        </p:spPr>
      </p:pic>
    </p:spTree>
    <p:extLst>
      <p:ext uri="{BB962C8B-B14F-4D97-AF65-F5344CB8AC3E}">
        <p14:creationId xmlns:p14="http://schemas.microsoft.com/office/powerpoint/2010/main" val="34431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6553200" cy="1638846"/>
          </a:xfrm>
        </p:spPr>
        <p:txBody>
          <a:bodyPr/>
          <a:lstStyle/>
          <a:p>
            <a:r>
              <a:rPr lang="sr-Cyrl-RS" sz="4400" b="1" smtClean="0">
                <a:latin typeface="Times New Roman" pitchFamily="18" charset="0"/>
                <a:cs typeface="Times New Roman" pitchFamily="18" charset="0"/>
              </a:rPr>
              <a:t>ХВАЛА НА ПАЖЊИ! </a:t>
            </a:r>
            <a:r>
              <a:rPr lang="sr-Cyrl-RS" sz="4400" b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4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130847"/>
              </p:ext>
            </p:extLst>
          </p:nvPr>
        </p:nvGraphicFramePr>
        <p:xfrm>
          <a:off x="822960" y="381000"/>
          <a:ext cx="778764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546386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1613296"/>
            <a:ext cx="3733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Cyrl-RS" sz="2000" b="1" dirty="0" err="1" smtClean="0">
                <a:latin typeface="Times New Roman" pitchFamily="18" charset="0"/>
                <a:cs typeface="Times New Roman" pitchFamily="18" charset="0"/>
              </a:rPr>
              <a:t>Моравички</a:t>
            </a:r>
            <a:r>
              <a:rPr lang="sr-Cyrl-RS" sz="2000" b="1" dirty="0" smtClean="0">
                <a:latin typeface="Times New Roman" pitchFamily="18" charset="0"/>
                <a:cs typeface="Times New Roman" pitchFamily="18" charset="0"/>
              </a:rPr>
              <a:t> управни округ.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RS" sz="2000" b="1" dirty="0" smtClean="0">
                <a:latin typeface="Times New Roman" pitchFamily="18" charset="0"/>
                <a:cs typeface="Times New Roman" pitchFamily="18" charset="0"/>
              </a:rPr>
              <a:t>Површина 1090км2.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RS" sz="2000" b="1" smtClean="0">
                <a:latin typeface="Times New Roman" pitchFamily="18" charset="0"/>
                <a:cs typeface="Times New Roman" pitchFamily="18" charset="0"/>
              </a:rPr>
              <a:t>31.963 становника (Попис 2011. година).</a:t>
            </a:r>
            <a:endParaRPr lang="sr-Cyrl-R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90% територије изнад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600 </a:t>
            </a:r>
            <a:r>
              <a:rPr lang="sr-Latn-RS" sz="2000" b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r-Latn-R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н.в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r-Cyrl-R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b="1" smtClean="0">
                <a:latin typeface="Times New Roman" pitchFamily="18" charset="0"/>
                <a:cs typeface="Times New Roman" pitchFamily="18" charset="0"/>
              </a:rPr>
              <a:t>49 </a:t>
            </a:r>
            <a:r>
              <a:rPr lang="sr-Cyrl-RS" sz="2000" b="1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sr-Cyrl-RS" sz="2000" b="1" smtClean="0">
                <a:latin typeface="Times New Roman" pitchFamily="18" charset="0"/>
                <a:cs typeface="Times New Roman" pitchFamily="18" charset="0"/>
              </a:rPr>
              <a:t>асеља од којиих је само једно градског типа.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Cyrl-RS" sz="2000" b="1" smtClean="0">
                <a:latin typeface="Times New Roman" pitchFamily="18" charset="0"/>
                <a:cs typeface="Times New Roman" pitchFamily="18" charset="0"/>
              </a:rPr>
              <a:t>Граничи се са </a:t>
            </a:r>
            <a:r>
              <a:rPr lang="sr-Cyrl-RS" sz="2000" b="1" smtClean="0">
                <a:latin typeface="Times New Roman" pitchFamily="18" charset="0"/>
                <a:cs typeface="Times New Roman" pitchFamily="18" charset="0"/>
              </a:rPr>
              <a:t>6 општина и једним градом (Краљево).</a:t>
            </a:r>
            <a:endParaRPr lang="sr-Cyrl-R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Cyrl-RS" dirty="0">
              <a:latin typeface="Arial Narrow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261860" y="354330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4400" y="4603194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55271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b="1" smtClean="0">
                <a:latin typeface="Times New Roman" pitchFamily="18" charset="0"/>
                <a:cs typeface="Times New Roman" pitchFamily="18" charset="0"/>
              </a:rPr>
              <a:t>Ивањица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010400" cy="1252728"/>
          </a:xfrm>
        </p:spPr>
        <p:txBody>
          <a:bodyPr>
            <a:normAutofit/>
          </a:bodyPr>
          <a:lstStyle/>
          <a:p>
            <a:pPr algn="ctr"/>
            <a:r>
              <a:rPr lang="sr-Cyrl-R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Вишекритеријумска</a:t>
            </a:r>
            <a:r>
              <a:rPr lang="sr-Cyrl-R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анализа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950" y="1371600"/>
            <a:ext cx="8382000" cy="2937153"/>
          </a:xfrm>
        </p:spPr>
        <p:txBody>
          <a:bodyPr>
            <a:normAutofit/>
          </a:bodyPr>
          <a:lstStyle/>
          <a:p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                                К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оришћени критеријуми су:</a:t>
            </a:r>
            <a:endParaRPr lang="ru-RU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Надморска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висина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                                   6.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лизина путева,  </a:t>
            </a:r>
            <a:endParaRPr lang="ru-RU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онитет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тла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                                               7.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лизина браунфилда,                               </a:t>
            </a:r>
          </a:p>
          <a:p>
            <a:pPr algn="just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адно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 становништво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             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нсолација,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еханизација,                                               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адавине.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878610"/>
            <a:ext cx="73914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>
                <a:latin typeface="Times New Roman" pitchFamily="18" charset="0"/>
                <a:cs typeface="Times New Roman" pitchFamily="18" charset="0"/>
              </a:rPr>
              <a:t>Главне смернице за ову анализу били су подаци надморске висине и радно способног становништва по насељима.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0154"/>
              </p:ext>
            </p:extLst>
          </p:nvPr>
        </p:nvGraphicFramePr>
        <p:xfrm>
          <a:off x="1219200" y="609600"/>
          <a:ext cx="6705600" cy="53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05600"/>
              </a:tblGrid>
              <a:tr h="533400">
                <a:tc>
                  <a:txBody>
                    <a:bodyPr/>
                    <a:lstStyle/>
                    <a:p>
                      <a:endParaRPr lang="en-US" sz="280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81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457200"/>
            <a:ext cx="5105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288036"/>
            <a:ext cx="4953000" cy="1083564"/>
          </a:xfrm>
        </p:spPr>
        <p:txBody>
          <a:bodyPr>
            <a:normAutofit/>
          </a:bodyPr>
          <a:lstStyle/>
          <a:p>
            <a:r>
              <a:rPr lang="sr-Cyrl-R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Надморска</a:t>
            </a:r>
            <a:r>
              <a:rPr lang="sr-Cyrl-R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висина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4648199" cy="4068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Преко 90% територије </a:t>
            </a:r>
            <a:r>
              <a:rPr 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општине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је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висини од преко 600 </a:t>
            </a:r>
            <a:r>
              <a:rPr 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н.в</a:t>
            </a:r>
            <a:r>
              <a:rPr lang="sr-Cyrl-RS" sz="200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sr-Cyrl-RS" sz="200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sr-Cyrl-R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оминантан облик рељефа су планине.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насеља у општини разврстана су по следећим категоријама</a:t>
            </a:r>
            <a:r>
              <a:rPr 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/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500m, од 500-800m, од 800-1000m, и преко </a:t>
            </a:r>
            <a:r>
              <a:rPr lang="ru-RU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1000m</a:t>
            </a:r>
            <a:r>
              <a:rPr lang="ru-RU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1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16764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smtClean="0">
                <a:latin typeface="Times New Roman" pitchFamily="18" charset="0"/>
                <a:cs typeface="Times New Roman" pitchFamily="18" charset="0"/>
              </a:rPr>
              <a:t>             Установљено је да: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000" b="1">
                <a:latin typeface="Times New Roman" pitchFamily="18" charset="0"/>
                <a:cs typeface="Times New Roman" pitchFamily="18" charset="0"/>
              </a:rPr>
              <a:t>насеље лежи на надморској висини до 500 m, </a:t>
            </a:r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ru-RU" sz="2000" b="1">
                <a:latin typeface="Times New Roman" pitchFamily="18" charset="0"/>
                <a:cs typeface="Times New Roman" pitchFamily="18" charset="0"/>
              </a:rPr>
              <a:t>насеља припада категорији од 500-800 m н.в., </a:t>
            </a:r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27 </a:t>
            </a:r>
            <a:r>
              <a:rPr lang="ru-RU" sz="2000" b="1">
                <a:latin typeface="Times New Roman" pitchFamily="18" charset="0"/>
                <a:cs typeface="Times New Roman" pitchFamily="18" charset="0"/>
              </a:rPr>
              <a:t>је у категорији 800-1000 m н.в, </a:t>
            </a:r>
            <a:endParaRPr lang="ru-RU" sz="2000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b="1">
                <a:latin typeface="Times New Roman" pitchFamily="18" charset="0"/>
                <a:cs typeface="Times New Roman" pitchFamily="18" charset="0"/>
              </a:rPr>
              <a:t>насеља се простиру на надморској висини од преко 1000 m.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64163"/>
              </p:ext>
            </p:extLst>
          </p:nvPr>
        </p:nvGraphicFramePr>
        <p:xfrm>
          <a:off x="4876800" y="1676400"/>
          <a:ext cx="411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381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32288" y="2643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8077200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Територија општине Ивањица припада четвртом реону</a:t>
            </a:r>
            <a:r>
              <a:rPr lang="ru-RU" sz="2100" b="1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100" b="1" smtClean="0">
                <a:latin typeface="Times New Roman" pitchFamily="18" charset="0"/>
                <a:cs typeface="Times New Roman" pitchFamily="18" charset="0"/>
              </a:rPr>
              <a:t>Подручје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овог реона претежно се простире преко 1000 м надморске висине. </a:t>
            </a:r>
            <a:endParaRPr lang="sr-Latn-R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sr-Cyrl-RS" sz="21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sr-Cyrl-R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укупној површини пољопривредног земљишта највећи удео </a:t>
            </a:r>
            <a:r>
              <a:rPr lang="sr-Cyrl-RS" sz="21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има </a:t>
            </a:r>
            <a:r>
              <a:rPr lang="sr-Cyrl-RS" sz="21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земљиште</a:t>
            </a:r>
            <a:r>
              <a:rPr lang="sr-Latn-RS" sz="21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VII </a:t>
            </a:r>
            <a:r>
              <a:rPr lang="sr-Cyrl-R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класе (20.131 </a:t>
            </a:r>
            <a:r>
              <a:rPr 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ha) </a:t>
            </a:r>
            <a:r>
              <a:rPr lang="sr-Cyrl-R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 земљиште </a:t>
            </a:r>
            <a:r>
              <a:rPr lang="en-U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sr-Cyrl-RS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класе (17.926 </a:t>
            </a:r>
            <a:r>
              <a:rPr lang="en-US" sz="21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n-US" sz="21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sr-Cyrl-RS" sz="2100" b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1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1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пштина </a:t>
            </a:r>
            <a:r>
              <a:rPr lang="ru-RU" sz="21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располаже са свега 34 ha земље I </a:t>
            </a:r>
            <a:r>
              <a:rPr lang="ru-RU" sz="21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класе.</a:t>
            </a:r>
            <a:endParaRPr lang="en-US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1" y="452992"/>
            <a:ext cx="4495801" cy="71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5212" y="45299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3200" b="1" smtClean="0">
                <a:latin typeface="Times New Roman" pitchFamily="18" charset="0"/>
                <a:cs typeface="Times New Roman" pitchFamily="18" charset="0"/>
              </a:rPr>
              <a:t>БОНИТЕТ</a:t>
            </a:r>
            <a:r>
              <a:rPr lang="sr-Cyrl-RS" sz="3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 sz="3200" b="1" smtClean="0">
                <a:latin typeface="Times New Roman" pitchFamily="18" charset="0"/>
                <a:cs typeface="Times New Roman" pitchFamily="18" charset="0"/>
              </a:rPr>
              <a:t>ТЛА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219200"/>
            <a:ext cx="8382000" cy="4648200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>
                <a:latin typeface="Times New Roman" pitchFamily="18" charset="0"/>
                <a:cs typeface="Times New Roman" pitchFamily="18" charset="0"/>
              </a:rPr>
              <a:t>Пољопривредно становништво чини 24,5% становништва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Општине.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Највећи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део пољопривредних површина налази се у поседу породичних газдинстава (око 94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%). </a:t>
            </a:r>
            <a:endParaRPr lang="sr-Cyrl-R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Број регистрованих пољоприведних газдинстава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године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износио је 2919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2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Већина газдинстава поседује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мање од 5 хектара земљишта, подељеног у бројне 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мале </a:t>
            </a: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одвојене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парцеле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Индивидулани пољопривредници у 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укупном пољопривредном становништву </a:t>
            </a:r>
            <a:r>
              <a:rPr lang="ru-RU"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Општине </a:t>
            </a:r>
            <a:r>
              <a:rPr lang="ru-RU" sz="22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чине 71,7</a:t>
            </a: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%. 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533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34759"/>
            <a:ext cx="8153400" cy="1060641"/>
          </a:xfrm>
        </p:spPr>
        <p:txBody>
          <a:bodyPr>
            <a:normAutofit/>
          </a:bodyPr>
          <a:lstStyle/>
          <a:p>
            <a:pPr algn="ctr"/>
            <a:r>
              <a:rPr lang="sr-Cyrl-R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Радно способно становништво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53000" y="685800"/>
            <a:ext cx="3505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9636132"/>
              </p:ext>
            </p:extLst>
          </p:nvPr>
        </p:nvGraphicFramePr>
        <p:xfrm>
          <a:off x="600075" y="457200"/>
          <a:ext cx="80772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8175" y="596205"/>
            <a:ext cx="3657600" cy="548521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Cyrl-RS" sz="2800" b="1" smtClean="0">
                <a:latin typeface="Times New Roman" pitchFamily="18" charset="0"/>
                <a:cs typeface="Times New Roman" pitchFamily="18" charset="0"/>
              </a:rPr>
              <a:t>Близина путева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2049" y="596205"/>
            <a:ext cx="3686175" cy="548521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r-Cyrl-RS" sz="2800" b="1" smtClean="0">
                <a:latin typeface="Times New Roman" pitchFamily="18" charset="0"/>
                <a:cs typeface="Times New Roman" pitchFamily="18" charset="0"/>
              </a:rPr>
              <a:t>Близина браунфилда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01448681"/>
              </p:ext>
            </p:extLst>
          </p:nvPr>
        </p:nvGraphicFramePr>
        <p:xfrm>
          <a:off x="-1447800" y="152400"/>
          <a:ext cx="5257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24100" y="152400"/>
            <a:ext cx="6515100" cy="22474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Годишња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сума падавина просечно износи око 920 mm атмосферског талога.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Обронци Голије добијају и преко 1000 mm, па у котлини има довољно воде.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Дебљина снежног покривача креће се од 44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60 cm, а број снежних дана од 80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-100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дана.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Средња годишња температура ваздуха је мања од 6°C.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0" y="4724400"/>
            <a:ext cx="6553200" cy="16344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Постојеће стање физичких ресурса (механизације, опреме и објеката) је веома неповољно.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али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број домаћинстава поседује тракторе са свим прикључцима (мање од 5%). </a:t>
            </a:r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r-Cyrl-RS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sr-Cyrl-RS" smtClean="0">
                <a:latin typeface="Times New Roman" pitchFamily="18" charset="0"/>
                <a:cs typeface="Times New Roman" pitchFamily="18" charset="0"/>
              </a:rPr>
              <a:t>тарост </a:t>
            </a:r>
            <a:r>
              <a:rPr lang="sr-Cyrl-RS">
                <a:latin typeface="Times New Roman" pitchFamily="18" charset="0"/>
                <a:cs typeface="Times New Roman" pitchFamily="18" charset="0"/>
              </a:rPr>
              <a:t>механизације се креће у просеку од 25 -</a:t>
            </a:r>
            <a:r>
              <a:rPr lang="sr-Cyrl-R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>
                <a:latin typeface="Times New Roman" pitchFamily="18" charset="0"/>
                <a:cs typeface="Times New Roman" pitchFamily="18" charset="0"/>
              </a:rPr>
              <a:t>30 година. 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4100" y="2895600"/>
            <a:ext cx="6362700" cy="1021556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Број сунчаних дана износи 100-110 дана,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купна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инсолација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је 1933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h (у јулу месецу 257 h, а у фебруару 87 h).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37539"/>
              </p:ext>
            </p:extLst>
          </p:nvPr>
        </p:nvGraphicFramePr>
        <p:xfrm>
          <a:off x="4648200" y="4047098"/>
          <a:ext cx="2971800" cy="2226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</a:tblGrid>
              <a:tr h="22267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28600"/>
            <a:ext cx="67818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r-Cyrl-RS" sz="3200" b="1" smtClean="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ПОСТУПАК РАДА </a:t>
            </a:r>
            <a:endParaRPr lang="en-US" sz="3200" b="1">
              <a:solidFill>
                <a:schemeClr val="bg1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5400000">
            <a:off x="6829783" y="186060"/>
            <a:ext cx="606163" cy="702129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133" y="1070425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територији општине Ивањица постоји мрежа од 49 насеља, различитих демографских, функционалних и физиономских својстава. 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Сва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насеља, изузев градског, бодовали смо користећи два критеријума: надморска висина насеља и укупан број радно способног становништва. 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основу тих критеријума издвојили смо 4 категорије погодности за одређену пољопривредну производњу. 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b="1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Бодовање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критеријума извршили смо на основу следећих параметара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41910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4-Најповољнији</a:t>
            </a:r>
          </a:p>
          <a:p>
            <a:pPr algn="ctr"/>
            <a:r>
              <a:rPr lang="ru-RU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3-Повољан</a:t>
            </a:r>
          </a:p>
          <a:p>
            <a:pPr algn="ctr"/>
            <a:r>
              <a:rPr lang="ru-RU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2-Делимично повољан</a:t>
            </a:r>
          </a:p>
          <a:p>
            <a:pPr algn="ctr"/>
            <a:r>
              <a:rPr lang="ru-RU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1-Неповољан</a:t>
            </a:r>
          </a:p>
        </p:txBody>
      </p:sp>
    </p:spTree>
    <p:extLst>
      <p:ext uri="{BB962C8B-B14F-4D97-AF65-F5344CB8AC3E}">
        <p14:creationId xmlns:p14="http://schemas.microsoft.com/office/powerpoint/2010/main" val="31227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3">
      <a:dk1>
        <a:srgbClr val="000000"/>
      </a:dk1>
      <a:lt1>
        <a:srgbClr val="F4E8D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593</TotalTime>
  <Words>842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PowerPoint Presentation</vt:lpstr>
      <vt:lpstr>Вишекритеријумска анализа</vt:lpstr>
      <vt:lpstr>Надморска висина</vt:lpstr>
      <vt:lpstr>PowerPoint Presentation</vt:lpstr>
      <vt:lpstr>Радно способно становништво</vt:lpstr>
      <vt:lpstr>PowerPoint Presentation</vt:lpstr>
      <vt:lpstr>PowerPoint Presentation</vt:lpstr>
      <vt:lpstr>PowerPoint Presentation</vt:lpstr>
      <vt:lpstr>PowerPoint Presentation</vt:lpstr>
      <vt:lpstr>Планска решења  просторног развоја</vt:lpstr>
      <vt:lpstr>PowerPoint Presentation</vt:lpstr>
      <vt:lpstr>ХВАЛА НА ПАЖЊИ!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sikimic</dc:creator>
  <cp:lastModifiedBy>Silvija</cp:lastModifiedBy>
  <cp:revision>38</cp:revision>
  <dcterms:created xsi:type="dcterms:W3CDTF">2021-12-17T15:05:29Z</dcterms:created>
  <dcterms:modified xsi:type="dcterms:W3CDTF">2021-12-19T15:45:25Z</dcterms:modified>
</cp:coreProperties>
</file>