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4" r:id="rId7"/>
    <p:sldId id="265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6EF8-206C-07E4-B1C2-20083A88D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D9A02-F48D-BD73-1E53-502082787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97C-883D-DA1B-4D7E-6C059C8D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FDE8-149D-F55A-8037-05181D17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E7D7-F167-1511-25C0-68BCE63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239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27BA-14BC-3B75-007C-FB30556B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4163C-84A4-FC0A-6EC3-672DB536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5B07-A2C1-6715-4B26-7FC7261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0F8F-324E-E7D5-D2EC-E3F94FC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932-850C-119A-9F95-B39293B4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6168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9B504-3A1B-4EC6-AE27-30C280C33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DFE9E-BB71-9E8C-4F73-1D1319DFC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D749-584A-1B0E-ABBE-DED23B76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D853-BB41-61A3-F37C-1133B28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3891-5DEF-B07F-CF4A-BD59DAF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234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410B-C808-AAE0-371B-25C12371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B617-6A1C-746D-83E6-ACEB3302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E525-996C-5759-401D-1906BF68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86F0B-D578-5B8F-86C5-E7C8B28D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4D6D-06C3-0513-8742-FA0ACC66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740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E2A4-C1D0-3ED2-A761-5222B325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C4BC-9BFF-5FF7-4289-D99336F8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BC7D-1466-D759-D973-3E34898F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D13A-B734-CB93-FAAE-09C173A7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4A28-7E60-A6F0-C199-D822184A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905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0D95-3578-6798-7674-68C903AF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A0C5-9C62-2941-0078-EF7AEF736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0156-293A-33A0-4AFB-A3EEC909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183D-FA2C-E294-97B5-C56777A9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811D1-7FCC-C221-3587-CB2CC721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2CF92-25AF-55F6-49AC-AC18FE52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597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6F7C-F642-5507-45A5-19534978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41EA-C51B-DC15-B81A-CC74D3734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01592-8C3D-2F99-B94C-435471839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3748C-6CCD-EE68-FEE3-7FA3BE63A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5E3D5-BA1E-CAE0-E7D1-71E80CBB6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7DCDC-12FE-1928-954B-57A063D3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DC33-1DF0-57D2-F56F-48EA75BA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E23FA-0547-353B-7BCF-86FCF48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95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7C3-06C3-8F54-07EE-797C743A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CA0B4-54C6-094B-A687-26C952A0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A6E43-A0EA-4C38-8EDC-C2FBF88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D070-5568-2AED-D355-9CB01CD5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532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7BFDA-90D9-41EF-7D20-7A89B4A3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97DB-6C71-9945-788A-04108051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2B4A8-5FB4-4915-EB5F-20275FF7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2798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3E43-4558-EA06-A582-042DFD78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BC80-E035-774B-E76B-46A62C10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E97CF-6930-8B24-9BB8-07068974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A31E0-7BE0-1339-0B0A-B5C2874E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9D344-E8F6-F930-5D98-2913D3F9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AE74A-7ADF-6264-2FD4-34EC6730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129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8EF4-A2F5-60F5-6C64-22914526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E2C9A-3FCF-9240-C9B5-4410FD0C1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59055-3F4D-25C6-61D1-ED900F95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D1596-AC3E-D72B-B842-B3834C26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A6E9C-22A2-80AE-02A4-C8645C8E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5C7B1-C5C6-785A-B87F-07EB56D2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174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B6AA6-7978-FE7F-700B-F72DFF68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B4C17-D683-E5C3-CE82-A478C2F9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4ACAF-FB02-146C-7A60-586CC60D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5CD88-EDE2-4DBC-9754-6296542E0640}" type="datetimeFigureOut">
              <a:rPr lang="sr-Latn-RS" smtClean="0"/>
              <a:t>8.8.2022.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EB92-C5DD-D165-F3DE-C935016A0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80DE-7FF6-66FF-9EE1-70D8DE741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E1D7-D39F-431D-A5F3-08707DB4651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7983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ra200030d\Downloads\depth-prediction-single-image_compress.pdf" TargetMode="External"/><Relationship Id="rId3" Type="http://schemas.openxmlformats.org/officeDocument/2006/relationships/hyperlink" Target="https://github.com/karoly-hars/DE_resnet_unet_hyb" TargetMode="External"/><Relationship Id="rId7" Type="http://schemas.openxmlformats.org/officeDocument/2006/relationships/hyperlink" Target="file:///C:\Users\ra200030d\Downloads\Hu_Visualization_of_Convolutional_Neural_Networks_for_Monocular_Depth_Estimation_ICCV_2019_paper%20(1).pdf" TargetMode="External"/><Relationship Id="rId2" Type="http://schemas.openxmlformats.org/officeDocument/2006/relationships/hyperlink" Target="https://openaccess.thecvf.com/content_WACV_2020/papers/Fang_Towards_Good_Practice_for_CNN-Based_Monocular_Depth_Estimation_WACV_2020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nyu.edu/~silberman/datasets/nyu_depth_v2.html" TargetMode="External"/><Relationship Id="rId5" Type="http://schemas.openxmlformats.org/officeDocument/2006/relationships/hyperlink" Target="https://arxiv.org/abs/1505.04597" TargetMode="External"/><Relationship Id="rId4" Type="http://schemas.openxmlformats.org/officeDocument/2006/relationships/hyperlink" Target="https://github.com/haofengac/MonoDepth-FPN-PyTo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34B-03D2-5C2C-9DF9-DF28B5EA1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635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err="1"/>
              <a:t>Estimacija</a:t>
            </a:r>
            <a:r>
              <a:rPr lang="en-US" sz="7200" dirty="0"/>
              <a:t> </a:t>
            </a:r>
            <a:r>
              <a:rPr lang="en-US" sz="7200" dirty="0" err="1"/>
              <a:t>dubine</a:t>
            </a:r>
            <a:r>
              <a:rPr lang="en-US" sz="7200" dirty="0"/>
              <a:t> </a:t>
            </a:r>
            <a:r>
              <a:rPr lang="en-US" sz="7200" dirty="0" err="1"/>
              <a:t>slike</a:t>
            </a:r>
            <a:endParaRPr lang="sr-Latn-R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FDFFD-E274-C4E6-03DC-C94366A48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658"/>
            <a:ext cx="9144000" cy="2387599"/>
          </a:xfrm>
        </p:spPr>
        <p:txBody>
          <a:bodyPr>
            <a:noAutofit/>
          </a:bodyPr>
          <a:lstStyle/>
          <a:p>
            <a:r>
              <a:rPr lang="en-US" dirty="0"/>
              <a:t>Sara </a:t>
            </a:r>
            <a:r>
              <a:rPr lang="en-US" dirty="0" err="1"/>
              <a:t>Dragutino</a:t>
            </a:r>
            <a:r>
              <a:rPr lang="sr-Latn-RS" dirty="0" err="1"/>
              <a:t>vić</a:t>
            </a:r>
            <a:endParaRPr lang="sr-Latn-RS" dirty="0"/>
          </a:p>
          <a:p>
            <a:r>
              <a:rPr lang="sr-Latn-RS" dirty="0"/>
              <a:t>Anastasija Rakić</a:t>
            </a:r>
          </a:p>
          <a:p>
            <a:r>
              <a:rPr lang="sr-Latn-RS" dirty="0"/>
              <a:t>Mentori:</a:t>
            </a:r>
          </a:p>
          <a:p>
            <a:r>
              <a:rPr lang="sr-Latn-RS" dirty="0"/>
              <a:t>Stefan Mojsilović</a:t>
            </a:r>
          </a:p>
          <a:p>
            <a:r>
              <a:rPr lang="sr-Latn-RS" dirty="0"/>
              <a:t>Vukašin Ranković</a:t>
            </a:r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893F47E-29A6-1CE0-AC56-43758079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658235"/>
            <a:ext cx="1143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0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E8AD-2600-B4A1-D084-A6E1C3D1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2B20-C044-1DAE-5EC0-20183998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753436" cy="470838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Towards Good Practice for CNN-Based Monocular Depth Estimation</a:t>
            </a:r>
            <a:endParaRPr lang="sr-Latn-RS" dirty="0"/>
          </a:p>
          <a:p>
            <a:r>
              <a:rPr lang="en-US" dirty="0">
                <a:hlinkClick r:id="rId3"/>
              </a:rPr>
              <a:t>A Hybrid CNN Approach for Single Image Depth Estimation: A Case Study</a:t>
            </a:r>
            <a:endParaRPr lang="sr-Latn-RS" dirty="0"/>
          </a:p>
          <a:p>
            <a:r>
              <a:rPr lang="sr-Latn-RS" dirty="0" err="1">
                <a:hlinkClick r:id="rId4"/>
              </a:rPr>
              <a:t>MonoDepth</a:t>
            </a:r>
            <a:r>
              <a:rPr lang="sr-Latn-RS" dirty="0">
                <a:hlinkClick r:id="rId4"/>
              </a:rPr>
              <a:t>-FPN-</a:t>
            </a:r>
            <a:r>
              <a:rPr lang="sr-Latn-RS" dirty="0" err="1">
                <a:hlinkClick r:id="rId4"/>
              </a:rPr>
              <a:t>PyTorch</a:t>
            </a:r>
            <a:r>
              <a:rPr lang="sr-Latn-RS" dirty="0">
                <a:hlinkClick r:id="rId4"/>
              </a:rPr>
              <a:t> </a:t>
            </a:r>
            <a:endParaRPr lang="sr-Latn-RS" dirty="0"/>
          </a:p>
          <a:p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Convolutional</a:t>
            </a:r>
            <a:r>
              <a:rPr lang="sr-Latn-RS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Networks</a:t>
            </a:r>
            <a:r>
              <a:rPr lang="sr-Latn-RS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for</a:t>
            </a:r>
            <a:r>
              <a:rPr lang="sr-Latn-RS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Biomedical</a:t>
            </a:r>
            <a:r>
              <a:rPr lang="sr-Latn-RS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Image</a:t>
            </a:r>
            <a:r>
              <a:rPr lang="sr-Latn-RS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5"/>
              </a:rPr>
              <a:t>Segmentation</a:t>
            </a:r>
            <a:endParaRPr lang="sr-Latn-RS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5"/>
            </a:endParaRPr>
          </a:p>
          <a:p>
            <a:r>
              <a:rPr lang="sr-Latn-RS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6"/>
              </a:rPr>
              <a:t>NYU </a:t>
            </a:r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6"/>
              </a:rPr>
              <a:t>Depth</a:t>
            </a:r>
            <a:r>
              <a:rPr lang="sr-Latn-RS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6"/>
              </a:rPr>
              <a:t>Dataset</a:t>
            </a:r>
            <a:r>
              <a:rPr lang="sr-Latn-RS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6"/>
              </a:rPr>
              <a:t> V2 - </a:t>
            </a:r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6"/>
              </a:rPr>
              <a:t>Nathan</a:t>
            </a:r>
            <a:r>
              <a:rPr lang="sr-Latn-RS" b="0" i="0" u="none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lang="sr-Latn-RS" b="0" i="0" u="none" strike="noStrike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6"/>
              </a:rPr>
              <a:t>Silberman</a:t>
            </a:r>
            <a:endParaRPr lang="sr-Latn-RS" dirty="0">
              <a:solidFill>
                <a:srgbClr val="8AB4F8"/>
              </a:solidFill>
              <a:latin typeface="arial" panose="020B0604020202020204" pitchFamily="34" charset="0"/>
              <a:hlinkClick r:id="rId6"/>
            </a:endParaRPr>
          </a:p>
          <a:p>
            <a:r>
              <a:rPr lang="en-US" dirty="0">
                <a:hlinkClick r:id="rId7"/>
              </a:rPr>
              <a:t>Visualization of Convolutional Neural Networks for Monocular Depth Estimation</a:t>
            </a:r>
            <a:endParaRPr lang="sr-Latn-RS" dirty="0"/>
          </a:p>
          <a:p>
            <a:r>
              <a:rPr lang="en-US" dirty="0">
                <a:hlinkClick r:id="rId8"/>
              </a:rPr>
              <a:t>Depth prediction using a single image</a:t>
            </a:r>
            <a:endParaRPr lang="en-US" dirty="0"/>
          </a:p>
          <a:p>
            <a:pPr marL="0" indent="0">
              <a:buNone/>
            </a:pPr>
            <a:endParaRPr lang="sr-Latn-RS" b="0" i="0" u="none" strike="noStrike" dirty="0">
              <a:solidFill>
                <a:srgbClr val="8AB4F8"/>
              </a:solidFill>
              <a:effectLst/>
              <a:latin typeface="arial" panose="020B0604020202020204" pitchFamily="34" charset="0"/>
              <a:hlinkClick r:id="rId5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8377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E27D-E0AE-59A3-BBEF-4CD3522A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1929"/>
            <a:ext cx="10515600" cy="1325563"/>
          </a:xfrm>
        </p:spPr>
        <p:txBody>
          <a:bodyPr/>
          <a:lstStyle/>
          <a:p>
            <a:r>
              <a:rPr lang="sr-Latn-RS" dirty="0" err="1"/>
              <a:t>Dataset</a:t>
            </a:r>
            <a:r>
              <a:rPr lang="en-US" dirty="0"/>
              <a:t> – NYU Depth V2</a:t>
            </a:r>
            <a:r>
              <a:rPr lang="sr-Latn-RS" dirty="0"/>
              <a:t> </a:t>
            </a:r>
            <a:r>
              <a:rPr lang="en-US" dirty="0"/>
              <a:t> </a:t>
            </a:r>
            <a:endParaRPr lang="sr-Latn-RS" dirty="0"/>
          </a:p>
        </p:txBody>
      </p:sp>
      <p:pic>
        <p:nvPicPr>
          <p:cNvPr id="9" name="Picture 8" descr="A table with chairs and a plant on it&#10;&#10;Description automatically generated with low confidence">
            <a:extLst>
              <a:ext uri="{FF2B5EF4-FFF2-40B4-BE49-F238E27FC236}">
                <a16:creationId xmlns:a16="http://schemas.microsoft.com/office/drawing/2014/main" id="{45E8FB8F-0440-A0D1-3109-AD9C40733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4370965"/>
            <a:ext cx="3000375" cy="2250281"/>
          </a:xfrm>
          <a:prstGeom prst="rect">
            <a:avLst/>
          </a:prstGeom>
        </p:spPr>
      </p:pic>
      <p:pic>
        <p:nvPicPr>
          <p:cNvPr id="11" name="Picture 10" descr="A cat sitting on a table&#10;&#10;Description automatically generated with low confidence">
            <a:extLst>
              <a:ext uri="{FF2B5EF4-FFF2-40B4-BE49-F238E27FC236}">
                <a16:creationId xmlns:a16="http://schemas.microsoft.com/office/drawing/2014/main" id="{08F97CC3-14BA-7BB8-6035-E183059D7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59" y="4370967"/>
            <a:ext cx="3000372" cy="2250279"/>
          </a:xfrm>
          <a:prstGeom prst="rect">
            <a:avLst/>
          </a:prstGeom>
        </p:spPr>
      </p:pic>
      <p:pic>
        <p:nvPicPr>
          <p:cNvPr id="13" name="Picture 12" descr="A cat sitting on a table&#10;&#10;Description automatically generated with low confidence">
            <a:extLst>
              <a:ext uri="{FF2B5EF4-FFF2-40B4-BE49-F238E27FC236}">
                <a16:creationId xmlns:a16="http://schemas.microsoft.com/office/drawing/2014/main" id="{561B5BF3-1AAD-8BE1-F51B-C99B12B03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118" y="4370965"/>
            <a:ext cx="3000372" cy="2250279"/>
          </a:xfrm>
          <a:prstGeom prst="rect">
            <a:avLst/>
          </a:prstGeom>
        </p:spPr>
      </p:pic>
      <p:pic>
        <p:nvPicPr>
          <p:cNvPr id="17" name="Content Placeholder 16" descr="A person sitting at a desk&#10;&#10;Description automatically generated with medium confidence">
            <a:extLst>
              <a:ext uri="{FF2B5EF4-FFF2-40B4-BE49-F238E27FC236}">
                <a16:creationId xmlns:a16="http://schemas.microsoft.com/office/drawing/2014/main" id="{C6DB8F24-0B32-D316-B5C5-B22F54F3A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104520"/>
            <a:ext cx="3000375" cy="2250281"/>
          </a:xfrm>
        </p:spPr>
      </p:pic>
      <p:pic>
        <p:nvPicPr>
          <p:cNvPr id="19" name="Picture 18" descr="A picture containing dark, light, image, clouds&#10;&#10;Description automatically generated">
            <a:extLst>
              <a:ext uri="{FF2B5EF4-FFF2-40B4-BE49-F238E27FC236}">
                <a16:creationId xmlns:a16="http://schemas.microsoft.com/office/drawing/2014/main" id="{6C9E1183-7E08-24EE-B8B1-D49441625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59" y="2104520"/>
            <a:ext cx="3000372" cy="22502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51D9EC-FA99-2C85-2022-74CE872F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118" y="2073744"/>
            <a:ext cx="3000372" cy="2250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FE4BE5-1018-25DF-0338-97F039431410}"/>
              </a:ext>
            </a:extLst>
          </p:cNvPr>
          <p:cNvSpPr txBox="1"/>
          <p:nvPr/>
        </p:nvSpPr>
        <p:spPr>
          <a:xfrm>
            <a:off x="1080656" y="1341705"/>
            <a:ext cx="84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50 000 slika, 480x640</a:t>
            </a:r>
          </a:p>
        </p:txBody>
      </p:sp>
    </p:spTree>
    <p:extLst>
      <p:ext uri="{BB962C8B-B14F-4D97-AF65-F5344CB8AC3E}">
        <p14:creationId xmlns:p14="http://schemas.microsoft.com/office/powerpoint/2010/main" val="283947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2595-D14C-360E-7948-A124B1A0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U-NET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5405D95-21FE-5832-38DE-DB919CC5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250136"/>
            <a:ext cx="7715250" cy="5140193"/>
          </a:xfrm>
        </p:spPr>
      </p:pic>
    </p:spTree>
    <p:extLst>
      <p:ext uri="{BB962C8B-B14F-4D97-AF65-F5344CB8AC3E}">
        <p14:creationId xmlns:p14="http://schemas.microsoft.com/office/powerpoint/2010/main" val="241674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ABDB-BC60-A975-698B-EB58B7F7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U-NET </a:t>
            </a:r>
            <a:r>
              <a:rPr lang="en-US" dirty="0" err="1"/>
              <a:t>rezultati</a:t>
            </a:r>
            <a:endParaRPr lang="sr-Latn-RS" dirty="0"/>
          </a:p>
        </p:txBody>
      </p:sp>
      <p:pic>
        <p:nvPicPr>
          <p:cNvPr id="5" name="Content Placeholder 4" descr="A room with tables and chairs&#10;&#10;Description automatically generated with medium confidence">
            <a:extLst>
              <a:ext uri="{FF2B5EF4-FFF2-40B4-BE49-F238E27FC236}">
                <a16:creationId xmlns:a16="http://schemas.microsoft.com/office/drawing/2014/main" id="{3241E424-759E-8026-B326-5DE2A3DB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6909"/>
            <a:ext cx="3364345" cy="2523260"/>
          </a:xfr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D15BF09-E169-B704-3B74-9B6CE8576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7" y="1246909"/>
            <a:ext cx="3364347" cy="2523260"/>
          </a:xfrm>
          <a:prstGeom prst="rect">
            <a:avLst/>
          </a:prstGeom>
        </p:spPr>
      </p:pic>
      <p:pic>
        <p:nvPicPr>
          <p:cNvPr id="15" name="Picture 14" descr="A group of people sitting in a room&#10;&#10;Description automatically generated with low confidence">
            <a:extLst>
              <a:ext uri="{FF2B5EF4-FFF2-40B4-BE49-F238E27FC236}">
                <a16:creationId xmlns:a16="http://schemas.microsoft.com/office/drawing/2014/main" id="{78147246-8DC8-2F8A-398A-AB887E496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5971"/>
            <a:ext cx="3364348" cy="2523261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19E3816A-74F9-1994-E354-80F89E270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7" y="3905971"/>
            <a:ext cx="3364347" cy="2523260"/>
          </a:xfrm>
          <a:prstGeom prst="rect">
            <a:avLst/>
          </a:prstGeom>
        </p:spPr>
      </p:pic>
      <p:pic>
        <p:nvPicPr>
          <p:cNvPr id="4" name="Picture 3" descr="A blurry image of a group of people&#10;&#10;Description automatically generated with low confidence">
            <a:extLst>
              <a:ext uri="{FF2B5EF4-FFF2-40B4-BE49-F238E27FC236}">
                <a16:creationId xmlns:a16="http://schemas.microsoft.com/office/drawing/2014/main" id="{CC3C6A04-B57E-45C0-002A-579BC43C6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3" y="3896645"/>
            <a:ext cx="3364347" cy="252326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C8BC3BF-E447-21F5-1FBD-DB28F699B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3" y="1267546"/>
            <a:ext cx="3364345" cy="2523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599EA-F876-E6F1-D1D2-E14E465E6CF9}"/>
              </a:ext>
            </a:extLst>
          </p:cNvPr>
          <p:cNvSpPr txBox="1"/>
          <p:nvPr/>
        </p:nvSpPr>
        <p:spPr>
          <a:xfrm>
            <a:off x="838198" y="6402154"/>
            <a:ext cx="336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ADF11-8A87-2286-7872-BE6D14C51B76}"/>
              </a:ext>
            </a:extLst>
          </p:cNvPr>
          <p:cNvSpPr txBox="1"/>
          <p:nvPr/>
        </p:nvSpPr>
        <p:spPr>
          <a:xfrm>
            <a:off x="4341014" y="6392918"/>
            <a:ext cx="336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prava dubina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D263A-0D8A-0A02-DD9F-59C4F3BB99EA}"/>
              </a:ext>
            </a:extLst>
          </p:cNvPr>
          <p:cNvSpPr txBox="1"/>
          <p:nvPr/>
        </p:nvSpPr>
        <p:spPr>
          <a:xfrm>
            <a:off x="7843827" y="6361887"/>
            <a:ext cx="329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naša </a:t>
            </a:r>
            <a:r>
              <a:rPr lang="sr-Latn-RS" dirty="0" err="1"/>
              <a:t>estimacija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205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ABDB-BC60-A975-698B-EB58B7F7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U-NET </a:t>
            </a:r>
            <a:r>
              <a:rPr lang="en-US" dirty="0" err="1"/>
              <a:t>rezultati</a:t>
            </a:r>
            <a:endParaRPr lang="sr-Latn-RS" dirty="0"/>
          </a:p>
        </p:txBody>
      </p:sp>
      <p:pic>
        <p:nvPicPr>
          <p:cNvPr id="5" name="Content Placeholder 4" descr="A room with tables and chairs&#10;&#10;Description automatically generated with medium confidence">
            <a:extLst>
              <a:ext uri="{FF2B5EF4-FFF2-40B4-BE49-F238E27FC236}">
                <a16:creationId xmlns:a16="http://schemas.microsoft.com/office/drawing/2014/main" id="{3241E424-759E-8026-B326-5DE2A3DB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6909"/>
            <a:ext cx="3364345" cy="2523260"/>
          </a:xfr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D15BF09-E169-B704-3B74-9B6CE8576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7" y="1246909"/>
            <a:ext cx="3364347" cy="2523260"/>
          </a:xfrm>
          <a:prstGeom prst="rect">
            <a:avLst/>
          </a:prstGeom>
        </p:spPr>
      </p:pic>
      <p:pic>
        <p:nvPicPr>
          <p:cNvPr id="13" name="Picture 12" descr="A picture containing blur, light&#10;&#10;Description automatically generated">
            <a:extLst>
              <a:ext uri="{FF2B5EF4-FFF2-40B4-BE49-F238E27FC236}">
                <a16:creationId xmlns:a16="http://schemas.microsoft.com/office/drawing/2014/main" id="{10698A3F-0784-67F5-6B79-206AC504B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6" y="1246909"/>
            <a:ext cx="3364346" cy="2523260"/>
          </a:xfrm>
          <a:prstGeom prst="rect">
            <a:avLst/>
          </a:prstGeom>
        </p:spPr>
      </p:pic>
      <p:pic>
        <p:nvPicPr>
          <p:cNvPr id="15" name="Picture 14" descr="A group of people sitting in a room&#10;&#10;Description automatically generated with low confidence">
            <a:extLst>
              <a:ext uri="{FF2B5EF4-FFF2-40B4-BE49-F238E27FC236}">
                <a16:creationId xmlns:a16="http://schemas.microsoft.com/office/drawing/2014/main" id="{78147246-8DC8-2F8A-398A-AB887E496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5971"/>
            <a:ext cx="3364348" cy="2523261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19E3816A-74F9-1994-E354-80F89E270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7" y="3905971"/>
            <a:ext cx="3364347" cy="2523260"/>
          </a:xfrm>
          <a:prstGeom prst="rect">
            <a:avLst/>
          </a:prstGeom>
        </p:spPr>
      </p:pic>
      <p:pic>
        <p:nvPicPr>
          <p:cNvPr id="19" name="Picture 18" descr="A picture containing blur&#10;&#10;Description automatically generated">
            <a:extLst>
              <a:ext uri="{FF2B5EF4-FFF2-40B4-BE49-F238E27FC236}">
                <a16:creationId xmlns:a16="http://schemas.microsoft.com/office/drawing/2014/main" id="{A4343C9E-5776-E5D2-F70C-74D25279A2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3" y="3905972"/>
            <a:ext cx="3364346" cy="25232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B120B7-2805-2FA3-C5B4-39F85B01BBF6}"/>
              </a:ext>
            </a:extLst>
          </p:cNvPr>
          <p:cNvSpPr txBox="1"/>
          <p:nvPr/>
        </p:nvSpPr>
        <p:spPr>
          <a:xfrm>
            <a:off x="838198" y="6402154"/>
            <a:ext cx="336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E3E85E-5AC4-1DF9-DD5C-BC7B128AFE19}"/>
              </a:ext>
            </a:extLst>
          </p:cNvPr>
          <p:cNvSpPr txBox="1"/>
          <p:nvPr/>
        </p:nvSpPr>
        <p:spPr>
          <a:xfrm>
            <a:off x="4341014" y="6392918"/>
            <a:ext cx="336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prava dubina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9B6A63-155B-5504-B221-504E6E068110}"/>
              </a:ext>
            </a:extLst>
          </p:cNvPr>
          <p:cNvSpPr txBox="1"/>
          <p:nvPr/>
        </p:nvSpPr>
        <p:spPr>
          <a:xfrm>
            <a:off x="7843827" y="6361887"/>
            <a:ext cx="329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naša </a:t>
            </a:r>
            <a:r>
              <a:rPr lang="sr-Latn-RS" dirty="0" err="1"/>
              <a:t>estimacija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2929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ABDB-BC60-A975-698B-EB58B7F7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U-NET </a:t>
            </a:r>
            <a:r>
              <a:rPr lang="en-US" dirty="0" err="1"/>
              <a:t>sa</a:t>
            </a:r>
            <a:r>
              <a:rPr lang="en-US" dirty="0"/>
              <a:t> pretrained ResNet50 Encoder-om</a:t>
            </a:r>
            <a:endParaRPr lang="sr-Latn-RS" dirty="0"/>
          </a:p>
        </p:txBody>
      </p:sp>
      <p:pic>
        <p:nvPicPr>
          <p:cNvPr id="5" name="Content Placeholder 4" descr="A room with tables and chairs&#10;&#10;Description automatically generated with medium confidence">
            <a:extLst>
              <a:ext uri="{FF2B5EF4-FFF2-40B4-BE49-F238E27FC236}">
                <a16:creationId xmlns:a16="http://schemas.microsoft.com/office/drawing/2014/main" id="{3241E424-759E-8026-B326-5DE2A3DB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6909"/>
            <a:ext cx="3364345" cy="2523260"/>
          </a:xfr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D15BF09-E169-B704-3B74-9B6CE8576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7" y="1246909"/>
            <a:ext cx="3364347" cy="2523260"/>
          </a:xfrm>
          <a:prstGeom prst="rect">
            <a:avLst/>
          </a:prstGeom>
        </p:spPr>
      </p:pic>
      <p:pic>
        <p:nvPicPr>
          <p:cNvPr id="15" name="Picture 14" descr="A group of people sitting in a room&#10;&#10;Description automatically generated with low confidence">
            <a:extLst>
              <a:ext uri="{FF2B5EF4-FFF2-40B4-BE49-F238E27FC236}">
                <a16:creationId xmlns:a16="http://schemas.microsoft.com/office/drawing/2014/main" id="{78147246-8DC8-2F8A-398A-AB887E496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5971"/>
            <a:ext cx="3364348" cy="2523261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19E3816A-74F9-1994-E354-80F89E270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7" y="3905971"/>
            <a:ext cx="3364347" cy="2523260"/>
          </a:xfrm>
          <a:prstGeom prst="rect">
            <a:avLst/>
          </a:prstGeom>
        </p:spPr>
      </p:pic>
      <p:pic>
        <p:nvPicPr>
          <p:cNvPr id="6" name="Picture 5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5EF5EDD7-D45B-F0EC-C01D-F370CC6F0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27" y="1237024"/>
            <a:ext cx="3377526" cy="2533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21639-DAB8-71F5-5978-0EC22EF5F9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06" y="3885334"/>
            <a:ext cx="3364347" cy="2523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D37351-19DD-AE60-CCC1-6E0AABD3C098}"/>
              </a:ext>
            </a:extLst>
          </p:cNvPr>
          <p:cNvSpPr txBox="1"/>
          <p:nvPr/>
        </p:nvSpPr>
        <p:spPr>
          <a:xfrm>
            <a:off x="838198" y="6402154"/>
            <a:ext cx="336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C81D4-7229-7EC9-B875-1585EC362037}"/>
              </a:ext>
            </a:extLst>
          </p:cNvPr>
          <p:cNvSpPr txBox="1"/>
          <p:nvPr/>
        </p:nvSpPr>
        <p:spPr>
          <a:xfrm>
            <a:off x="4341014" y="6392918"/>
            <a:ext cx="336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prava dubina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ECEBD-D3B4-4EFB-B159-A281022A6CD8}"/>
              </a:ext>
            </a:extLst>
          </p:cNvPr>
          <p:cNvSpPr txBox="1"/>
          <p:nvPr/>
        </p:nvSpPr>
        <p:spPr>
          <a:xfrm>
            <a:off x="7843827" y="6361887"/>
            <a:ext cx="329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naša </a:t>
            </a:r>
            <a:r>
              <a:rPr lang="sr-Latn-RS" dirty="0" err="1"/>
              <a:t>estimacija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09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1031900-0912-C942-96EF-7F28CBCF0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85" y="2164859"/>
            <a:ext cx="7788866" cy="4091620"/>
          </a:xfrm>
        </p:spPr>
      </p:pic>
      <p:pic>
        <p:nvPicPr>
          <p:cNvPr id="7" name="Picture 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1DDDC76D-B9C4-F21E-4C44-B31AD54FD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049509"/>
            <a:ext cx="2962275" cy="548569"/>
          </a:xfrm>
          <a:prstGeom prst="rect">
            <a:avLst/>
          </a:prstGeom>
        </p:spPr>
      </p:pic>
      <p:pic>
        <p:nvPicPr>
          <p:cNvPr id="9" name="Picture 8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62C95411-8083-82A3-B339-EBFFB5C74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7" y="990248"/>
            <a:ext cx="2907416" cy="548569"/>
          </a:xfrm>
          <a:prstGeom prst="rect">
            <a:avLst/>
          </a:prstGeom>
        </p:spPr>
      </p:pic>
      <p:pic>
        <p:nvPicPr>
          <p:cNvPr id="11" name="Picture 10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13474138-AF0C-99CC-5002-443AF65F2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52" y="978140"/>
            <a:ext cx="2665733" cy="6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6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77E7-63B4-A86F-B36F-1C1EC0D8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797"/>
            <a:ext cx="10515600" cy="1325563"/>
          </a:xfrm>
        </p:spPr>
        <p:txBody>
          <a:bodyPr/>
          <a:lstStyle/>
          <a:p>
            <a:r>
              <a:rPr lang="sr-Latn-RS" dirty="0"/>
              <a:t>Šta smo naučile? Kako unaprediti?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DA5E-B4D0-CF48-DC1A-F4C9662F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360"/>
            <a:ext cx="10515600" cy="4351338"/>
          </a:xfrm>
        </p:spPr>
        <p:txBody>
          <a:bodyPr/>
          <a:lstStyle/>
          <a:p>
            <a:r>
              <a:rPr lang="sr-Latn-RS" dirty="0" err="1"/>
              <a:t>Loss</a:t>
            </a:r>
            <a:r>
              <a:rPr lang="sr-Latn-RS" dirty="0"/>
              <a:t> je bitan  – </a:t>
            </a:r>
            <a:r>
              <a:rPr lang="sr-Latn-RS" dirty="0" err="1"/>
              <a:t>BerHu</a:t>
            </a:r>
            <a:r>
              <a:rPr lang="sr-Latn-RS" dirty="0"/>
              <a:t> </a:t>
            </a:r>
            <a:r>
              <a:rPr lang="sr-Latn-RS" dirty="0" err="1"/>
              <a:t>loss</a:t>
            </a:r>
            <a:r>
              <a:rPr lang="sr-Latn-RS" dirty="0"/>
              <a:t> umesto MSE </a:t>
            </a:r>
            <a:r>
              <a:rPr lang="sr-Latn-RS" dirty="0" err="1"/>
              <a:t>loss</a:t>
            </a:r>
            <a:r>
              <a:rPr lang="sr-Latn-RS" dirty="0"/>
              <a:t>-a</a:t>
            </a:r>
          </a:p>
          <a:p>
            <a:r>
              <a:rPr lang="sr-Latn-RS" dirty="0"/>
              <a:t>Nije dobro kada je </a:t>
            </a:r>
            <a:r>
              <a:rPr lang="sr-Latn-RS" dirty="0" err="1"/>
              <a:t>loss</a:t>
            </a:r>
            <a:r>
              <a:rPr lang="sr-Latn-RS" dirty="0"/>
              <a:t> </a:t>
            </a:r>
            <a:r>
              <a:rPr lang="sr-Latn-RS" dirty="0" err="1"/>
              <a:t>NaN</a:t>
            </a:r>
            <a:r>
              <a:rPr lang="sr-Latn-RS" dirty="0"/>
              <a:t> </a:t>
            </a:r>
          </a:p>
          <a:p>
            <a:r>
              <a:rPr lang="sr-Latn-RS" dirty="0"/>
              <a:t>Bolji rezultati sa pretreniranom mrežom</a:t>
            </a:r>
          </a:p>
          <a:p>
            <a:r>
              <a:rPr lang="sr-Latn-RS" dirty="0"/>
              <a:t>U-Net spor za treniranje (50 000 slika trenira 1,5h)</a:t>
            </a:r>
          </a:p>
          <a:p>
            <a:r>
              <a:rPr lang="sr-Latn-RS" dirty="0"/>
              <a:t>Zauzima dosta memorije (</a:t>
            </a:r>
            <a:r>
              <a:rPr lang="sr-Latn-RS" dirty="0" err="1"/>
              <a:t>batch</a:t>
            </a:r>
            <a:r>
              <a:rPr lang="en-US" dirty="0"/>
              <a:t>_size = 2</a:t>
            </a:r>
            <a:r>
              <a:rPr lang="sr-Latn-RS" dirty="0"/>
              <a:t>)</a:t>
            </a:r>
            <a:endParaRPr lang="en-US" dirty="0"/>
          </a:p>
          <a:p>
            <a:r>
              <a:rPr lang="en-US" dirty="0" err="1"/>
              <a:t>Radovi</a:t>
            </a:r>
            <a:r>
              <a:rPr lang="en-US" dirty="0"/>
              <a:t> ka</a:t>
            </a:r>
            <a:r>
              <a:rPr lang="sr-Latn-RS" dirty="0" err="1"/>
              <a:t>žu</a:t>
            </a:r>
            <a:r>
              <a:rPr lang="sr-Latn-RS" dirty="0"/>
              <a:t>: najbolji model je VGG16 </a:t>
            </a:r>
            <a:r>
              <a:rPr lang="sr-Latn-RS" dirty="0" err="1"/>
              <a:t>encoder</a:t>
            </a:r>
            <a:r>
              <a:rPr lang="sr-Latn-RS" dirty="0"/>
              <a:t> sa </a:t>
            </a:r>
            <a:r>
              <a:rPr lang="sr-Latn-RS" dirty="0" err="1"/>
              <a:t>DispNet</a:t>
            </a:r>
            <a:r>
              <a:rPr lang="sr-Latn-RS" dirty="0"/>
              <a:t> </a:t>
            </a:r>
            <a:r>
              <a:rPr lang="sr-Latn-RS" dirty="0" err="1"/>
              <a:t>decoderom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 algn="ctr">
              <a:buNone/>
            </a:pPr>
            <a:r>
              <a:rPr lang="sr-Latn-RS" sz="4800" dirty="0"/>
              <a:t>Hvala na pažnji!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8862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47DC125-D8E6-4106-1828-D27387209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20" y="1539876"/>
            <a:ext cx="5291666" cy="3968749"/>
          </a:xfrm>
          <a:prstGeom prst="rect">
            <a:avLst/>
          </a:prstGeom>
        </p:spPr>
      </p:pic>
      <p:pic>
        <p:nvPicPr>
          <p:cNvPr id="5" name="Content Placeholder 4" descr="A group of people sitting at desks in a room&#10;&#10;Description automatically generated with medium confidence">
            <a:extLst>
              <a:ext uri="{FF2B5EF4-FFF2-40B4-BE49-F238E27FC236}">
                <a16:creationId xmlns:a16="http://schemas.microsoft.com/office/drawing/2014/main" id="{875645FD-29A9-F1AB-63A6-096543B63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5" y="1539875"/>
            <a:ext cx="5291667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9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164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Estimacija dubine slike</vt:lpstr>
      <vt:lpstr>Dataset – NYU Depth V2  </vt:lpstr>
      <vt:lpstr>U-NET</vt:lpstr>
      <vt:lpstr>U-NET rezultati</vt:lpstr>
      <vt:lpstr>U-NET rezultati</vt:lpstr>
      <vt:lpstr>U-NET sa pretrained ResNet50 Encoder-om</vt:lpstr>
      <vt:lpstr>PowerPoint Presentation</vt:lpstr>
      <vt:lpstr>Šta smo naučile? Kako unaprediti?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Estimacija dubine slike</dc:title>
  <dc:creator>Andrijana</dc:creator>
  <cp:lastModifiedBy>Andrijana</cp:lastModifiedBy>
  <cp:revision>4</cp:revision>
  <dcterms:created xsi:type="dcterms:W3CDTF">2022-08-07T14:43:14Z</dcterms:created>
  <dcterms:modified xsi:type="dcterms:W3CDTF">2022-08-08T11:40:52Z</dcterms:modified>
</cp:coreProperties>
</file>