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8" r:id="rId3"/>
    <p:sldId id="291" r:id="rId4"/>
    <p:sldId id="276" r:id="rId5"/>
    <p:sldId id="281" r:id="rId6"/>
    <p:sldId id="301" r:id="rId7"/>
    <p:sldId id="288" r:id="rId8"/>
    <p:sldId id="292" r:id="rId9"/>
    <p:sldId id="305" r:id="rId10"/>
    <p:sldId id="275" r:id="rId11"/>
    <p:sldId id="306" r:id="rId12"/>
    <p:sldId id="287" r:id="rId13"/>
    <p:sldId id="308" r:id="rId14"/>
    <p:sldId id="307" r:id="rId15"/>
    <p:sldId id="30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77F1F-43AE-4046-B8CE-6A4DBEA5B388}">
  <a:tblStyle styleId="{59E77F1F-43AE-4046-B8CE-6A4DBEA5B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7" autoAdjust="0"/>
  </p:normalViewPr>
  <p:slideViewPr>
    <p:cSldViewPr snapToGrid="0">
      <p:cViewPr varScale="1">
        <p:scale>
          <a:sx n="70" d="100"/>
          <a:sy n="70" d="100"/>
        </p:scale>
        <p:origin x="11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прогнозирования, с использованием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января 2020 года до начала февраля 2022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получены следующие результаты:</a:t>
            </a:r>
          </a:p>
          <a:p>
            <a:pPr marL="45720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небольших горизонтах (до одной недели) лучше справляется тройное экспоненциальное сглаживание, после двух недель –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ARIMA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Нейронная сеть показывает результаты, сравнимые и другими двумя методами на всех горизонтах прогнозирования.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29800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На данном слайде представлены результат работы программы при прогнозировании на три дня</a:t>
            </a:r>
            <a:r>
              <a:rPr lang="en-US" dirty="0"/>
              <a:t>, </a:t>
            </a:r>
            <a:r>
              <a:rPr lang="ru-RU" dirty="0"/>
              <a:t>эксперимент проводился 30 мая 2022.</a:t>
            </a:r>
          </a:p>
          <a:p>
            <a:pPr marL="139700" indent="0">
              <a:buNone/>
            </a:pPr>
            <a:r>
              <a:rPr lang="ru-RU" dirty="0"/>
              <a:t>В данном случае нейронная сеть показала наилучший результат,  который был лучше, чем на сайте </a:t>
            </a:r>
            <a:r>
              <a:rPr lang="en-US" dirty="0"/>
              <a:t>apecon.ru</a:t>
            </a:r>
            <a:r>
              <a:rPr lang="ru-RU" dirty="0"/>
              <a:t>, на котором представлены прогнозы валют </a:t>
            </a:r>
            <a:endParaRPr lang="en-US" dirty="0"/>
          </a:p>
          <a:p>
            <a:pPr marL="139700" indent="0">
              <a:buNone/>
            </a:pPr>
            <a:r>
              <a:rPr lang="ru-RU" dirty="0"/>
              <a:t>На данном сайте представлен прогноз курса валюты на различный срок прогнозирования, в т.ч на несколько лет</a:t>
            </a:r>
            <a:br>
              <a:rPr lang="ru-RU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24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21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411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05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07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данной работы обусловлена заинтересованностью частных лиц, занимающихся инвестированием, в автоматизированном прогнозе курса валют. 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 рассмотрении изменения курса валютных пар в динамике можно заметить, что возможно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получить прибыль благодаря спекулятивным операциям с валютой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 результаты данной работы могут быть использованы как частными инвесторами, так и трейдерами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того, чтобы спрогнозировать дальнейшую динамику валютной пары разработано огромное количество методик, некоторые из которых могут только описать дальнейшую динамику изменений котировок, но не дать точный прогноз.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Так,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В основе теории Паритета покупательной способности лежит принцип «закона одной цены»,  который утверждает, что стоимость идентичных товаров в разных странах должна быть одинаковой. Но в ней не учитываются издержки, связанные с производством товаров.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В Принципе относительной экономической стабильности В качестве основы берутся темпы роста экономики разных стран, которые дают возможность спрогнозировать динамику обменного курса, но с его помощью невозможно сделать прогноз размера курса валюты..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Так же Большой популярностью для прогнозирования курсов валют пользуется метод создания модели, описывающие связь курса обмена валюты с факторами, которые, влияют на ее движение.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Метод анализа временных рядов является исключительно техническим и не принимает в расчет экономическую теорию. В основе данного метода лежит принцип прогнозирования цены валютной пары на основании прошлой динамики.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Самыми распространенными и широко используемыми методами прогнозирования временных рядов являются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  Методы экспоненциального сглаживания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  Методы скользящего среднего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  А также Рекуррентные нейронные сети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78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данной работе ставится цель разработать программное обеспечение для прогнозирования курса валют на заданный горизонт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прогноирования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этого необходимо реализовать и сравнить методы, применяемые для прогнозирования. Для этого выбраны три метода: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авторегрессионное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скользящие средние, экспоненциальное сглаживание с использованием машинного обучения, и рекуррентная нейронная сеть.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Тестирование всех алгоритмов предполагается осуществлять автоматически.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 результатам проведенного сравнительного анализа данных методов будет принято решение об использовании каждого из них при определенном горизонте прогнозирования.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57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Входные данные представляют из себя исторические данные котировок, взятые два раза в день. На слайде представлен пример входных данных </a:t>
            </a:r>
          </a:p>
          <a:p>
            <a:pPr marL="139700" lvl="0" indent="0"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Данные о котировках заданной валютной пары будут загружаться со специализированного сайта</a:t>
            </a:r>
          </a:p>
          <a:p>
            <a:pPr marL="139700" lvl="0" indent="0"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●  Для обучения используется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датасет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состоящий из значений котировок валюты за последние 2 года, при этом пользователь сможет самостоятельно изменять промежуток времени, за которое берутся данные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68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построить такую регрессионную модель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бы переводила входной временной ряд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искомый вектор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минимизации функции потерь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При этом обучение моделей происходит на выборке данных, не пересекающейся с тестовой выборкой.</a:t>
            </a:r>
          </a:p>
        </p:txBody>
      </p:sp>
    </p:spTree>
    <p:extLst>
      <p:ext uri="{BB962C8B-B14F-4D97-AF65-F5344CB8AC3E}">
        <p14:creationId xmlns:p14="http://schemas.microsoft.com/office/powerpoint/2010/main" val="409800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оценки точности данных методов будет использована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средняя квадратичная ошибка.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абсолютная ошибка в процентах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-квадрат) – это коэффициент детерминации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Многокритериальная оптимизация происходит с использованием метода идеальной точки: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18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обеспечения </a:t>
            </a:r>
            <a:r>
              <a:rPr lang="ru-RU" dirty="0" err="1"/>
              <a:t>былв</a:t>
            </a:r>
            <a:r>
              <a:rPr lang="ru-RU" dirty="0"/>
              <a:t> проведена на языке </a:t>
            </a:r>
            <a:r>
              <a:rPr lang="ru-RU" dirty="0" err="1"/>
              <a:t>Pytho</a:t>
            </a:r>
            <a:r>
              <a:rPr lang="en-US" dirty="0"/>
              <a:t>n, </a:t>
            </a:r>
            <a:r>
              <a:rPr lang="ru-RU" dirty="0"/>
              <a:t>пользовательский интерфейс был разработан с использованием библиотеки </a:t>
            </a:r>
            <a:r>
              <a:rPr lang="en-US" dirty="0" err="1"/>
              <a:t>tkinter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6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f460ff1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f460ff1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Приложение работает в двух </a:t>
            </a:r>
            <a:r>
              <a:rPr lang="ru-RU" dirty="0" err="1"/>
              <a:t>режмах</a:t>
            </a:r>
            <a:r>
              <a:rPr lang="ru-RU" dirty="0"/>
              <a:t>.</a:t>
            </a:r>
          </a:p>
          <a:p>
            <a:pPr marL="139700" indent="0">
              <a:buNone/>
            </a:pPr>
            <a:r>
              <a:rPr lang="ru-RU" dirty="0"/>
              <a:t>При тестировании алгоритмов Пользователь выбирает метод прогнозирования, валюту и срок, за который берутся данные, а также делит выборку на тестовую часть и часть, по которой строится предсказание. </a:t>
            </a:r>
          </a:p>
          <a:p>
            <a:pPr marL="139700" indent="0">
              <a:buNone/>
            </a:pPr>
            <a:r>
              <a:rPr lang="ru-RU" dirty="0"/>
              <a:t>В режиме предсказания котировок пользователь указывает горизонт прогнозирования и дату, начиная с которой берутся данные. Прогноз строится с сегодняшнего дня.</a:t>
            </a:r>
          </a:p>
          <a:p>
            <a:pPr marL="139700" indent="0">
              <a:buNone/>
            </a:pPr>
            <a:r>
              <a:rPr lang="ru-RU" dirty="0"/>
              <a:t>Далее происходит получение данных с московской биржи и их предобработка, после чего они поступают в один из блоков, в зависимости от выбранного метода прогнозирования.</a:t>
            </a:r>
          </a:p>
          <a:p>
            <a:pPr marL="139700" indent="0">
              <a:buNone/>
            </a:pPr>
            <a:r>
              <a:rPr lang="ru-RU" dirty="0"/>
              <a:t>После чего выводится результат прогнозирования и строится график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0C24-65F7-4563-92E3-806FDFFBAA14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7838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C346-D7B8-4E9B-B819-41FF1E365AA1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392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A2AE-7B4E-41EE-A33F-020FA12F77ED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95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15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D01-78B4-44DE-8083-B5D646FC2C6E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346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E024-5584-400F-87FD-DE4974187FA8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953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33AE-5674-4E44-B015-C7DDB0DBFCD2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544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085B-DFF2-4550-9CAA-7AF34CC0689A}" type="datetime1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11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67D6-7722-4BC2-885E-84807BC353EF}" type="datetime1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921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8220-47EB-42C5-906E-F019224935BE}" type="datetime1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648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DB63-AD60-4529-A542-9471E66161E2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05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F1AE-B95C-41D8-BF17-320376A42E45}" type="datetime1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79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49C8-D03F-49C1-A4CF-42C6FC402083}" type="datetime1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744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7776" y="1192200"/>
            <a:ext cx="7445691" cy="208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tabLst>
                <a:tab pos="990600" algn="l"/>
              </a:tabLst>
            </a:pPr>
            <a:r>
              <a:rPr lang="ru-RU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«Интеллектуальная система для прогнозирования курса валютных пар с применением алгоритмов машинного обучения»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9638" y="3951300"/>
            <a:ext cx="35477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Учащийся: Мусина А.С.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к.т.н. Андреева О.В.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02" y="97191"/>
            <a:ext cx="1364859" cy="8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0F570-AACD-4FEF-8010-24F8D0F46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74" y="97191"/>
            <a:ext cx="1968090" cy="81721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9285DE-B8A8-D384-2C95-27D40FECEFB8}"/>
              </a:ext>
            </a:extLst>
          </p:cNvPr>
          <p:cNvSpPr/>
          <p:nvPr/>
        </p:nvSpPr>
        <p:spPr>
          <a:xfrm>
            <a:off x="4075710" y="4689964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07.06.2022</a:t>
            </a: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577443" y="31788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Результаты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79819" y="478851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10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CD1014F-A037-EDB1-9550-A4FCB92D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00888"/>
              </p:ext>
            </p:extLst>
          </p:nvPr>
        </p:nvGraphicFramePr>
        <p:xfrm>
          <a:off x="724205" y="1028677"/>
          <a:ext cx="7841894" cy="3699925"/>
        </p:xfrm>
        <a:graphic>
          <a:graphicData uri="http://schemas.openxmlformats.org/drawingml/2006/table">
            <a:tbl>
              <a:tblPr firstRow="1" firstCol="1" bandRow="1">
                <a:tableStyleId>{59E77F1F-43AE-4046-B8CE-6A4DBEA5B388}</a:tableStyleId>
              </a:tblPr>
              <a:tblGrid>
                <a:gridCol w="3555696">
                  <a:extLst>
                    <a:ext uri="{9D8B030D-6E8A-4147-A177-3AD203B41FA5}">
                      <a16:colId xmlns:a16="http://schemas.microsoft.com/office/drawing/2014/main" val="1707904725"/>
                    </a:ext>
                  </a:extLst>
                </a:gridCol>
                <a:gridCol w="4286198">
                  <a:extLst>
                    <a:ext uri="{9D8B030D-6E8A-4147-A177-3AD203B41FA5}">
                      <a16:colId xmlns:a16="http://schemas.microsoft.com/office/drawing/2014/main" val="1215275726"/>
                    </a:ext>
                  </a:extLst>
                </a:gridCol>
              </a:tblGrid>
              <a:tr h="60067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 прогнозирования в днях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Метод, показавший наилучший результат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58142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Экспоненциальное сглаживание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526720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5-6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Нейронная сеть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428298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 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Экспоненциальное сглаживание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344750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Нейронная сеть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014229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15-17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490445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Экспоненциальное сглаживание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931259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839639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24-26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Нейронная сеть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30148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933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28-34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Нейронная сеть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275190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35-37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08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41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577443" y="31788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Сравнение работы программы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741399" y="480793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11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97FD84-C6BA-D1C0-FDC8-607B66779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9" t="35732" r="71801" b="49879"/>
          <a:stretch/>
        </p:blipFill>
        <p:spPr>
          <a:xfrm>
            <a:off x="3971638" y="3656797"/>
            <a:ext cx="3822022" cy="1232507"/>
          </a:xfrm>
          <a:prstGeom prst="rect">
            <a:avLst/>
          </a:prstGeom>
        </p:spPr>
      </p:pic>
      <p:graphicFrame>
        <p:nvGraphicFramePr>
          <p:cNvPr id="24" name="Таблица 24">
            <a:extLst>
              <a:ext uri="{FF2B5EF4-FFF2-40B4-BE49-F238E27FC236}">
                <a16:creationId xmlns:a16="http://schemas.microsoft.com/office/drawing/2014/main" id="{4B7BA898-767C-06D6-AD8D-28B2C9E87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72138"/>
              </p:ext>
            </p:extLst>
          </p:nvPr>
        </p:nvGraphicFramePr>
        <p:xfrm>
          <a:off x="1350340" y="1028011"/>
          <a:ext cx="6443320" cy="2377440"/>
        </p:xfrm>
        <a:graphic>
          <a:graphicData uri="http://schemas.openxmlformats.org/drawingml/2006/table">
            <a:tbl>
              <a:tblPr firstRow="1" bandRow="1">
                <a:tableStyleId>{59E77F1F-43AE-4046-B8CE-6A4DBEA5B388}</a:tableStyleId>
              </a:tblPr>
              <a:tblGrid>
                <a:gridCol w="4683180">
                  <a:extLst>
                    <a:ext uri="{9D8B030D-6E8A-4147-A177-3AD203B41FA5}">
                      <a16:colId xmlns:a16="http://schemas.microsoft.com/office/drawing/2014/main" val="3985993315"/>
                    </a:ext>
                  </a:extLst>
                </a:gridCol>
                <a:gridCol w="1760140">
                  <a:extLst>
                    <a:ext uri="{9D8B030D-6E8A-4147-A177-3AD203B41FA5}">
                      <a16:colId xmlns:a16="http://schemas.microsoft.com/office/drawing/2014/main" val="427345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0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Действительное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apecon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Тройное экспоненциальное сглаживание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4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12745"/>
                  </a:ext>
                </a:extLst>
              </a:tr>
            </a:tbl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642B8D3-0B44-48DB-3B3D-3FC8F1B22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40" y="3675875"/>
            <a:ext cx="2290820" cy="12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577443" y="31788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Выводы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16395" y="478189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12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3227" y="927202"/>
            <a:ext cx="7886700" cy="450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аналитический обзор литературы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содержательная постановка задачи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математическая постановка задачи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метрики оценки прогнозирования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 с пользовательским интерфейсом для прогнозирования временных рядов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сравнение методов на разные горизонты прогнозирования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работы опубликованы 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тезисах студенческой конференции </a:t>
            </a:r>
          </a:p>
          <a:p>
            <a:pPr lvl="0" algn="just">
              <a:lnSpc>
                <a:spcPct val="15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«77-е Дни Науки Студентов НИТУ «МИСиС»»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416510" y="34623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Приложение – Тройное экспоненциальное сглаживание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16395" y="478189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13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901D28-E992-D231-8B19-2E1AB0A0B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7" b="5122"/>
          <a:stretch/>
        </p:blipFill>
        <p:spPr>
          <a:xfrm>
            <a:off x="724206" y="983905"/>
            <a:ext cx="7841894" cy="40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577443" y="31788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Приложение - </a:t>
            </a:r>
            <a:r>
              <a:rPr lang="en-US" sz="2400" dirty="0">
                <a:solidFill>
                  <a:schemeClr val="dk1"/>
                </a:solidFill>
              </a:rPr>
              <a:t>ARIMA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16395" y="478189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14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772FE0-CF9E-2B3C-1DE4-F894A9BD2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7" b="5679"/>
          <a:stretch/>
        </p:blipFill>
        <p:spPr>
          <a:xfrm>
            <a:off x="751277" y="988857"/>
            <a:ext cx="7814821" cy="3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577443" y="317882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Приложение</a:t>
            </a:r>
            <a:r>
              <a:rPr lang="en-US" sz="2400" dirty="0">
                <a:solidFill>
                  <a:schemeClr val="dk1"/>
                </a:solidFill>
              </a:rPr>
              <a:t> – </a:t>
            </a:r>
            <a:r>
              <a:rPr lang="ru-RU" sz="2400" dirty="0">
                <a:solidFill>
                  <a:schemeClr val="dk1"/>
                </a:solidFill>
              </a:rPr>
              <a:t>нейронная сеть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16395" y="478189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15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11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9B82D4-E5E4-5020-2088-98DAA387F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4" b="4356"/>
          <a:stretch/>
        </p:blipFill>
        <p:spPr>
          <a:xfrm>
            <a:off x="854278" y="973835"/>
            <a:ext cx="7660843" cy="39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605484" y="35473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Актуальность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2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832 Day Trader Illustrations &amp;amp; Clip Art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6086" y="1010829"/>
            <a:ext cx="3755175" cy="37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125" y="1634847"/>
            <a:ext cx="4132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валютой становятся общедоступными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целью получения прибыли могут быть выгодными для частных лиц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Удачно заключенная сделка является эффективным инвестиционным решением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605484" y="35473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Методы прогнозирования валютных курсов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3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4205" y="1363498"/>
            <a:ext cx="73771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паритета покупательной способности (ППС)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относительной экономической стабильности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эконометрической модели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временных рядов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экспоненциального сглаживания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скользящего среднего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chemeClr val="dk1"/>
                </a:solidFill>
              </a:rPr>
              <a:t>Содержательная постановка задачи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4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30564" y="1029340"/>
            <a:ext cx="7841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Цель: 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математического и программного обеспечения с пользовательским интерфейсом для прогнозирования курса валютных пар на заданный пользователем горизонт прогнозирования.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Этапы достижения поставленной цели: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методов, применяемых для прогнозирования.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интегрированное скользящее среднее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(ARIMA)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тройное экспоненциальное сглаживание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рекуррентная нейронная сеть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тестирование алгоритмов при различных горизонтах прогнозирования.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метода, показавшего наилучший результат при тестировании, в зависимости от заданного пользователем горизонта прогнозирования.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87772" y="35791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Входные данные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5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24205" y="1996922"/>
            <a:ext cx="3665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https://www.moex.com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валютная пара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за день значение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ECF34-95FD-4A80-86C4-A9B078B2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62" y="1270366"/>
            <a:ext cx="329611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chemeClr val="dk1"/>
                </a:solidFill>
              </a:rPr>
              <a:t>Математическая постановка задачи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sp>
        <p:nvSpPr>
          <p:cNvPr id="19" name="Прямоугольник 18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AutoShape 2">
                <a:extLst>
                  <a:ext uri="{FF2B5EF4-FFF2-40B4-BE49-F238E27FC236}">
                    <a16:creationId xmlns:a16="http://schemas.microsoft.com/office/drawing/2014/main" id="{86A55F06-72A9-DB9A-A19D-A540AA0B05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81400" y="1180022"/>
                <a:ext cx="1981200" cy="36957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AutoShape 2">
                <a:extLst>
                  <a:ext uri="{FF2B5EF4-FFF2-40B4-BE49-F238E27FC236}">
                    <a16:creationId xmlns:a16="http://schemas.microsoft.com/office/drawing/2014/main" id="{86A55F06-72A9-DB9A-A19D-A540AA0B0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1180022"/>
                <a:ext cx="1981200" cy="369570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42BDD1-7783-C9C2-7723-D8D8F9CC1AD0}"/>
                  </a:ext>
                </a:extLst>
              </p:cNvPr>
              <p:cNvSpPr txBox="1"/>
              <p:nvPr/>
            </p:nvSpPr>
            <p:spPr>
              <a:xfrm>
                <a:off x="2359152" y="1549745"/>
                <a:ext cx="4572000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600" i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∈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  <m:r>
                        <a:rPr lang="ru-RU" sz="1600" i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∈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  <m:r>
                        <a:rPr lang="ru-RU" sz="16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ru-RU" sz="1600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 = </m:t>
                      </m:r>
                      <m:bar>
                        <m:barPr>
                          <m:pos m:val="top"/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ba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42BDD1-7783-C9C2-7723-D8D8F9CC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52" y="1549745"/>
                <a:ext cx="4572000" cy="37247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64A9FB-B3EC-9399-D5FF-AAD975224401}"/>
                  </a:ext>
                </a:extLst>
              </p:cNvPr>
              <p:cNvSpPr txBox="1"/>
              <p:nvPr/>
            </p:nvSpPr>
            <p:spPr>
              <a:xfrm>
                <a:off x="496676" y="2476404"/>
                <a:ext cx="8296952" cy="2974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bar>
                      <m:barPr>
                        <m:pos m:val="top"/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ba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 </m:t>
                    </m: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м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ножество исходных исторических данных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</m:t>
                      </m:r>
                      <m:r>
                        <a:rPr lang="ru-RU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i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bar>
                      <m:barPr>
                        <m:pos m:val="top"/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0,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ba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 вектор прогнозов длины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indent="449580"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горизонт прогнозирования;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вектор прогнозируемых коэффициентов</a:t>
                </a:r>
                <a:r>
                  <a:rPr lang="ru-R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𝐷𝑡𝑟𝑎𝑖𝑛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–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обучающая выборка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;</a:t>
                </a:r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         𝐷𝑡𝑒𝑠𝑡 –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тестовая выборка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.</a:t>
                </a:r>
                <a:endParaRPr lang="ru-RU" sz="1600" dirty="0"/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64A9FB-B3EC-9399-D5FF-AAD97522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6" y="2476404"/>
                <a:ext cx="8296952" cy="2974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35EBCB-7356-05F7-CDC1-1EA025300E18}"/>
                  </a:ext>
                </a:extLst>
              </p:cNvPr>
              <p:cNvSpPr txBox="1"/>
              <p:nvPr/>
            </p:nvSpPr>
            <p:spPr>
              <a:xfrm>
                <a:off x="2131622" y="1841302"/>
                <a:ext cx="4572000" cy="786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𝐷𝑡𝑟𝑎𝑖𝑛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𝐷𝑡𝑟𝑖𝑎𝑛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∩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𝐷𝑡𝑒𝑠𝑡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∅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35EBCB-7356-05F7-CDC1-1EA02530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622" y="1841302"/>
                <a:ext cx="4572000" cy="786497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5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chemeClr val="dk1"/>
                </a:solidFill>
              </a:rPr>
              <a:t>Оценка точности прогнозирования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7" name="Прямоугольник 6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9AF54-55A2-6892-43AA-FCB68D78B2B5}"/>
                  </a:ext>
                </a:extLst>
              </p:cNvPr>
              <p:cNvSpPr txBox="1"/>
              <p:nvPr/>
            </p:nvSpPr>
            <p:spPr>
              <a:xfrm>
                <a:off x="612743" y="1111735"/>
                <a:ext cx="4457099" cy="453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MSE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𝑝𝑖</m:t>
                            </m:r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𝑦𝑖</m:t>
                            </m:r>
                            <m:r>
                              <a:rPr lang="ru-RU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6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9AF54-55A2-6892-43AA-FCB68D78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" y="1111735"/>
                <a:ext cx="4457099" cy="453266"/>
              </a:xfrm>
              <a:prstGeom prst="rect">
                <a:avLst/>
              </a:prstGeom>
              <a:blipFill>
                <a:blip r:embed="rId4"/>
                <a:stretch>
                  <a:fillRect t="-69333" b="-1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CBECF-AFBA-C6CA-3FF3-758B1F2350BE}"/>
                  </a:ext>
                </a:extLst>
              </p:cNvPr>
              <p:cNvSpPr txBox="1"/>
              <p:nvPr/>
            </p:nvSpPr>
            <p:spPr>
              <a:xfrm>
                <a:off x="603504" y="1638497"/>
                <a:ext cx="4645152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60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ru-RU" sz="1600" i="0">
                          <a:latin typeface="Cambria Math" panose="02040503050406030204" pitchFamily="18" charset="0"/>
                        </a:rPr>
                        <m:t>APE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𝑝𝑖</m:t>
                                      </m:r>
                                      <m: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𝑦𝑖</m:t>
                                      </m:r>
                                    </m:num>
                                    <m:den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𝑝𝑖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∗100%</m:t>
                              </m:r>
                              <m:r>
                                <a:rPr lang="ru-RU" sz="1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CBECF-AFBA-C6CA-3FF3-758B1F235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1638497"/>
                <a:ext cx="4645152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43899-D6EF-D09A-2875-902D8BB06127}"/>
                  </a:ext>
                </a:extLst>
              </p:cNvPr>
              <p:cNvSpPr txBox="1"/>
              <p:nvPr/>
            </p:nvSpPr>
            <p:spPr>
              <a:xfrm>
                <a:off x="163958" y="2033978"/>
                <a:ext cx="4645153" cy="1196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2=1− 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6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ru-RU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u-RU" sz="1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60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B43899-D6EF-D09A-2875-902D8BB0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8" y="2033978"/>
                <a:ext cx="4645153" cy="1196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8169C7-1AC9-BCD4-DDFA-EC3F4469AA92}"/>
                  </a:ext>
                </a:extLst>
              </p:cNvPr>
              <p:cNvSpPr txBox="1"/>
              <p:nvPr/>
            </p:nvSpPr>
            <p:spPr>
              <a:xfrm>
                <a:off x="4174808" y="1587575"/>
                <a:ext cx="4572000" cy="813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 =1 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6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6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8169C7-1AC9-BCD4-DDFA-EC3F4469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08" y="1587575"/>
                <a:ext cx="4572000" cy="813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586B-2CDF-9A15-6383-0BEC8905088B}"/>
                  </a:ext>
                </a:extLst>
              </p:cNvPr>
              <p:cNvSpPr txBox="1"/>
              <p:nvPr/>
            </p:nvSpPr>
            <p:spPr>
              <a:xfrm>
                <a:off x="603504" y="2965268"/>
                <a:ext cx="7868954" cy="1894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min</m:t>
                    </m:r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минимальное значение текущей метрики для всех методов прогнозирования;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текущее значение метрики для данного метода прогнозирования;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метрик;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u</m:t>
                    </m:r>
                    <m: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множество методов прогнозирования.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586B-2CDF-9A15-6383-0BEC8905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2965268"/>
                <a:ext cx="7868954" cy="1894749"/>
              </a:xfrm>
              <a:prstGeom prst="rect">
                <a:avLst/>
              </a:prstGeom>
              <a:blipFill>
                <a:blip r:embed="rId8"/>
                <a:stretch>
                  <a:fillRect l="-387" r="-387"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63351C-52EB-F685-CADA-98EB1613EA0D}"/>
              </a:ext>
            </a:extLst>
          </p:cNvPr>
          <p:cNvSpPr txBox="1"/>
          <p:nvPr/>
        </p:nvSpPr>
        <p:spPr>
          <a:xfrm>
            <a:off x="4284536" y="1114896"/>
            <a:ext cx="786895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идеальной точки:</a:t>
            </a:r>
          </a:p>
        </p:txBody>
      </p:sp>
    </p:spTree>
    <p:extLst>
      <p:ext uri="{BB962C8B-B14F-4D97-AF65-F5344CB8AC3E}">
        <p14:creationId xmlns:p14="http://schemas.microsoft.com/office/powerpoint/2010/main" val="20545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24204" y="273844"/>
            <a:ext cx="7791145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Использованные средства разработки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09080" y="481115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8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844" y="1623757"/>
            <a:ext cx="1393289" cy="142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799" y="2792817"/>
            <a:ext cx="1537156" cy="142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362" name="Picture 2" descr="pandas (software)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82" y="1157730"/>
            <a:ext cx="3313211" cy="1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Pyplot tutorial — Matplotlib 3.5.1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859" y="2822192"/>
            <a:ext cx="2109985" cy="1135875"/>
          </a:xfrm>
          <a:prstGeom prst="rect">
            <a:avLst/>
          </a:prstGeom>
        </p:spPr>
      </p:pic>
      <p:pic>
        <p:nvPicPr>
          <p:cNvPr id="1026" name="Picture 2" descr="static-s.aa-cdn.net/img/gp/20600009919330/98Jfu...">
            <a:extLst>
              <a:ext uri="{FF2B5EF4-FFF2-40B4-BE49-F238E27FC236}">
                <a16:creationId xmlns:a16="http://schemas.microsoft.com/office/drawing/2014/main" id="{714D6CE5-1CA9-FDD8-3B3C-BA98C9D4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3" y="1616899"/>
            <a:ext cx="2576926" cy="25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24204" y="273844"/>
            <a:ext cx="7791145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Функциональная схема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09080" y="4811154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>
                <a:solidFill>
                  <a:schemeClr val="tx1"/>
                </a:solidFill>
              </a:rPr>
              <a:t>9</a:t>
            </a:fld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9" name="Picture 4" descr="https://www.tadviser.ru/images/1/10/%D0%9B%D0%BE%D0%B3%D0%BE%D1%82%D0%B8%D0%BF_%D0%9D%D0%98%D0%A2%D0%A3_%D0%9C%D0%98%D0%A1%D0%B8%D0%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6" y="152008"/>
            <a:ext cx="919791" cy="5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24205" y="927202"/>
            <a:ext cx="784189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6" descr="Pyplot tutorial — Matplotlib 3.5.1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BBF686-1D6B-1922-B0E4-5F58717A6A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" t="2109" r="-1"/>
          <a:stretch/>
        </p:blipFill>
        <p:spPr bwMode="auto">
          <a:xfrm>
            <a:off x="1432433" y="1015394"/>
            <a:ext cx="6478330" cy="4020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95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35512</TotalTime>
  <Words>1192</Words>
  <Application>Microsoft Office PowerPoint</Application>
  <PresentationFormat>Экран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Times New Roman</vt:lpstr>
      <vt:lpstr>Calibri Light</vt:lpstr>
      <vt:lpstr>Cambria Math</vt:lpstr>
      <vt:lpstr>Arial</vt:lpstr>
      <vt:lpstr>Wingdings</vt:lpstr>
      <vt:lpstr>Тема Office</vt:lpstr>
      <vt:lpstr>Презентация PowerPoint</vt:lpstr>
      <vt:lpstr>Актуальность</vt:lpstr>
      <vt:lpstr>Методы прогнозирования валютных курсов</vt:lpstr>
      <vt:lpstr>Содержательная постановка задачи</vt:lpstr>
      <vt:lpstr>Входные данные</vt:lpstr>
      <vt:lpstr>Математическая постановка задачи</vt:lpstr>
      <vt:lpstr>Оценка точности прогнозирования</vt:lpstr>
      <vt:lpstr>Использованные средства разработки</vt:lpstr>
      <vt:lpstr>Функциональная схема</vt:lpstr>
      <vt:lpstr>Результаты</vt:lpstr>
      <vt:lpstr>Сравнение работы программы</vt:lpstr>
      <vt:lpstr>Выводы</vt:lpstr>
      <vt:lpstr>Приложение – Тройное экспоненциальное сглаживание</vt:lpstr>
      <vt:lpstr>Приложение - ARIMA</vt:lpstr>
      <vt:lpstr>Приложение – нейронная сеть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Мусина Анастасия Сергеевна</cp:lastModifiedBy>
  <cp:revision>151</cp:revision>
  <dcterms:modified xsi:type="dcterms:W3CDTF">2022-06-03T16:03:20Z</dcterms:modified>
</cp:coreProperties>
</file>