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2"/>
  </p:notesMasterIdLst>
  <p:sldIdLst>
    <p:sldId id="285" r:id="rId2"/>
    <p:sldId id="265" r:id="rId3"/>
    <p:sldId id="269" r:id="rId4"/>
    <p:sldId id="266" r:id="rId5"/>
    <p:sldId id="267" r:id="rId6"/>
    <p:sldId id="268" r:id="rId7"/>
    <p:sldId id="276" r:id="rId8"/>
    <p:sldId id="270" r:id="rId9"/>
    <p:sldId id="271" r:id="rId10"/>
    <p:sldId id="272" r:id="rId11"/>
    <p:sldId id="273" r:id="rId12"/>
    <p:sldId id="274" r:id="rId13"/>
    <p:sldId id="284" r:id="rId14"/>
    <p:sldId id="278" r:id="rId15"/>
    <p:sldId id="275" r:id="rId16"/>
    <p:sldId id="277" r:id="rId17"/>
    <p:sldId id="279" r:id="rId18"/>
    <p:sldId id="283" r:id="rId19"/>
    <p:sldId id="280"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23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4" autoAdjust="0"/>
    <p:restoredTop sz="94291" autoAdjust="0"/>
  </p:normalViewPr>
  <p:slideViewPr>
    <p:cSldViewPr snapToGrid="0">
      <p:cViewPr varScale="1">
        <p:scale>
          <a:sx n="83" d="100"/>
          <a:sy n="83" d="100"/>
        </p:scale>
        <p:origin x="216"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C8EB0B-ECAA-428A-AE45-5E7F76D148D2}" type="datetimeFigureOut">
              <a:rPr lang="en-GB" smtClean="0"/>
              <a:t>06/04/2021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22AB5E-0BFC-4C46-BF94-5F1BFC85AB50}" type="slidenum">
              <a:rPr lang="en-GB" smtClean="0"/>
              <a:t>‹#›</a:t>
            </a:fld>
            <a:endParaRPr lang="en-GB"/>
          </a:p>
        </p:txBody>
      </p:sp>
    </p:spTree>
    <p:extLst>
      <p:ext uri="{BB962C8B-B14F-4D97-AF65-F5344CB8AC3E}">
        <p14:creationId xmlns:p14="http://schemas.microsoft.com/office/powerpoint/2010/main" val="792158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3776-2BE3-428D-AC7B-B7DD10D8D5F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CC1E1A2-81C6-49EB-85DA-C93284C30F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7CC5DD6-AAF2-43A8-BBB9-EF1A085E83D5}"/>
              </a:ext>
            </a:extLst>
          </p:cNvPr>
          <p:cNvSpPr>
            <a:spLocks noGrp="1"/>
          </p:cNvSpPr>
          <p:nvPr>
            <p:ph type="dt" sz="half" idx="10"/>
          </p:nvPr>
        </p:nvSpPr>
        <p:spPr/>
        <p:txBody>
          <a:bodyPr/>
          <a:lstStyle/>
          <a:p>
            <a:fld id="{3948259B-5BA8-4C0C-8C0E-39AB9CBB3C7C}" type="datetime1">
              <a:rPr lang="en-GB" smtClean="0"/>
              <a:t>06/04/2021</a:t>
            </a:fld>
            <a:endParaRPr lang="en-GB"/>
          </a:p>
        </p:txBody>
      </p:sp>
      <p:sp>
        <p:nvSpPr>
          <p:cNvPr id="5" name="Footer Placeholder 4">
            <a:extLst>
              <a:ext uri="{FF2B5EF4-FFF2-40B4-BE49-F238E27FC236}">
                <a16:creationId xmlns:a16="http://schemas.microsoft.com/office/drawing/2014/main" id="{710CD5B7-E940-4E4F-9768-A0C87AF321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7219F4-4B3C-4692-B3F9-263BB9F6BB16}"/>
              </a:ext>
            </a:extLst>
          </p:cNvPr>
          <p:cNvSpPr>
            <a:spLocks noGrp="1"/>
          </p:cNvSpPr>
          <p:nvPr>
            <p:ph type="sldNum" sz="quarter" idx="12"/>
          </p:nvPr>
        </p:nvSpPr>
        <p:spPr/>
        <p:txBody>
          <a:bodyPr/>
          <a:lstStyle/>
          <a:p>
            <a:fld id="{7953587B-7388-48A0-8FD6-DD18D64D6E60}" type="slidenum">
              <a:rPr lang="en-GB" smtClean="0"/>
              <a:t>‹#›</a:t>
            </a:fld>
            <a:endParaRPr lang="en-GB"/>
          </a:p>
        </p:txBody>
      </p:sp>
    </p:spTree>
    <p:extLst>
      <p:ext uri="{BB962C8B-B14F-4D97-AF65-F5344CB8AC3E}">
        <p14:creationId xmlns:p14="http://schemas.microsoft.com/office/powerpoint/2010/main" val="2928105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7D1CF-1521-4BA9-9615-192705D8BB7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8E4F48-6AC4-45B0-9E78-417805A2B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C3672E-1B01-47CB-A205-2FFE64F4AD5C}"/>
              </a:ext>
            </a:extLst>
          </p:cNvPr>
          <p:cNvSpPr>
            <a:spLocks noGrp="1"/>
          </p:cNvSpPr>
          <p:nvPr>
            <p:ph type="dt" sz="half" idx="10"/>
          </p:nvPr>
        </p:nvSpPr>
        <p:spPr/>
        <p:txBody>
          <a:bodyPr/>
          <a:lstStyle/>
          <a:p>
            <a:fld id="{F569C74D-DD48-4CD1-A6EB-53DE91F243D1}" type="datetime1">
              <a:rPr lang="en-GB" smtClean="0"/>
              <a:t>06/04/2021</a:t>
            </a:fld>
            <a:endParaRPr lang="en-GB"/>
          </a:p>
        </p:txBody>
      </p:sp>
      <p:sp>
        <p:nvSpPr>
          <p:cNvPr id="5" name="Footer Placeholder 4">
            <a:extLst>
              <a:ext uri="{FF2B5EF4-FFF2-40B4-BE49-F238E27FC236}">
                <a16:creationId xmlns:a16="http://schemas.microsoft.com/office/drawing/2014/main" id="{EB89982E-2DF2-4935-A8E4-BD94A5F93C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187441-7443-4C69-B369-5F67AA099B8D}"/>
              </a:ext>
            </a:extLst>
          </p:cNvPr>
          <p:cNvSpPr>
            <a:spLocks noGrp="1"/>
          </p:cNvSpPr>
          <p:nvPr>
            <p:ph type="sldNum" sz="quarter" idx="12"/>
          </p:nvPr>
        </p:nvSpPr>
        <p:spPr/>
        <p:txBody>
          <a:bodyPr/>
          <a:lstStyle/>
          <a:p>
            <a:fld id="{7953587B-7388-48A0-8FD6-DD18D64D6E60}" type="slidenum">
              <a:rPr lang="en-GB" smtClean="0"/>
              <a:t>‹#›</a:t>
            </a:fld>
            <a:endParaRPr lang="en-GB"/>
          </a:p>
        </p:txBody>
      </p:sp>
    </p:spTree>
    <p:extLst>
      <p:ext uri="{BB962C8B-B14F-4D97-AF65-F5344CB8AC3E}">
        <p14:creationId xmlns:p14="http://schemas.microsoft.com/office/powerpoint/2010/main" val="143606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0B3D58-06B5-4A12-8605-E2CDF3EA1E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F0CDDFD-FF5F-4602-BB8B-77173084F7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6AB06B-BE3C-4F7C-9EA9-C6CF110C4B38}"/>
              </a:ext>
            </a:extLst>
          </p:cNvPr>
          <p:cNvSpPr>
            <a:spLocks noGrp="1"/>
          </p:cNvSpPr>
          <p:nvPr>
            <p:ph type="dt" sz="half" idx="10"/>
          </p:nvPr>
        </p:nvSpPr>
        <p:spPr/>
        <p:txBody>
          <a:bodyPr/>
          <a:lstStyle/>
          <a:p>
            <a:fld id="{FB4A2772-AB21-4DA1-B44F-3DBB7E053ECB}" type="datetime1">
              <a:rPr lang="en-GB" smtClean="0"/>
              <a:t>06/04/2021</a:t>
            </a:fld>
            <a:endParaRPr lang="en-GB"/>
          </a:p>
        </p:txBody>
      </p:sp>
      <p:sp>
        <p:nvSpPr>
          <p:cNvPr id="5" name="Footer Placeholder 4">
            <a:extLst>
              <a:ext uri="{FF2B5EF4-FFF2-40B4-BE49-F238E27FC236}">
                <a16:creationId xmlns:a16="http://schemas.microsoft.com/office/drawing/2014/main" id="{1F389786-9410-4CAC-BEF3-90C18B7040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578CC4-8728-473E-82D9-BF71510F8A53}"/>
              </a:ext>
            </a:extLst>
          </p:cNvPr>
          <p:cNvSpPr>
            <a:spLocks noGrp="1"/>
          </p:cNvSpPr>
          <p:nvPr>
            <p:ph type="sldNum" sz="quarter" idx="12"/>
          </p:nvPr>
        </p:nvSpPr>
        <p:spPr/>
        <p:txBody>
          <a:bodyPr/>
          <a:lstStyle/>
          <a:p>
            <a:fld id="{7953587B-7388-48A0-8FD6-DD18D64D6E60}" type="slidenum">
              <a:rPr lang="en-GB" smtClean="0"/>
              <a:t>‹#›</a:t>
            </a:fld>
            <a:endParaRPr lang="en-GB"/>
          </a:p>
        </p:txBody>
      </p:sp>
    </p:spTree>
    <p:extLst>
      <p:ext uri="{BB962C8B-B14F-4D97-AF65-F5344CB8AC3E}">
        <p14:creationId xmlns:p14="http://schemas.microsoft.com/office/powerpoint/2010/main" val="287134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A330-F69C-4D7F-B2A0-D59BACD90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CC22832-EE20-497D-981B-E8EC0314DD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9761D6E-71DD-4EA0-9523-07A04BB4F325}"/>
              </a:ext>
            </a:extLst>
          </p:cNvPr>
          <p:cNvSpPr>
            <a:spLocks noGrp="1"/>
          </p:cNvSpPr>
          <p:nvPr>
            <p:ph type="dt" sz="half" idx="10"/>
          </p:nvPr>
        </p:nvSpPr>
        <p:spPr/>
        <p:txBody>
          <a:bodyPr/>
          <a:lstStyle/>
          <a:p>
            <a:fld id="{5AF4E59A-3C91-43E3-ABE8-93F92FAF7110}" type="datetime1">
              <a:rPr lang="en-GB" smtClean="0"/>
              <a:t>06/04/2021</a:t>
            </a:fld>
            <a:endParaRPr lang="en-GB"/>
          </a:p>
        </p:txBody>
      </p:sp>
      <p:sp>
        <p:nvSpPr>
          <p:cNvPr id="5" name="Footer Placeholder 4">
            <a:extLst>
              <a:ext uri="{FF2B5EF4-FFF2-40B4-BE49-F238E27FC236}">
                <a16:creationId xmlns:a16="http://schemas.microsoft.com/office/drawing/2014/main" id="{B903BDAC-F1D7-48FF-AC63-8E92908D66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D84C88-9642-4FCD-A3B2-B0F2D26683F1}"/>
              </a:ext>
            </a:extLst>
          </p:cNvPr>
          <p:cNvSpPr>
            <a:spLocks noGrp="1"/>
          </p:cNvSpPr>
          <p:nvPr>
            <p:ph type="sldNum" sz="quarter" idx="12"/>
          </p:nvPr>
        </p:nvSpPr>
        <p:spPr/>
        <p:txBody>
          <a:bodyPr/>
          <a:lstStyle/>
          <a:p>
            <a:fld id="{7953587B-7388-48A0-8FD6-DD18D64D6E60}" type="slidenum">
              <a:rPr lang="en-GB" smtClean="0"/>
              <a:t>‹#›</a:t>
            </a:fld>
            <a:endParaRPr lang="en-GB"/>
          </a:p>
        </p:txBody>
      </p:sp>
    </p:spTree>
    <p:extLst>
      <p:ext uri="{BB962C8B-B14F-4D97-AF65-F5344CB8AC3E}">
        <p14:creationId xmlns:p14="http://schemas.microsoft.com/office/powerpoint/2010/main" val="346268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54E27-BCFB-4262-8B11-549C5E5FF8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5D67DD-8568-462F-B098-DCAC11F174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215694-603C-48D9-B9A1-7C8D9B13E81C}"/>
              </a:ext>
            </a:extLst>
          </p:cNvPr>
          <p:cNvSpPr>
            <a:spLocks noGrp="1"/>
          </p:cNvSpPr>
          <p:nvPr>
            <p:ph type="dt" sz="half" idx="10"/>
          </p:nvPr>
        </p:nvSpPr>
        <p:spPr/>
        <p:txBody>
          <a:bodyPr/>
          <a:lstStyle/>
          <a:p>
            <a:fld id="{ED77E54D-0BD5-4158-9246-CF619F3EE6C9}" type="datetime1">
              <a:rPr lang="en-GB" smtClean="0"/>
              <a:t>06/04/2021</a:t>
            </a:fld>
            <a:endParaRPr lang="en-GB"/>
          </a:p>
        </p:txBody>
      </p:sp>
      <p:sp>
        <p:nvSpPr>
          <p:cNvPr id="5" name="Footer Placeholder 4">
            <a:extLst>
              <a:ext uri="{FF2B5EF4-FFF2-40B4-BE49-F238E27FC236}">
                <a16:creationId xmlns:a16="http://schemas.microsoft.com/office/drawing/2014/main" id="{10D19E4F-ACE4-40D3-9D1E-3DD83E8253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8F96A6-4EE9-45EA-90E1-FF41E95217C3}"/>
              </a:ext>
            </a:extLst>
          </p:cNvPr>
          <p:cNvSpPr>
            <a:spLocks noGrp="1"/>
          </p:cNvSpPr>
          <p:nvPr>
            <p:ph type="sldNum" sz="quarter" idx="12"/>
          </p:nvPr>
        </p:nvSpPr>
        <p:spPr/>
        <p:txBody>
          <a:bodyPr/>
          <a:lstStyle/>
          <a:p>
            <a:fld id="{7953587B-7388-48A0-8FD6-DD18D64D6E60}" type="slidenum">
              <a:rPr lang="en-GB" smtClean="0"/>
              <a:t>‹#›</a:t>
            </a:fld>
            <a:endParaRPr lang="en-GB"/>
          </a:p>
        </p:txBody>
      </p:sp>
    </p:spTree>
    <p:extLst>
      <p:ext uri="{BB962C8B-B14F-4D97-AF65-F5344CB8AC3E}">
        <p14:creationId xmlns:p14="http://schemas.microsoft.com/office/powerpoint/2010/main" val="2831713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049CD-1903-4111-8D6C-8D3E466CF7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EBF880A-5395-4FB3-9A5D-AF38E02FD3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C899D1D-07A4-4792-AC60-438F1AED7B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326F297-B758-4F08-B998-BB4C8B1B9B48}"/>
              </a:ext>
            </a:extLst>
          </p:cNvPr>
          <p:cNvSpPr>
            <a:spLocks noGrp="1"/>
          </p:cNvSpPr>
          <p:nvPr>
            <p:ph type="dt" sz="half" idx="10"/>
          </p:nvPr>
        </p:nvSpPr>
        <p:spPr/>
        <p:txBody>
          <a:bodyPr/>
          <a:lstStyle/>
          <a:p>
            <a:fld id="{C0667A35-7BB1-4427-8E68-61B03CC9213F}" type="datetime1">
              <a:rPr lang="en-GB" smtClean="0"/>
              <a:t>06/04/2021</a:t>
            </a:fld>
            <a:endParaRPr lang="en-GB"/>
          </a:p>
        </p:txBody>
      </p:sp>
      <p:sp>
        <p:nvSpPr>
          <p:cNvPr id="6" name="Footer Placeholder 5">
            <a:extLst>
              <a:ext uri="{FF2B5EF4-FFF2-40B4-BE49-F238E27FC236}">
                <a16:creationId xmlns:a16="http://schemas.microsoft.com/office/drawing/2014/main" id="{0246B64F-88E8-4615-8B99-3E9F077E31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03EB09-34E1-46B2-8D4B-CCA0026C81A2}"/>
              </a:ext>
            </a:extLst>
          </p:cNvPr>
          <p:cNvSpPr>
            <a:spLocks noGrp="1"/>
          </p:cNvSpPr>
          <p:nvPr>
            <p:ph type="sldNum" sz="quarter" idx="12"/>
          </p:nvPr>
        </p:nvSpPr>
        <p:spPr/>
        <p:txBody>
          <a:bodyPr/>
          <a:lstStyle/>
          <a:p>
            <a:fld id="{7953587B-7388-48A0-8FD6-DD18D64D6E60}" type="slidenum">
              <a:rPr lang="en-GB" smtClean="0"/>
              <a:t>‹#›</a:t>
            </a:fld>
            <a:endParaRPr lang="en-GB"/>
          </a:p>
        </p:txBody>
      </p:sp>
    </p:spTree>
    <p:extLst>
      <p:ext uri="{BB962C8B-B14F-4D97-AF65-F5344CB8AC3E}">
        <p14:creationId xmlns:p14="http://schemas.microsoft.com/office/powerpoint/2010/main" val="431720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F2AE-8061-4E33-92B7-1CF830014DC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A1633AD-21D5-48DD-A566-0ABF4DFBCC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30A47C-A39F-4ED6-BC3F-4328B830BC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728A244-9DD2-44B6-A320-CD7D42AF2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9BDEAA-0E2B-4C26-976D-51C93F2865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D06E5B9-430D-4CF8-9B90-DDF53E188E53}"/>
              </a:ext>
            </a:extLst>
          </p:cNvPr>
          <p:cNvSpPr>
            <a:spLocks noGrp="1"/>
          </p:cNvSpPr>
          <p:nvPr>
            <p:ph type="dt" sz="half" idx="10"/>
          </p:nvPr>
        </p:nvSpPr>
        <p:spPr/>
        <p:txBody>
          <a:bodyPr/>
          <a:lstStyle/>
          <a:p>
            <a:fld id="{5797748D-A85A-4E43-A1E6-9289FEEF2CF3}" type="datetime1">
              <a:rPr lang="en-GB" smtClean="0"/>
              <a:t>06/04/2021</a:t>
            </a:fld>
            <a:endParaRPr lang="en-GB"/>
          </a:p>
        </p:txBody>
      </p:sp>
      <p:sp>
        <p:nvSpPr>
          <p:cNvPr id="8" name="Footer Placeholder 7">
            <a:extLst>
              <a:ext uri="{FF2B5EF4-FFF2-40B4-BE49-F238E27FC236}">
                <a16:creationId xmlns:a16="http://schemas.microsoft.com/office/drawing/2014/main" id="{B2B42DFD-E110-4680-A5FF-1AC5564BA2C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DAE2CF1-CC77-4DEE-B28A-0B93D8FAA1BC}"/>
              </a:ext>
            </a:extLst>
          </p:cNvPr>
          <p:cNvSpPr>
            <a:spLocks noGrp="1"/>
          </p:cNvSpPr>
          <p:nvPr>
            <p:ph type="sldNum" sz="quarter" idx="12"/>
          </p:nvPr>
        </p:nvSpPr>
        <p:spPr/>
        <p:txBody>
          <a:bodyPr/>
          <a:lstStyle/>
          <a:p>
            <a:fld id="{7953587B-7388-48A0-8FD6-DD18D64D6E60}" type="slidenum">
              <a:rPr lang="en-GB" smtClean="0"/>
              <a:t>‹#›</a:t>
            </a:fld>
            <a:endParaRPr lang="en-GB"/>
          </a:p>
        </p:txBody>
      </p:sp>
    </p:spTree>
    <p:extLst>
      <p:ext uri="{BB962C8B-B14F-4D97-AF65-F5344CB8AC3E}">
        <p14:creationId xmlns:p14="http://schemas.microsoft.com/office/powerpoint/2010/main" val="510838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5B0D-0618-4D5C-8AA3-6A9AD18528D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4938446-CCFF-4F93-BEE6-A3453E3D0276}"/>
              </a:ext>
            </a:extLst>
          </p:cNvPr>
          <p:cNvSpPr>
            <a:spLocks noGrp="1"/>
          </p:cNvSpPr>
          <p:nvPr>
            <p:ph type="dt" sz="half" idx="10"/>
          </p:nvPr>
        </p:nvSpPr>
        <p:spPr/>
        <p:txBody>
          <a:bodyPr/>
          <a:lstStyle/>
          <a:p>
            <a:fld id="{2E0F903F-FFCF-4756-87D6-9A2B721551C1}" type="datetime1">
              <a:rPr lang="en-GB" smtClean="0"/>
              <a:t>06/04/2021</a:t>
            </a:fld>
            <a:endParaRPr lang="en-GB"/>
          </a:p>
        </p:txBody>
      </p:sp>
      <p:sp>
        <p:nvSpPr>
          <p:cNvPr id="4" name="Footer Placeholder 3">
            <a:extLst>
              <a:ext uri="{FF2B5EF4-FFF2-40B4-BE49-F238E27FC236}">
                <a16:creationId xmlns:a16="http://schemas.microsoft.com/office/drawing/2014/main" id="{52946DAC-1EC4-4C88-AA9D-00BA04DA539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23413C9-6DA9-4191-967A-8347EF0057F6}"/>
              </a:ext>
            </a:extLst>
          </p:cNvPr>
          <p:cNvSpPr>
            <a:spLocks noGrp="1"/>
          </p:cNvSpPr>
          <p:nvPr>
            <p:ph type="sldNum" sz="quarter" idx="12"/>
          </p:nvPr>
        </p:nvSpPr>
        <p:spPr/>
        <p:txBody>
          <a:bodyPr/>
          <a:lstStyle/>
          <a:p>
            <a:fld id="{7953587B-7388-48A0-8FD6-DD18D64D6E60}" type="slidenum">
              <a:rPr lang="en-GB" smtClean="0"/>
              <a:t>‹#›</a:t>
            </a:fld>
            <a:endParaRPr lang="en-GB"/>
          </a:p>
        </p:txBody>
      </p:sp>
    </p:spTree>
    <p:extLst>
      <p:ext uri="{BB962C8B-B14F-4D97-AF65-F5344CB8AC3E}">
        <p14:creationId xmlns:p14="http://schemas.microsoft.com/office/powerpoint/2010/main" val="1751105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2ABF33-2E1D-4C7A-AB51-88A6EBFDC17D}"/>
              </a:ext>
            </a:extLst>
          </p:cNvPr>
          <p:cNvSpPr>
            <a:spLocks noGrp="1"/>
          </p:cNvSpPr>
          <p:nvPr>
            <p:ph type="dt" sz="half" idx="10"/>
          </p:nvPr>
        </p:nvSpPr>
        <p:spPr/>
        <p:txBody>
          <a:bodyPr/>
          <a:lstStyle/>
          <a:p>
            <a:fld id="{9A920EDB-628B-406D-A656-3EA487644F01}" type="datetime1">
              <a:rPr lang="en-GB" smtClean="0"/>
              <a:t>06/04/2021</a:t>
            </a:fld>
            <a:endParaRPr lang="en-GB"/>
          </a:p>
        </p:txBody>
      </p:sp>
      <p:sp>
        <p:nvSpPr>
          <p:cNvPr id="3" name="Footer Placeholder 2">
            <a:extLst>
              <a:ext uri="{FF2B5EF4-FFF2-40B4-BE49-F238E27FC236}">
                <a16:creationId xmlns:a16="http://schemas.microsoft.com/office/drawing/2014/main" id="{6C9F7977-481C-4632-9597-4F684CBF1D0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C3AE2B9-A50E-40C4-B147-25EBEB73055F}"/>
              </a:ext>
            </a:extLst>
          </p:cNvPr>
          <p:cNvSpPr>
            <a:spLocks noGrp="1"/>
          </p:cNvSpPr>
          <p:nvPr>
            <p:ph type="sldNum" sz="quarter" idx="12"/>
          </p:nvPr>
        </p:nvSpPr>
        <p:spPr/>
        <p:txBody>
          <a:bodyPr/>
          <a:lstStyle/>
          <a:p>
            <a:fld id="{7953587B-7388-48A0-8FD6-DD18D64D6E60}" type="slidenum">
              <a:rPr lang="en-GB" smtClean="0"/>
              <a:t>‹#›</a:t>
            </a:fld>
            <a:endParaRPr lang="en-GB"/>
          </a:p>
        </p:txBody>
      </p:sp>
    </p:spTree>
    <p:extLst>
      <p:ext uri="{BB962C8B-B14F-4D97-AF65-F5344CB8AC3E}">
        <p14:creationId xmlns:p14="http://schemas.microsoft.com/office/powerpoint/2010/main" val="3282411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7854B-D1BC-478A-90C3-C758F4EB9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ED5D793-FA53-499C-B1C2-AAF3091C95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1F47DF4-91E1-429C-AEF9-9F3804A7E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FF350B-F939-4070-BBE9-5D0C4727D91E}"/>
              </a:ext>
            </a:extLst>
          </p:cNvPr>
          <p:cNvSpPr>
            <a:spLocks noGrp="1"/>
          </p:cNvSpPr>
          <p:nvPr>
            <p:ph type="dt" sz="half" idx="10"/>
          </p:nvPr>
        </p:nvSpPr>
        <p:spPr/>
        <p:txBody>
          <a:bodyPr/>
          <a:lstStyle/>
          <a:p>
            <a:fld id="{570FF08E-5B23-4711-BE24-B2BD391BFCAD}" type="datetime1">
              <a:rPr lang="en-GB" smtClean="0"/>
              <a:t>06/04/2021</a:t>
            </a:fld>
            <a:endParaRPr lang="en-GB"/>
          </a:p>
        </p:txBody>
      </p:sp>
      <p:sp>
        <p:nvSpPr>
          <p:cNvPr id="6" name="Footer Placeholder 5">
            <a:extLst>
              <a:ext uri="{FF2B5EF4-FFF2-40B4-BE49-F238E27FC236}">
                <a16:creationId xmlns:a16="http://schemas.microsoft.com/office/drawing/2014/main" id="{023642BF-4F81-4937-A56E-BF506C46A2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70A3BBF-8158-40B2-AE51-04DEDA33952B}"/>
              </a:ext>
            </a:extLst>
          </p:cNvPr>
          <p:cNvSpPr>
            <a:spLocks noGrp="1"/>
          </p:cNvSpPr>
          <p:nvPr>
            <p:ph type="sldNum" sz="quarter" idx="12"/>
          </p:nvPr>
        </p:nvSpPr>
        <p:spPr/>
        <p:txBody>
          <a:bodyPr/>
          <a:lstStyle/>
          <a:p>
            <a:fld id="{7953587B-7388-48A0-8FD6-DD18D64D6E60}" type="slidenum">
              <a:rPr lang="en-GB" smtClean="0"/>
              <a:t>‹#›</a:t>
            </a:fld>
            <a:endParaRPr lang="en-GB"/>
          </a:p>
        </p:txBody>
      </p:sp>
    </p:spTree>
    <p:extLst>
      <p:ext uri="{BB962C8B-B14F-4D97-AF65-F5344CB8AC3E}">
        <p14:creationId xmlns:p14="http://schemas.microsoft.com/office/powerpoint/2010/main" val="2167993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044DF-189B-4D9C-A36C-E1AF2B7B9E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1DC8308-CB27-45F5-BFA3-A2DE03FE3D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B7B463-848E-40BB-980A-7B6E9D7E11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B9A48-640C-4318-83FF-B2518B0C18EA}"/>
              </a:ext>
            </a:extLst>
          </p:cNvPr>
          <p:cNvSpPr>
            <a:spLocks noGrp="1"/>
          </p:cNvSpPr>
          <p:nvPr>
            <p:ph type="dt" sz="half" idx="10"/>
          </p:nvPr>
        </p:nvSpPr>
        <p:spPr/>
        <p:txBody>
          <a:bodyPr/>
          <a:lstStyle/>
          <a:p>
            <a:fld id="{80A56BDB-F0A0-4307-A734-FBE13BCDAEC8}" type="datetime1">
              <a:rPr lang="en-GB" smtClean="0"/>
              <a:t>06/04/2021</a:t>
            </a:fld>
            <a:endParaRPr lang="en-GB"/>
          </a:p>
        </p:txBody>
      </p:sp>
      <p:sp>
        <p:nvSpPr>
          <p:cNvPr id="6" name="Footer Placeholder 5">
            <a:extLst>
              <a:ext uri="{FF2B5EF4-FFF2-40B4-BE49-F238E27FC236}">
                <a16:creationId xmlns:a16="http://schemas.microsoft.com/office/drawing/2014/main" id="{303421C1-1E49-43B3-9D29-C672E1D4EF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38CC223-C869-44A8-A8A3-01CDCCC53272}"/>
              </a:ext>
            </a:extLst>
          </p:cNvPr>
          <p:cNvSpPr>
            <a:spLocks noGrp="1"/>
          </p:cNvSpPr>
          <p:nvPr>
            <p:ph type="sldNum" sz="quarter" idx="12"/>
          </p:nvPr>
        </p:nvSpPr>
        <p:spPr/>
        <p:txBody>
          <a:bodyPr/>
          <a:lstStyle/>
          <a:p>
            <a:fld id="{7953587B-7388-48A0-8FD6-DD18D64D6E60}" type="slidenum">
              <a:rPr lang="en-GB" smtClean="0"/>
              <a:t>‹#›</a:t>
            </a:fld>
            <a:endParaRPr lang="en-GB"/>
          </a:p>
        </p:txBody>
      </p:sp>
    </p:spTree>
    <p:extLst>
      <p:ext uri="{BB962C8B-B14F-4D97-AF65-F5344CB8AC3E}">
        <p14:creationId xmlns:p14="http://schemas.microsoft.com/office/powerpoint/2010/main" val="206739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7BBF39-7AAE-4A5D-A9E7-B4BBF3CE8D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380F0CF-F0FB-4237-9BCB-6921D9E13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3B9508-AECF-47A9-A04E-00214DD4DD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5E040-0A5B-4995-880A-311E65139C29}" type="datetime1">
              <a:rPr lang="en-GB" smtClean="0"/>
              <a:t>06/04/2021</a:t>
            </a:fld>
            <a:endParaRPr lang="en-GB"/>
          </a:p>
        </p:txBody>
      </p:sp>
      <p:sp>
        <p:nvSpPr>
          <p:cNvPr id="5" name="Footer Placeholder 4">
            <a:extLst>
              <a:ext uri="{FF2B5EF4-FFF2-40B4-BE49-F238E27FC236}">
                <a16:creationId xmlns:a16="http://schemas.microsoft.com/office/drawing/2014/main" id="{5948B3DB-31D3-41BC-B437-CB89137D61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B83A8AE-5EFC-47B7-BBC8-54F931141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53587B-7388-48A0-8FD6-DD18D64D6E60}" type="slidenum">
              <a:rPr lang="en-GB" smtClean="0"/>
              <a:t>‹#›</a:t>
            </a:fld>
            <a:endParaRPr lang="en-GB"/>
          </a:p>
        </p:txBody>
      </p:sp>
    </p:spTree>
    <p:extLst>
      <p:ext uri="{BB962C8B-B14F-4D97-AF65-F5344CB8AC3E}">
        <p14:creationId xmlns:p14="http://schemas.microsoft.com/office/powerpoint/2010/main" val="417391351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portlinker.com/" TargetMode="External"/><Relationship Id="rId2" Type="http://schemas.openxmlformats.org/officeDocument/2006/relationships/hyperlink" Target="https://tradingeconomics.com/"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8E57DA-3BDA-427D-90E5-FB6B3F617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174" y="1122541"/>
            <a:ext cx="2492120" cy="17444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pic>
        <p:nvPicPr>
          <p:cNvPr id="7" name="Picture 6">
            <a:extLst>
              <a:ext uri="{FF2B5EF4-FFF2-40B4-BE49-F238E27FC236}">
                <a16:creationId xmlns:a16="http://schemas.microsoft.com/office/drawing/2014/main" id="{2EF11E68-8912-42CE-A102-F616F747E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705" y="1017767"/>
            <a:ext cx="3948755" cy="174448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8" name="Rectangle 7">
            <a:extLst>
              <a:ext uri="{FF2B5EF4-FFF2-40B4-BE49-F238E27FC236}">
                <a16:creationId xmlns:a16="http://schemas.microsoft.com/office/drawing/2014/main" id="{6927D6A7-2A22-4EDE-9410-A4C8036F9E09}"/>
              </a:ext>
            </a:extLst>
          </p:cNvPr>
          <p:cNvSpPr/>
          <p:nvPr/>
        </p:nvSpPr>
        <p:spPr>
          <a:xfrm>
            <a:off x="913908" y="3760463"/>
            <a:ext cx="10364184"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Sales Data Analysis for e-commerce</a:t>
            </a:r>
            <a:endParaRPr lang="en-GB" sz="54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sp>
        <p:nvSpPr>
          <p:cNvPr id="10" name="Rectangle 9">
            <a:extLst>
              <a:ext uri="{FF2B5EF4-FFF2-40B4-BE49-F238E27FC236}">
                <a16:creationId xmlns:a16="http://schemas.microsoft.com/office/drawing/2014/main" id="{DD266EEE-33F8-4174-B729-374AA6F6987A}"/>
              </a:ext>
            </a:extLst>
          </p:cNvPr>
          <p:cNvSpPr/>
          <p:nvPr/>
        </p:nvSpPr>
        <p:spPr>
          <a:xfrm>
            <a:off x="7940961" y="4977066"/>
            <a:ext cx="3231333" cy="1077218"/>
          </a:xfrm>
          <a:prstGeom prst="rect">
            <a:avLst/>
          </a:prstGeom>
          <a:noFill/>
        </p:spPr>
        <p:txBody>
          <a:bodyPr wrap="none" lIns="91440" tIns="45720" rIns="91440" bIns="45720">
            <a:spAutoFit/>
          </a:bodyPr>
          <a:lstStyle/>
          <a:p>
            <a:pPr algn="r"/>
            <a:r>
              <a:rPr lang="en-US"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Anastasios Vitsios</a:t>
            </a:r>
          </a:p>
          <a:p>
            <a:pPr algn="r"/>
            <a:r>
              <a:rPr lang="en-US" sz="3200" b="1"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rPr>
              <a:t>30.3.2021</a:t>
            </a:r>
            <a:endParaRPr lang="en-GB" sz="3200" b="1" cap="none" spc="0" dirty="0">
              <a:ln w="9525">
                <a:solidFill>
                  <a:schemeClr val="bg1"/>
                </a:solidFill>
                <a:prstDash val="solid"/>
              </a:ln>
              <a:solidFill>
                <a:schemeClr val="accent1"/>
              </a:solidFill>
              <a:effectLst>
                <a:outerShdw blurRad="12700" dist="38100" dir="2700000" algn="tl" rotWithShape="0">
                  <a:schemeClr val="accent5">
                    <a:lumMod val="60000"/>
                    <a:lumOff val="40000"/>
                  </a:schemeClr>
                </a:outerShdw>
              </a:effectLst>
            </a:endParaRPr>
          </a:p>
        </p:txBody>
      </p:sp>
      <p:cxnSp>
        <p:nvCxnSpPr>
          <p:cNvPr id="12" name="Straight Connector 11">
            <a:extLst>
              <a:ext uri="{FF2B5EF4-FFF2-40B4-BE49-F238E27FC236}">
                <a16:creationId xmlns:a16="http://schemas.microsoft.com/office/drawing/2014/main" id="{3BC938EB-AB92-47F9-AB0A-2703A6D7E219}"/>
              </a:ext>
            </a:extLst>
          </p:cNvPr>
          <p:cNvCxnSpPr/>
          <p:nvPr/>
        </p:nvCxnSpPr>
        <p:spPr>
          <a:xfrm>
            <a:off x="1019706" y="4836695"/>
            <a:ext cx="10152588" cy="0"/>
          </a:xfrm>
          <a:prstGeom prst="line">
            <a:avLst/>
          </a:prstGeom>
          <a:ln w="57150">
            <a:solidFill>
              <a:schemeClr val="accent6"/>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706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23220"/>
          </a:xfrm>
          <a:prstGeom prst="rect">
            <a:avLst/>
          </a:prstGeom>
          <a:noFill/>
        </p:spPr>
        <p:txBody>
          <a:bodyPr wrap="square" lIns="91440" tIns="45720" rIns="91440" bIns="45720">
            <a:spAutoFit/>
          </a:bodyPr>
          <a:lstStyle/>
          <a:p>
            <a:r>
              <a:rPr lang="en-GB" sz="2800" b="0" cap="none" spc="0" dirty="0">
                <a:ln w="0"/>
                <a:solidFill>
                  <a:schemeClr val="accent1"/>
                </a:solidFill>
                <a:effectLst>
                  <a:outerShdw blurRad="38100" dist="25400" dir="5400000" algn="ctr" rotWithShape="0">
                    <a:srgbClr val="6E747A">
                      <a:alpha val="43000"/>
                    </a:srgbClr>
                  </a:outerShdw>
                </a:effectLst>
              </a:rPr>
              <a:t>Decline in Sales after May 2018</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9625191-73A6-46D6-9C7F-D0E6D170AAE6}"/>
              </a:ext>
            </a:extLst>
          </p:cNvPr>
          <p:cNvSpPr txBox="1"/>
          <p:nvPr/>
        </p:nvSpPr>
        <p:spPr>
          <a:xfrm>
            <a:off x="96252" y="3846005"/>
            <a:ext cx="12095748" cy="738664"/>
          </a:xfrm>
          <a:prstGeom prst="rect">
            <a:avLst/>
          </a:prstGeom>
          <a:noFill/>
        </p:spPr>
        <p:txBody>
          <a:bodyPr wrap="square" rtlCol="0">
            <a:spAutoFit/>
          </a:bodyPr>
          <a:lstStyle/>
          <a:p>
            <a:pPr algn="l"/>
            <a:r>
              <a:rPr lang="en-GB" sz="1400" b="0" i="0" dirty="0">
                <a:solidFill>
                  <a:srgbClr val="12239E"/>
                </a:solidFill>
                <a:effectLst/>
                <a:latin typeface="Segoe UI" panose="020B0502040204020203" pitchFamily="34" charset="0"/>
              </a:rPr>
              <a:t>The decline in sales after May 2018 happened in almost all States in almost for all product categories as we see in the 2 graphs above.</a:t>
            </a:r>
          </a:p>
          <a:p>
            <a:pPr algn="l"/>
            <a:r>
              <a:rPr lang="en-GB" sz="1400" b="0" i="0" dirty="0">
                <a:solidFill>
                  <a:srgbClr val="12239E"/>
                </a:solidFill>
                <a:effectLst/>
                <a:latin typeface="Segoe UI" panose="020B0502040204020203" pitchFamily="34" charset="0"/>
              </a:rPr>
              <a:t>Here we can consider as the main reason the 9% drop in GDP per capita in 2018, which could be a reason for this drop (see table below “GDP per capita 2017 &amp; 2018”)</a:t>
            </a:r>
          </a:p>
        </p:txBody>
      </p:sp>
      <p:grpSp>
        <p:nvGrpSpPr>
          <p:cNvPr id="10" name="Group 9">
            <a:extLst>
              <a:ext uri="{FF2B5EF4-FFF2-40B4-BE49-F238E27FC236}">
                <a16:creationId xmlns:a16="http://schemas.microsoft.com/office/drawing/2014/main" id="{951F7ABB-18A8-406E-9858-5A34C8B0B7CF}"/>
              </a:ext>
            </a:extLst>
          </p:cNvPr>
          <p:cNvGrpSpPr/>
          <p:nvPr/>
        </p:nvGrpSpPr>
        <p:grpSpPr>
          <a:xfrm>
            <a:off x="2588278" y="4541503"/>
            <a:ext cx="6974797" cy="1223192"/>
            <a:chOff x="2608601" y="4369225"/>
            <a:chExt cx="6974797" cy="1223192"/>
          </a:xfrm>
        </p:grpSpPr>
        <p:pic>
          <p:nvPicPr>
            <p:cNvPr id="8" name="Picture 7">
              <a:extLst>
                <a:ext uri="{FF2B5EF4-FFF2-40B4-BE49-F238E27FC236}">
                  <a16:creationId xmlns:a16="http://schemas.microsoft.com/office/drawing/2014/main" id="{D2C6F2B1-969A-481E-BA88-B0224AEF5E66}"/>
                </a:ext>
              </a:extLst>
            </p:cNvPr>
            <p:cNvPicPr>
              <a:picLocks noChangeAspect="1"/>
            </p:cNvPicPr>
            <p:nvPr/>
          </p:nvPicPr>
          <p:blipFill>
            <a:blip r:embed="rId2"/>
            <a:stretch>
              <a:fillRect/>
            </a:stretch>
          </p:blipFill>
          <p:spPr>
            <a:xfrm>
              <a:off x="2608601" y="4369225"/>
              <a:ext cx="6974797" cy="1223192"/>
            </a:xfrm>
            <a:prstGeom prst="rect">
              <a:avLst/>
            </a:prstGeom>
            <a:ln>
              <a:solidFill>
                <a:srgbClr val="12239E"/>
              </a:solidFill>
            </a:ln>
          </p:spPr>
        </p:pic>
        <p:sp>
          <p:nvSpPr>
            <p:cNvPr id="9" name="Rectangle 8">
              <a:extLst>
                <a:ext uri="{FF2B5EF4-FFF2-40B4-BE49-F238E27FC236}">
                  <a16:creationId xmlns:a16="http://schemas.microsoft.com/office/drawing/2014/main" id="{AD31EB3C-4F33-4D8D-8BD6-343EA3ECE84A}"/>
                </a:ext>
              </a:extLst>
            </p:cNvPr>
            <p:cNvSpPr/>
            <p:nvPr/>
          </p:nvSpPr>
          <p:spPr>
            <a:xfrm>
              <a:off x="2608601" y="5420139"/>
              <a:ext cx="558669" cy="17227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grpSp>
      <p:sp>
        <p:nvSpPr>
          <p:cNvPr id="11" name="TextBox 10">
            <a:extLst>
              <a:ext uri="{FF2B5EF4-FFF2-40B4-BE49-F238E27FC236}">
                <a16:creationId xmlns:a16="http://schemas.microsoft.com/office/drawing/2014/main" id="{68FAFAF7-A413-43C3-84A9-2ADA8C50F984}"/>
              </a:ext>
            </a:extLst>
          </p:cNvPr>
          <p:cNvSpPr txBox="1"/>
          <p:nvPr/>
        </p:nvSpPr>
        <p:spPr>
          <a:xfrm>
            <a:off x="96252" y="5936974"/>
            <a:ext cx="11958851" cy="738664"/>
          </a:xfrm>
          <a:prstGeom prst="rect">
            <a:avLst/>
          </a:prstGeom>
          <a:noFill/>
        </p:spPr>
        <p:txBody>
          <a:bodyPr wrap="square" rtlCol="0">
            <a:spAutoFit/>
          </a:bodyPr>
          <a:lstStyle/>
          <a:p>
            <a:pPr algn="l"/>
            <a:r>
              <a:rPr lang="en-GB" sz="1400" b="0" i="0" dirty="0">
                <a:solidFill>
                  <a:srgbClr val="12239E"/>
                </a:solidFill>
                <a:effectLst/>
                <a:latin typeface="Segoe UI" panose="020B0502040204020203" pitchFamily="34" charset="0"/>
              </a:rPr>
              <a:t>The GDP per capita in 2018 was 9% less than 2017 but in 2018 Olist had increase in sales of 230%.</a:t>
            </a:r>
          </a:p>
          <a:p>
            <a:pPr algn="l"/>
            <a:r>
              <a:rPr lang="en-GB" sz="1400" b="0" i="0" dirty="0">
                <a:solidFill>
                  <a:srgbClr val="12239E"/>
                </a:solidFill>
                <a:effectLst/>
                <a:latin typeface="Segoe UI" panose="020B0502040204020203" pitchFamily="34" charset="0"/>
              </a:rPr>
              <a:t>The high increase in sales is normal since is the 2nd year that the company is active but by the fact the GDP per capita is less, we understand that Olist increased their proportion in the Brazilian market versus their competitors.</a:t>
            </a:r>
          </a:p>
        </p:txBody>
      </p:sp>
      <p:sp>
        <p:nvSpPr>
          <p:cNvPr id="12" name="Slide Number Placeholder 11">
            <a:extLst>
              <a:ext uri="{FF2B5EF4-FFF2-40B4-BE49-F238E27FC236}">
                <a16:creationId xmlns:a16="http://schemas.microsoft.com/office/drawing/2014/main" id="{73FD3F64-E314-456D-B55F-7778427024CD}"/>
              </a:ext>
            </a:extLst>
          </p:cNvPr>
          <p:cNvSpPr>
            <a:spLocks noGrp="1"/>
          </p:cNvSpPr>
          <p:nvPr>
            <p:ph type="sldNum" sz="quarter" idx="12"/>
          </p:nvPr>
        </p:nvSpPr>
        <p:spPr/>
        <p:txBody>
          <a:bodyPr/>
          <a:lstStyle/>
          <a:p>
            <a:fld id="{7953587B-7388-48A0-8FD6-DD18D64D6E60}" type="slidenum">
              <a:rPr lang="en-GB" smtClean="0"/>
              <a:t>10</a:t>
            </a:fld>
            <a:endParaRPr lang="en-GB"/>
          </a:p>
        </p:txBody>
      </p:sp>
      <p:pic>
        <p:nvPicPr>
          <p:cNvPr id="7" name="Picture 6">
            <a:extLst>
              <a:ext uri="{FF2B5EF4-FFF2-40B4-BE49-F238E27FC236}">
                <a16:creationId xmlns:a16="http://schemas.microsoft.com/office/drawing/2014/main" id="{4A6FFF4F-0C37-476B-AFD6-503223D2C83A}"/>
              </a:ext>
            </a:extLst>
          </p:cNvPr>
          <p:cNvPicPr>
            <a:picLocks noChangeAspect="1"/>
          </p:cNvPicPr>
          <p:nvPr/>
        </p:nvPicPr>
        <p:blipFill>
          <a:blip r:embed="rId3"/>
          <a:stretch>
            <a:fillRect/>
          </a:stretch>
        </p:blipFill>
        <p:spPr>
          <a:xfrm>
            <a:off x="96252" y="645315"/>
            <a:ext cx="12029828" cy="3200687"/>
          </a:xfrm>
          <a:prstGeom prst="rect">
            <a:avLst/>
          </a:prstGeom>
        </p:spPr>
      </p:pic>
    </p:spTree>
    <p:extLst>
      <p:ext uri="{BB962C8B-B14F-4D97-AF65-F5344CB8AC3E}">
        <p14:creationId xmlns:p14="http://schemas.microsoft.com/office/powerpoint/2010/main" val="2957467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23220"/>
          </a:xfrm>
          <a:prstGeom prst="rect">
            <a:avLst/>
          </a:prstGeom>
          <a:noFill/>
        </p:spPr>
        <p:txBody>
          <a:bodyPr wrap="square" lIns="91440" tIns="45720" rIns="91440" bIns="45720">
            <a:spAutoFit/>
          </a:bodyPr>
          <a:lstStyle/>
          <a:p>
            <a:r>
              <a:rPr lang="en-GB" sz="2800" b="0" cap="none" spc="0" dirty="0">
                <a:ln w="0"/>
                <a:solidFill>
                  <a:schemeClr val="accent1"/>
                </a:solidFill>
                <a:effectLst>
                  <a:outerShdw blurRad="38100" dist="25400" dir="5400000" algn="ctr" rotWithShape="0">
                    <a:srgbClr val="6E747A">
                      <a:alpha val="43000"/>
                    </a:srgbClr>
                  </a:outerShdw>
                </a:effectLst>
              </a:rPr>
              <a:t>Sellers for period May - July 2018</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DF6A461-18E1-4C40-8616-A35D667F8390}"/>
              </a:ext>
            </a:extLst>
          </p:cNvPr>
          <p:cNvSpPr txBox="1"/>
          <p:nvPr/>
        </p:nvSpPr>
        <p:spPr>
          <a:xfrm>
            <a:off x="96254" y="5334125"/>
            <a:ext cx="11706105" cy="1384995"/>
          </a:xfrm>
          <a:prstGeom prst="rect">
            <a:avLst/>
          </a:prstGeom>
          <a:noFill/>
        </p:spPr>
        <p:txBody>
          <a:bodyPr wrap="square" rtlCol="0">
            <a:spAutoFit/>
          </a:bodyPr>
          <a:lstStyle/>
          <a:p>
            <a:pPr algn="l"/>
            <a:r>
              <a:rPr lang="en-GB" sz="1400" b="0" i="0" dirty="0">
                <a:solidFill>
                  <a:srgbClr val="12239E"/>
                </a:solidFill>
                <a:effectLst/>
                <a:latin typeface="Segoe UI" panose="020B0502040204020203" pitchFamily="34" charset="0"/>
              </a:rPr>
              <a:t>We see that the 69% (768) of all 1097 Sellers (who sold in May 2018) had drop in sales from May 2018 to July 2018.</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Although in June and in July 2018 the sellers increased 58% (649 more) from May 2018, there was a 10% decline in sales from May to July for all States and Product_categories.</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So, the drop is not related to some specific sellers.</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However, in July 2018 there was a 3.5% raise in total, but there was a 4% decline in the top 6 States and in top 15 Product categories as we see in graph "Sales in Year_2 for May to July 2018".</a:t>
            </a:r>
            <a:endParaRPr lang="en-GB" sz="1400" b="0" i="0" dirty="0">
              <a:solidFill>
                <a:srgbClr val="252423"/>
              </a:solidFill>
              <a:effectLst/>
              <a:latin typeface="Segoe UI" panose="020B0502040204020203" pitchFamily="34" charset="0"/>
            </a:endParaRPr>
          </a:p>
        </p:txBody>
      </p:sp>
      <p:sp>
        <p:nvSpPr>
          <p:cNvPr id="15" name="Slide Number Placeholder 14">
            <a:extLst>
              <a:ext uri="{FF2B5EF4-FFF2-40B4-BE49-F238E27FC236}">
                <a16:creationId xmlns:a16="http://schemas.microsoft.com/office/drawing/2014/main" id="{CF32F6CF-3256-490B-B38A-0D21AE764670}"/>
              </a:ext>
            </a:extLst>
          </p:cNvPr>
          <p:cNvSpPr>
            <a:spLocks noGrp="1"/>
          </p:cNvSpPr>
          <p:nvPr>
            <p:ph type="sldNum" sz="quarter" idx="12"/>
          </p:nvPr>
        </p:nvSpPr>
        <p:spPr>
          <a:xfrm>
            <a:off x="11674989" y="6480313"/>
            <a:ext cx="420757" cy="365125"/>
          </a:xfrm>
        </p:spPr>
        <p:txBody>
          <a:bodyPr/>
          <a:lstStyle/>
          <a:p>
            <a:fld id="{7953587B-7388-48A0-8FD6-DD18D64D6E60}" type="slidenum">
              <a:rPr lang="en-GB" smtClean="0"/>
              <a:t>11</a:t>
            </a:fld>
            <a:endParaRPr lang="en-GB" dirty="0"/>
          </a:p>
        </p:txBody>
      </p:sp>
      <p:pic>
        <p:nvPicPr>
          <p:cNvPr id="8" name="Picture 7">
            <a:extLst>
              <a:ext uri="{FF2B5EF4-FFF2-40B4-BE49-F238E27FC236}">
                <a16:creationId xmlns:a16="http://schemas.microsoft.com/office/drawing/2014/main" id="{AE6ADA8F-913D-434B-A4CD-D63E01E62AE2}"/>
              </a:ext>
            </a:extLst>
          </p:cNvPr>
          <p:cNvPicPr>
            <a:picLocks noChangeAspect="1"/>
          </p:cNvPicPr>
          <p:nvPr/>
        </p:nvPicPr>
        <p:blipFill>
          <a:blip r:embed="rId2"/>
          <a:stretch>
            <a:fillRect/>
          </a:stretch>
        </p:blipFill>
        <p:spPr>
          <a:xfrm>
            <a:off x="1037585" y="620735"/>
            <a:ext cx="3351535" cy="4412854"/>
          </a:xfrm>
          <a:prstGeom prst="rect">
            <a:avLst/>
          </a:prstGeom>
        </p:spPr>
      </p:pic>
      <p:pic>
        <p:nvPicPr>
          <p:cNvPr id="10" name="Picture 9">
            <a:extLst>
              <a:ext uri="{FF2B5EF4-FFF2-40B4-BE49-F238E27FC236}">
                <a16:creationId xmlns:a16="http://schemas.microsoft.com/office/drawing/2014/main" id="{17125D94-1069-41C5-AF84-7E3A95097D57}"/>
              </a:ext>
            </a:extLst>
          </p:cNvPr>
          <p:cNvPicPr>
            <a:picLocks noChangeAspect="1"/>
          </p:cNvPicPr>
          <p:nvPr/>
        </p:nvPicPr>
        <p:blipFill>
          <a:blip r:embed="rId3"/>
          <a:stretch>
            <a:fillRect/>
          </a:stretch>
        </p:blipFill>
        <p:spPr>
          <a:xfrm>
            <a:off x="5215446" y="620735"/>
            <a:ext cx="5306165" cy="4677428"/>
          </a:xfrm>
          <a:prstGeom prst="rect">
            <a:avLst/>
          </a:prstGeom>
        </p:spPr>
      </p:pic>
    </p:spTree>
    <p:extLst>
      <p:ext uri="{BB962C8B-B14F-4D97-AF65-F5344CB8AC3E}">
        <p14:creationId xmlns:p14="http://schemas.microsoft.com/office/powerpoint/2010/main" val="3607242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23220"/>
          </a:xfrm>
          <a:prstGeom prst="rect">
            <a:avLst/>
          </a:prstGeom>
          <a:noFill/>
        </p:spPr>
        <p:txBody>
          <a:bodyPr wrap="square" lIns="91440" tIns="45720" rIns="91440" bIns="45720">
            <a:spAutoFit/>
          </a:bodyPr>
          <a:lstStyle/>
          <a:p>
            <a:r>
              <a:rPr lang="en-GB" sz="2800" b="0" cap="none" spc="0" dirty="0">
                <a:ln w="0"/>
                <a:solidFill>
                  <a:schemeClr val="accent1"/>
                </a:solidFill>
                <a:effectLst>
                  <a:outerShdw blurRad="38100" dist="25400" dir="5400000" algn="ctr" rotWithShape="0">
                    <a:srgbClr val="6E747A">
                      <a:alpha val="43000"/>
                    </a:srgbClr>
                  </a:outerShdw>
                </a:effectLst>
              </a:rPr>
              <a:t>Top 5 Product_categories - Growth in 2018</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41DD114-DEA6-412D-9E81-1DBDC32D96FB}"/>
              </a:ext>
            </a:extLst>
          </p:cNvPr>
          <p:cNvSpPr txBox="1"/>
          <p:nvPr/>
        </p:nvSpPr>
        <p:spPr>
          <a:xfrm>
            <a:off x="222416" y="4558749"/>
            <a:ext cx="11744296" cy="1815882"/>
          </a:xfrm>
          <a:prstGeom prst="rect">
            <a:avLst/>
          </a:prstGeom>
          <a:noFill/>
        </p:spPr>
        <p:txBody>
          <a:bodyPr wrap="square" rtlCol="0">
            <a:spAutoFit/>
          </a:bodyPr>
          <a:lstStyle/>
          <a:p>
            <a:pPr algn="l"/>
            <a:r>
              <a:rPr lang="en-GB" sz="1400" b="0" i="0" dirty="0">
                <a:solidFill>
                  <a:srgbClr val="12239E"/>
                </a:solidFill>
                <a:effectLst/>
                <a:latin typeface="Segoe UI" panose="020B0502040204020203" pitchFamily="34" charset="0"/>
              </a:rPr>
              <a:t>In the graph "</a:t>
            </a:r>
            <a:r>
              <a:rPr lang="en-GB" sz="1400" b="0" i="1" dirty="0">
                <a:solidFill>
                  <a:srgbClr val="12239E"/>
                </a:solidFill>
                <a:effectLst/>
                <a:latin typeface="Segoe UI" panose="020B0502040204020203" pitchFamily="34" charset="0"/>
              </a:rPr>
              <a:t>Top 5 Product_categories in Year_2</a:t>
            </a:r>
            <a:r>
              <a:rPr lang="en-GB" sz="1400" b="0" i="0" dirty="0">
                <a:solidFill>
                  <a:srgbClr val="12239E"/>
                </a:solidFill>
                <a:effectLst/>
                <a:latin typeface="Segoe UI" panose="020B0502040204020203" pitchFamily="34" charset="0"/>
              </a:rPr>
              <a:t>" we see the performance by month of each 5 product categories which had the highest growth in Year_2. </a:t>
            </a:r>
            <a:endParaRPr lang="en-GB" sz="1400" b="0" i="0" dirty="0">
              <a:solidFill>
                <a:srgbClr val="252423"/>
              </a:solidFill>
              <a:effectLst/>
              <a:latin typeface="Segoe UI" panose="020B0502040204020203" pitchFamily="34" charset="0"/>
            </a:endParaRPr>
          </a:p>
          <a:p>
            <a:pPr algn="l"/>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The products "watches_gifts" had the highest growth in whole 2nd Year (370%).</a:t>
            </a:r>
            <a:endParaRPr lang="en-GB" sz="1400" b="0" i="0" dirty="0">
              <a:solidFill>
                <a:srgbClr val="252423"/>
              </a:solidFill>
              <a:effectLst/>
              <a:latin typeface="Segoe UI" panose="020B0502040204020203" pitchFamily="34" charset="0"/>
            </a:endParaRPr>
          </a:p>
          <a:p>
            <a:pPr algn="l"/>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Only the watches_gifts and baby had a decline after May with the first to have the highest drop.</a:t>
            </a:r>
            <a:endParaRPr lang="en-GB" sz="1400" b="0" i="0" dirty="0">
              <a:solidFill>
                <a:srgbClr val="252423"/>
              </a:solidFill>
              <a:effectLst/>
              <a:latin typeface="Segoe UI" panose="020B0502040204020203" pitchFamily="34" charset="0"/>
            </a:endParaRPr>
          </a:p>
          <a:p>
            <a:pPr algn="l"/>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In the next page we see the sales growth of watches_gifts by State, in order to examine deeper if the drop was related to some specific States</a:t>
            </a:r>
            <a:endParaRPr lang="en-GB" sz="1400" b="0" i="0" dirty="0">
              <a:solidFill>
                <a:srgbClr val="252423"/>
              </a:solidFill>
              <a:effectLst/>
              <a:latin typeface="Segoe UI" panose="020B0502040204020203" pitchFamily="34" charset="0"/>
            </a:endParaRPr>
          </a:p>
        </p:txBody>
      </p:sp>
      <p:sp>
        <p:nvSpPr>
          <p:cNvPr id="9" name="Slide Number Placeholder 8">
            <a:extLst>
              <a:ext uri="{FF2B5EF4-FFF2-40B4-BE49-F238E27FC236}">
                <a16:creationId xmlns:a16="http://schemas.microsoft.com/office/drawing/2014/main" id="{BC1F3CB4-C4B1-4956-89CE-85700B2E798E}"/>
              </a:ext>
            </a:extLst>
          </p:cNvPr>
          <p:cNvSpPr>
            <a:spLocks noGrp="1"/>
          </p:cNvSpPr>
          <p:nvPr>
            <p:ph type="sldNum" sz="quarter" idx="12"/>
          </p:nvPr>
        </p:nvSpPr>
        <p:spPr/>
        <p:txBody>
          <a:bodyPr/>
          <a:lstStyle/>
          <a:p>
            <a:fld id="{7953587B-7388-48A0-8FD6-DD18D64D6E60}" type="slidenum">
              <a:rPr lang="en-GB" smtClean="0"/>
              <a:t>12</a:t>
            </a:fld>
            <a:endParaRPr lang="en-GB"/>
          </a:p>
        </p:txBody>
      </p:sp>
      <p:pic>
        <p:nvPicPr>
          <p:cNvPr id="5" name="Picture 4">
            <a:extLst>
              <a:ext uri="{FF2B5EF4-FFF2-40B4-BE49-F238E27FC236}">
                <a16:creationId xmlns:a16="http://schemas.microsoft.com/office/drawing/2014/main" id="{6CAEE11A-B630-4751-83C0-45FA63420F20}"/>
              </a:ext>
            </a:extLst>
          </p:cNvPr>
          <p:cNvPicPr>
            <a:picLocks noChangeAspect="1"/>
          </p:cNvPicPr>
          <p:nvPr/>
        </p:nvPicPr>
        <p:blipFill>
          <a:blip r:embed="rId2"/>
          <a:stretch>
            <a:fillRect/>
          </a:stretch>
        </p:blipFill>
        <p:spPr>
          <a:xfrm>
            <a:off x="76147" y="788678"/>
            <a:ext cx="12036833" cy="3423227"/>
          </a:xfrm>
          <a:prstGeom prst="rect">
            <a:avLst/>
          </a:prstGeom>
        </p:spPr>
      </p:pic>
    </p:spTree>
    <p:extLst>
      <p:ext uri="{BB962C8B-B14F-4D97-AF65-F5344CB8AC3E}">
        <p14:creationId xmlns:p14="http://schemas.microsoft.com/office/powerpoint/2010/main" val="3398194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DFD7B9-2481-4700-8BE4-0C0AB4825B16}"/>
              </a:ext>
            </a:extLst>
          </p:cNvPr>
          <p:cNvSpPr>
            <a:spLocks noGrp="1"/>
          </p:cNvSpPr>
          <p:nvPr>
            <p:ph type="sldNum" sz="quarter" idx="12"/>
          </p:nvPr>
        </p:nvSpPr>
        <p:spPr/>
        <p:txBody>
          <a:bodyPr/>
          <a:lstStyle/>
          <a:p>
            <a:fld id="{7953587B-7388-48A0-8FD6-DD18D64D6E60}" type="slidenum">
              <a:rPr lang="en-GB" smtClean="0"/>
              <a:t>13</a:t>
            </a:fld>
            <a:endParaRPr lang="en-GB"/>
          </a:p>
        </p:txBody>
      </p:sp>
      <p:sp>
        <p:nvSpPr>
          <p:cNvPr id="3" name="Rectangle 2">
            <a:extLst>
              <a:ext uri="{FF2B5EF4-FFF2-40B4-BE49-F238E27FC236}">
                <a16:creationId xmlns:a16="http://schemas.microsoft.com/office/drawing/2014/main" id="{0009E9C0-F3D4-4FBB-8BD5-2DDCE5631E6B}"/>
              </a:ext>
            </a:extLst>
          </p:cNvPr>
          <p:cNvSpPr/>
          <p:nvPr/>
        </p:nvSpPr>
        <p:spPr>
          <a:xfrm>
            <a:off x="256674" y="0"/>
            <a:ext cx="11839074" cy="523220"/>
          </a:xfrm>
          <a:prstGeom prst="rect">
            <a:avLst/>
          </a:prstGeom>
          <a:noFill/>
        </p:spPr>
        <p:txBody>
          <a:bodyPr wrap="square" lIns="91440" tIns="45720" rIns="91440" bIns="45720">
            <a:spAutoFit/>
          </a:bodyPr>
          <a:lstStyle/>
          <a:p>
            <a:r>
              <a:rPr lang="en-GB" sz="2800" b="0" cap="none" spc="0" dirty="0">
                <a:ln w="0"/>
                <a:solidFill>
                  <a:schemeClr val="accent1"/>
                </a:solidFill>
                <a:effectLst>
                  <a:outerShdw blurRad="38100" dist="25400" dir="5400000" algn="ctr" rotWithShape="0">
                    <a:srgbClr val="6E747A">
                      <a:alpha val="43000"/>
                    </a:srgbClr>
                  </a:outerShdw>
                </a:effectLst>
              </a:rPr>
              <a:t>Decline in Product Categories (top 15 product categories)</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a:extLst>
              <a:ext uri="{FF2B5EF4-FFF2-40B4-BE49-F238E27FC236}">
                <a16:creationId xmlns:a16="http://schemas.microsoft.com/office/drawing/2014/main" id="{4939F58D-B94D-49BC-94DB-5ADF99CF6477}"/>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76C0FD7-BE6A-4021-954F-E7F3F5E90577}"/>
              </a:ext>
            </a:extLst>
          </p:cNvPr>
          <p:cNvPicPr>
            <a:picLocks noChangeAspect="1"/>
          </p:cNvPicPr>
          <p:nvPr/>
        </p:nvPicPr>
        <p:blipFill>
          <a:blip r:embed="rId2"/>
          <a:stretch>
            <a:fillRect/>
          </a:stretch>
        </p:blipFill>
        <p:spPr>
          <a:xfrm>
            <a:off x="271624" y="629743"/>
            <a:ext cx="11536385" cy="2943636"/>
          </a:xfrm>
          <a:prstGeom prst="rect">
            <a:avLst/>
          </a:prstGeom>
        </p:spPr>
      </p:pic>
      <p:sp>
        <p:nvSpPr>
          <p:cNvPr id="9" name="TextBox 8">
            <a:extLst>
              <a:ext uri="{FF2B5EF4-FFF2-40B4-BE49-F238E27FC236}">
                <a16:creationId xmlns:a16="http://schemas.microsoft.com/office/drawing/2014/main" id="{21A19B28-6D3C-4202-B8B7-21A35C8DABC3}"/>
              </a:ext>
            </a:extLst>
          </p:cNvPr>
          <p:cNvSpPr txBox="1"/>
          <p:nvPr/>
        </p:nvSpPr>
        <p:spPr>
          <a:xfrm>
            <a:off x="7864109" y="3765430"/>
            <a:ext cx="4190959" cy="2862322"/>
          </a:xfrm>
          <a:prstGeom prst="rect">
            <a:avLst/>
          </a:prstGeom>
          <a:noFill/>
        </p:spPr>
        <p:txBody>
          <a:bodyPr wrap="square" rtlCol="0">
            <a:spAutoFit/>
          </a:bodyPr>
          <a:lstStyle/>
          <a:p>
            <a:pPr algn="l"/>
            <a:r>
              <a:rPr lang="en-GB" sz="1200" b="0" i="0" dirty="0">
                <a:solidFill>
                  <a:srgbClr val="12239E"/>
                </a:solidFill>
                <a:effectLst/>
                <a:latin typeface="Segoe UI" panose="020B0502040204020203" pitchFamily="34" charset="0"/>
              </a:rPr>
              <a:t>In graph "</a:t>
            </a:r>
            <a:r>
              <a:rPr lang="en-GB" sz="1200" b="0" i="1" dirty="0">
                <a:solidFill>
                  <a:srgbClr val="12239E"/>
                </a:solidFill>
                <a:effectLst/>
                <a:latin typeface="Segoe UI" panose="020B0502040204020203" pitchFamily="34" charset="0"/>
              </a:rPr>
              <a:t>Sales by Year and </a:t>
            </a:r>
            <a:r>
              <a:rPr lang="en-GB" sz="1200" b="0" i="1" dirty="0" err="1">
                <a:solidFill>
                  <a:srgbClr val="12239E"/>
                </a:solidFill>
                <a:effectLst/>
                <a:latin typeface="Segoe UI" panose="020B0502040204020203" pitchFamily="34" charset="0"/>
              </a:rPr>
              <a:t>product_category</a:t>
            </a:r>
            <a:r>
              <a:rPr lang="en-GB" sz="1200" b="0" i="0" dirty="0">
                <a:solidFill>
                  <a:srgbClr val="12239E"/>
                </a:solidFill>
                <a:effectLst/>
                <a:latin typeface="Segoe UI" panose="020B0502040204020203" pitchFamily="34" charset="0"/>
              </a:rPr>
              <a:t>" we see the performance of all top 15 product categories. The worst performance in 2018 belongs to product categories </a:t>
            </a:r>
            <a:r>
              <a:rPr lang="en-GB" sz="1200" b="1" i="0" dirty="0">
                <a:solidFill>
                  <a:srgbClr val="12239E"/>
                </a:solidFill>
                <a:effectLst/>
                <a:latin typeface="Segoe UI" panose="020B0502040204020203" pitchFamily="34" charset="0"/>
              </a:rPr>
              <a:t>cool_stuff, </a:t>
            </a:r>
            <a:r>
              <a:rPr lang="en-GB" sz="1200" b="1" i="0" dirty="0" err="1">
                <a:solidFill>
                  <a:srgbClr val="12239E"/>
                </a:solidFill>
                <a:effectLst/>
                <a:latin typeface="Segoe UI" panose="020B0502040204020203" pitchFamily="34" charset="0"/>
              </a:rPr>
              <a:t>graden_tools</a:t>
            </a:r>
            <a:r>
              <a:rPr lang="en-GB" sz="1200" b="1" i="0" dirty="0">
                <a:solidFill>
                  <a:srgbClr val="12239E"/>
                </a:solidFill>
                <a:effectLst/>
                <a:latin typeface="Segoe UI" panose="020B0502040204020203" pitchFamily="34" charset="0"/>
              </a:rPr>
              <a:t>, perfumery </a:t>
            </a:r>
            <a:r>
              <a:rPr lang="en-GB" sz="1200" b="0" i="0" dirty="0">
                <a:solidFill>
                  <a:srgbClr val="12239E"/>
                </a:solidFill>
                <a:effectLst/>
                <a:latin typeface="Segoe UI" panose="020B0502040204020203" pitchFamily="34" charset="0"/>
              </a:rPr>
              <a:t>and </a:t>
            </a:r>
            <a:r>
              <a:rPr lang="en-GB" sz="1200" b="1" i="0" dirty="0">
                <a:solidFill>
                  <a:srgbClr val="12239E"/>
                </a:solidFill>
                <a:effectLst/>
                <a:latin typeface="Segoe UI" panose="020B0502040204020203" pitchFamily="34" charset="0"/>
              </a:rPr>
              <a:t>toys</a:t>
            </a:r>
            <a:r>
              <a:rPr lang="en-GB" sz="1200" b="0" i="0" dirty="0">
                <a:solidFill>
                  <a:srgbClr val="12239E"/>
                </a:solidFill>
                <a:effectLst/>
                <a:latin typeface="Segoe UI" panose="020B0502040204020203" pitchFamily="34" charset="0"/>
              </a:rPr>
              <a:t>. But because this graph is to noisy, we see separately these 4 categories in the next graph.</a:t>
            </a:r>
            <a:endParaRPr lang="en-GB" sz="1200" b="0" i="0" dirty="0">
              <a:solidFill>
                <a:srgbClr val="252423"/>
              </a:solidFill>
              <a:effectLst/>
              <a:latin typeface="Segoe UI" panose="020B0502040204020203" pitchFamily="34" charset="0"/>
            </a:endParaRPr>
          </a:p>
          <a:p>
            <a:pPr algn="l"/>
            <a:endParaRPr lang="en-GB" sz="1200" b="0" i="0" dirty="0">
              <a:solidFill>
                <a:srgbClr val="252423"/>
              </a:solidFill>
              <a:effectLst/>
              <a:latin typeface="Segoe UI" panose="020B0502040204020203" pitchFamily="34" charset="0"/>
            </a:endParaRPr>
          </a:p>
          <a:p>
            <a:pPr algn="l"/>
            <a:r>
              <a:rPr lang="en-GB" sz="1200" b="0" i="0" dirty="0">
                <a:solidFill>
                  <a:srgbClr val="12239E"/>
                </a:solidFill>
                <a:effectLst/>
                <a:latin typeface="Segoe UI" panose="020B0502040204020203" pitchFamily="34" charset="0"/>
              </a:rPr>
              <a:t>In graph "</a:t>
            </a:r>
            <a:r>
              <a:rPr lang="en-GB" sz="1200" b="0" i="1" dirty="0" err="1">
                <a:solidFill>
                  <a:srgbClr val="12239E"/>
                </a:solidFill>
                <a:effectLst/>
                <a:latin typeface="Segoe UI" panose="020B0502040204020203" pitchFamily="34" charset="0"/>
              </a:rPr>
              <a:t>Product_categories</a:t>
            </a:r>
            <a:r>
              <a:rPr lang="en-GB" sz="1200" b="0" i="1" dirty="0">
                <a:solidFill>
                  <a:srgbClr val="12239E"/>
                </a:solidFill>
                <a:effectLst/>
                <a:latin typeface="Segoe UI" panose="020B0502040204020203" pitchFamily="34" charset="0"/>
              </a:rPr>
              <a:t> with biggest decline in Year_2 &amp; </a:t>
            </a:r>
            <a:r>
              <a:rPr lang="en-GB" sz="1200" b="0" i="1" dirty="0" err="1">
                <a:solidFill>
                  <a:srgbClr val="12239E"/>
                </a:solidFill>
                <a:effectLst/>
                <a:latin typeface="Segoe UI" panose="020B0502040204020203" pitchFamily="34" charset="0"/>
              </a:rPr>
              <a:t>Product_categories</a:t>
            </a:r>
            <a:r>
              <a:rPr lang="en-GB" sz="1200" b="0" i="1" dirty="0">
                <a:solidFill>
                  <a:srgbClr val="12239E"/>
                </a:solidFill>
                <a:effectLst/>
                <a:latin typeface="Segoe UI" panose="020B0502040204020203" pitchFamily="34" charset="0"/>
              </a:rPr>
              <a:t> sales average</a:t>
            </a:r>
            <a:r>
              <a:rPr lang="en-GB" sz="1200" b="0" i="0" dirty="0">
                <a:solidFill>
                  <a:srgbClr val="12239E"/>
                </a:solidFill>
                <a:effectLst/>
                <a:latin typeface="Segoe UI" panose="020B0502040204020203" pitchFamily="34" charset="0"/>
              </a:rPr>
              <a:t>" we see only these 4 product categories by month compared with the average sales of top 15 categories*.</a:t>
            </a:r>
            <a:endParaRPr lang="en-GB" sz="1200" b="0" i="0" dirty="0">
              <a:solidFill>
                <a:srgbClr val="252423"/>
              </a:solidFill>
              <a:effectLst/>
              <a:latin typeface="Segoe UI" panose="020B0502040204020203" pitchFamily="34" charset="0"/>
            </a:endParaRPr>
          </a:p>
          <a:p>
            <a:pPr algn="l"/>
            <a:r>
              <a:rPr lang="en-GB" sz="1200" b="0" i="0" dirty="0">
                <a:solidFill>
                  <a:srgbClr val="12239E"/>
                </a:solidFill>
                <a:effectLst/>
                <a:latin typeface="Segoe UI" panose="020B0502040204020203" pitchFamily="34" charset="0"/>
              </a:rPr>
              <a:t>The sales of "toys" and " cool_stuff" were above average until December 2017 but later they declined a lot</a:t>
            </a:r>
            <a:endParaRPr lang="en-GB" sz="1200" b="0" i="0" dirty="0">
              <a:solidFill>
                <a:srgbClr val="252423"/>
              </a:solidFill>
              <a:effectLst/>
              <a:latin typeface="Segoe UI" panose="020B0502040204020203" pitchFamily="34" charset="0"/>
            </a:endParaRPr>
          </a:p>
          <a:p>
            <a:pPr algn="l"/>
            <a:endParaRPr lang="en-GB" sz="1200" b="0" i="0" dirty="0">
              <a:solidFill>
                <a:srgbClr val="252423"/>
              </a:solidFill>
              <a:effectLst/>
              <a:latin typeface="Segoe UI" panose="020B0502040204020203" pitchFamily="34" charset="0"/>
            </a:endParaRPr>
          </a:p>
          <a:p>
            <a:pPr algn="l"/>
            <a:r>
              <a:rPr lang="en-GB" sz="1200" b="0" i="0" dirty="0">
                <a:solidFill>
                  <a:srgbClr val="12239E"/>
                </a:solidFill>
                <a:effectLst/>
                <a:latin typeface="Segoe UI" panose="020B0502040204020203" pitchFamily="34" charset="0"/>
              </a:rPr>
              <a:t>*total sales / 15</a:t>
            </a:r>
            <a:endParaRPr lang="en-GB" sz="1200" b="0" i="0" dirty="0">
              <a:solidFill>
                <a:srgbClr val="252423"/>
              </a:solidFill>
              <a:effectLst/>
              <a:latin typeface="Segoe UI" panose="020B0502040204020203" pitchFamily="34" charset="0"/>
            </a:endParaRPr>
          </a:p>
        </p:txBody>
      </p:sp>
      <p:pic>
        <p:nvPicPr>
          <p:cNvPr id="11" name="Picture 10">
            <a:extLst>
              <a:ext uri="{FF2B5EF4-FFF2-40B4-BE49-F238E27FC236}">
                <a16:creationId xmlns:a16="http://schemas.microsoft.com/office/drawing/2014/main" id="{5CD2AEBD-F581-48C9-8BC5-5B4CBE1C27A9}"/>
              </a:ext>
            </a:extLst>
          </p:cNvPr>
          <p:cNvPicPr>
            <a:picLocks noChangeAspect="1"/>
          </p:cNvPicPr>
          <p:nvPr/>
        </p:nvPicPr>
        <p:blipFill>
          <a:blip r:embed="rId3"/>
          <a:stretch>
            <a:fillRect/>
          </a:stretch>
        </p:blipFill>
        <p:spPr>
          <a:xfrm>
            <a:off x="271624" y="3562825"/>
            <a:ext cx="7592485" cy="3258005"/>
          </a:xfrm>
          <a:prstGeom prst="rect">
            <a:avLst/>
          </a:prstGeom>
        </p:spPr>
      </p:pic>
    </p:spTree>
    <p:extLst>
      <p:ext uri="{BB962C8B-B14F-4D97-AF65-F5344CB8AC3E}">
        <p14:creationId xmlns:p14="http://schemas.microsoft.com/office/powerpoint/2010/main" val="1507070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23220"/>
          </a:xfrm>
          <a:prstGeom prst="rect">
            <a:avLst/>
          </a:prstGeom>
          <a:noFill/>
        </p:spPr>
        <p:txBody>
          <a:bodyPr wrap="square" lIns="91440" tIns="45720" rIns="91440" bIns="45720">
            <a:spAutoFit/>
          </a:bodyPr>
          <a:lstStyle/>
          <a:p>
            <a:r>
              <a:rPr lang="en-GB" sz="2800" b="0" cap="none" spc="0" dirty="0">
                <a:ln w="0"/>
                <a:solidFill>
                  <a:schemeClr val="accent1"/>
                </a:solidFill>
                <a:effectLst>
                  <a:outerShdw blurRad="38100" dist="25400" dir="5400000" algn="ctr" rotWithShape="0">
                    <a:srgbClr val="6E747A">
                      <a:alpha val="43000"/>
                    </a:srgbClr>
                  </a:outerShdw>
                </a:effectLst>
              </a:rPr>
              <a:t>Watches_gifts - Increase and drop in 2018</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A0DB231-CAD6-460E-9D16-1A2D5E549B6C}"/>
              </a:ext>
            </a:extLst>
          </p:cNvPr>
          <p:cNvPicPr>
            <a:picLocks noChangeAspect="1"/>
          </p:cNvPicPr>
          <p:nvPr/>
        </p:nvPicPr>
        <p:blipFill>
          <a:blip r:embed="rId2"/>
          <a:stretch>
            <a:fillRect/>
          </a:stretch>
        </p:blipFill>
        <p:spPr>
          <a:xfrm>
            <a:off x="202754" y="3829870"/>
            <a:ext cx="11946911" cy="3001557"/>
          </a:xfrm>
          <a:prstGeom prst="rect">
            <a:avLst/>
          </a:prstGeom>
        </p:spPr>
      </p:pic>
      <p:sp>
        <p:nvSpPr>
          <p:cNvPr id="10" name="TextBox 9">
            <a:extLst>
              <a:ext uri="{FF2B5EF4-FFF2-40B4-BE49-F238E27FC236}">
                <a16:creationId xmlns:a16="http://schemas.microsoft.com/office/drawing/2014/main" id="{D14F8C0C-C800-45C1-80F4-23382AD267AB}"/>
              </a:ext>
            </a:extLst>
          </p:cNvPr>
          <p:cNvSpPr txBox="1"/>
          <p:nvPr/>
        </p:nvSpPr>
        <p:spPr>
          <a:xfrm>
            <a:off x="8172872" y="595681"/>
            <a:ext cx="3922875" cy="4616648"/>
          </a:xfrm>
          <a:prstGeom prst="rect">
            <a:avLst/>
          </a:prstGeom>
          <a:noFill/>
        </p:spPr>
        <p:txBody>
          <a:bodyPr wrap="square" rtlCol="0">
            <a:spAutoFit/>
          </a:bodyPr>
          <a:lstStyle/>
          <a:p>
            <a:pPr algn="l"/>
            <a:r>
              <a:rPr lang="en-GB" sz="1400" b="0" i="0" dirty="0">
                <a:solidFill>
                  <a:srgbClr val="12239E"/>
                </a:solidFill>
                <a:effectLst/>
                <a:latin typeface="Segoe UI" panose="020B0502040204020203" pitchFamily="34" charset="0"/>
              </a:rPr>
              <a:t>For the products "watches_gifts" we see 2 spikes, in November 2017 and in May 2018 but not for all States. </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In November and in May, the spikes happened only in Sao Paulo and Rio de Janeiro. Parana had a spike only for November.</a:t>
            </a:r>
            <a:endParaRPr lang="en-GB" sz="1400" b="0" i="0" dirty="0">
              <a:solidFill>
                <a:srgbClr val="252423"/>
              </a:solidFill>
              <a:effectLst/>
              <a:latin typeface="Segoe UI" panose="020B0502040204020203" pitchFamily="34" charset="0"/>
            </a:endParaRPr>
          </a:p>
          <a:p>
            <a:pPr algn="l"/>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On the other hand the decline of February happened in Sao Paulo, Parana and Rio Grande do Sul.</a:t>
            </a:r>
            <a:endParaRPr lang="en-GB" sz="1400" b="0" i="0" dirty="0">
              <a:solidFill>
                <a:srgbClr val="252423"/>
              </a:solidFill>
              <a:effectLst/>
              <a:latin typeface="Segoe UI" panose="020B0502040204020203" pitchFamily="34" charset="0"/>
            </a:endParaRPr>
          </a:p>
          <a:p>
            <a:pPr algn="l"/>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So far, we see that whatever happened to Sao Paulo affects the total growth, since in Sao Paulo there is the biggest portion of total sales, as we saw in graph "Sales in BR by State</a:t>
            </a:r>
            <a:r>
              <a:rPr lang="en-GB" sz="1400" b="0" i="0" dirty="0">
                <a:solidFill>
                  <a:srgbClr val="252423"/>
                </a:solidFill>
                <a:effectLst/>
                <a:latin typeface="Segoe UI" panose="020B0502040204020203" pitchFamily="34" charset="0"/>
              </a:rPr>
              <a:t>" </a:t>
            </a:r>
            <a:r>
              <a:rPr lang="en-GB" sz="1400" b="0" i="0" dirty="0">
                <a:solidFill>
                  <a:srgbClr val="12239E"/>
                </a:solidFill>
                <a:effectLst/>
                <a:latin typeface="Segoe UI" panose="020B0502040204020203" pitchFamily="34" charset="0"/>
              </a:rPr>
              <a:t>in the page 7 "Sales in Top 6 States and Top 15 Products Categories".</a:t>
            </a:r>
            <a:endParaRPr lang="en-GB" sz="1400" b="0" i="0" dirty="0">
              <a:solidFill>
                <a:srgbClr val="252423"/>
              </a:solidFill>
              <a:effectLst/>
              <a:latin typeface="Segoe UI" panose="020B0502040204020203" pitchFamily="34" charset="0"/>
            </a:endParaRPr>
          </a:p>
          <a:p>
            <a:pPr algn="l"/>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We need to identify the reasons of increase and decline and react accordingly with a strategic plan.</a:t>
            </a:r>
            <a:endParaRPr lang="en-GB" sz="1400" b="0" i="0" dirty="0">
              <a:solidFill>
                <a:srgbClr val="252423"/>
              </a:solidFill>
              <a:effectLst/>
              <a:latin typeface="Segoe UI" panose="020B0502040204020203" pitchFamily="34" charset="0"/>
            </a:endParaRPr>
          </a:p>
        </p:txBody>
      </p:sp>
      <p:sp>
        <p:nvSpPr>
          <p:cNvPr id="11" name="Slide Number Placeholder 10">
            <a:extLst>
              <a:ext uri="{FF2B5EF4-FFF2-40B4-BE49-F238E27FC236}">
                <a16:creationId xmlns:a16="http://schemas.microsoft.com/office/drawing/2014/main" id="{C2EE8387-E984-48C8-9ABA-E7E1EADACD12}"/>
              </a:ext>
            </a:extLst>
          </p:cNvPr>
          <p:cNvSpPr>
            <a:spLocks noGrp="1"/>
          </p:cNvSpPr>
          <p:nvPr>
            <p:ph type="sldNum" sz="quarter" idx="12"/>
          </p:nvPr>
        </p:nvSpPr>
        <p:spPr>
          <a:xfrm>
            <a:off x="11727999" y="6466302"/>
            <a:ext cx="367748" cy="365125"/>
          </a:xfrm>
        </p:spPr>
        <p:txBody>
          <a:bodyPr/>
          <a:lstStyle/>
          <a:p>
            <a:fld id="{7953587B-7388-48A0-8FD6-DD18D64D6E60}" type="slidenum">
              <a:rPr lang="en-GB" smtClean="0"/>
              <a:t>14</a:t>
            </a:fld>
            <a:endParaRPr lang="en-GB" dirty="0"/>
          </a:p>
        </p:txBody>
      </p:sp>
      <p:pic>
        <p:nvPicPr>
          <p:cNvPr id="6" name="Picture 5">
            <a:extLst>
              <a:ext uri="{FF2B5EF4-FFF2-40B4-BE49-F238E27FC236}">
                <a16:creationId xmlns:a16="http://schemas.microsoft.com/office/drawing/2014/main" id="{9F066228-D9E8-4006-914C-0971B0FC2153}"/>
              </a:ext>
            </a:extLst>
          </p:cNvPr>
          <p:cNvPicPr>
            <a:picLocks noChangeAspect="1"/>
          </p:cNvPicPr>
          <p:nvPr/>
        </p:nvPicPr>
        <p:blipFill>
          <a:blip r:embed="rId3"/>
          <a:stretch>
            <a:fillRect/>
          </a:stretch>
        </p:blipFill>
        <p:spPr>
          <a:xfrm>
            <a:off x="256674" y="618195"/>
            <a:ext cx="7550896" cy="3238765"/>
          </a:xfrm>
          <a:prstGeom prst="rect">
            <a:avLst/>
          </a:prstGeom>
        </p:spPr>
      </p:pic>
    </p:spTree>
    <p:extLst>
      <p:ext uri="{BB962C8B-B14F-4D97-AF65-F5344CB8AC3E}">
        <p14:creationId xmlns:p14="http://schemas.microsoft.com/office/powerpoint/2010/main" val="4159270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150658" y="53008"/>
            <a:ext cx="12120856" cy="492443"/>
          </a:xfrm>
          <a:prstGeom prst="rect">
            <a:avLst/>
          </a:prstGeom>
          <a:noFill/>
        </p:spPr>
        <p:txBody>
          <a:bodyPr wrap="square" lIns="91440" tIns="45720" rIns="91440" bIns="45720">
            <a:spAutoFit/>
          </a:bodyPr>
          <a:lstStyle/>
          <a:p>
            <a:r>
              <a:rPr lang="en-GB" sz="2600" b="0" cap="none" spc="0" dirty="0">
                <a:ln w="0"/>
                <a:solidFill>
                  <a:schemeClr val="accent1"/>
                </a:solidFill>
                <a:effectLst>
                  <a:outerShdw blurRad="38100" dist="25400" dir="5400000" algn="ctr" rotWithShape="0">
                    <a:srgbClr val="6E747A">
                      <a:alpha val="43000"/>
                    </a:srgbClr>
                  </a:outerShdw>
                </a:effectLst>
              </a:rPr>
              <a:t>MARKETING - Origins for MRKT Qualified Leads per Month </a:t>
            </a:r>
            <a:r>
              <a:rPr lang="en-GB" sz="2000" b="0" cap="none" spc="0" dirty="0">
                <a:ln w="0"/>
                <a:solidFill>
                  <a:schemeClr val="accent1"/>
                </a:solidFill>
                <a:effectLst>
                  <a:outerShdw blurRad="38100" dist="25400" dir="5400000" algn="ctr" rotWithShape="0">
                    <a:srgbClr val="6E747A">
                      <a:alpha val="43000"/>
                    </a:srgbClr>
                  </a:outerShdw>
                </a:effectLst>
              </a:rPr>
              <a:t>(data for period June 2017 - May 2018)</a:t>
            </a:r>
            <a:endParaRPr lang="en-US" sz="2000" b="0" cap="none" spc="0"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7A03AAAB-ED33-4FAE-860F-A6958B4DA5CB}"/>
              </a:ext>
            </a:extLst>
          </p:cNvPr>
          <p:cNvSpPr>
            <a:spLocks noGrp="1"/>
          </p:cNvSpPr>
          <p:nvPr>
            <p:ph type="sldNum" sz="quarter" idx="12"/>
          </p:nvPr>
        </p:nvSpPr>
        <p:spPr>
          <a:xfrm>
            <a:off x="11555721" y="6446344"/>
            <a:ext cx="540026" cy="365125"/>
          </a:xfrm>
        </p:spPr>
        <p:txBody>
          <a:bodyPr/>
          <a:lstStyle/>
          <a:p>
            <a:fld id="{7953587B-7388-48A0-8FD6-DD18D64D6E60}" type="slidenum">
              <a:rPr lang="en-GB" smtClean="0"/>
              <a:t>15</a:t>
            </a:fld>
            <a:endParaRPr lang="en-GB" dirty="0"/>
          </a:p>
        </p:txBody>
      </p:sp>
      <p:sp>
        <p:nvSpPr>
          <p:cNvPr id="7" name="TextBox 6">
            <a:extLst>
              <a:ext uri="{FF2B5EF4-FFF2-40B4-BE49-F238E27FC236}">
                <a16:creationId xmlns:a16="http://schemas.microsoft.com/office/drawing/2014/main" id="{12867E3A-F596-4F69-890C-E81905B46E9D}"/>
              </a:ext>
            </a:extLst>
          </p:cNvPr>
          <p:cNvSpPr txBox="1"/>
          <p:nvPr/>
        </p:nvSpPr>
        <p:spPr>
          <a:xfrm>
            <a:off x="99392" y="4983015"/>
            <a:ext cx="12011349" cy="1815882"/>
          </a:xfrm>
          <a:prstGeom prst="rect">
            <a:avLst/>
          </a:prstGeom>
          <a:noFill/>
        </p:spPr>
        <p:txBody>
          <a:bodyPr wrap="square" rtlCol="0">
            <a:spAutoFit/>
          </a:bodyPr>
          <a:lstStyle/>
          <a:p>
            <a:pPr algn="l"/>
            <a:r>
              <a:rPr lang="en-GB" sz="1400" b="0" i="0" dirty="0">
                <a:solidFill>
                  <a:srgbClr val="12239E"/>
                </a:solidFill>
                <a:effectLst/>
                <a:latin typeface="Segoe UI" panose="020B0502040204020203" pitchFamily="34" charset="0"/>
              </a:rPr>
              <a:t>We see in the graph "</a:t>
            </a:r>
            <a:r>
              <a:rPr lang="en-GB" sz="1400" b="0" i="1" dirty="0">
                <a:solidFill>
                  <a:srgbClr val="12239E"/>
                </a:solidFill>
                <a:effectLst/>
                <a:latin typeface="Segoe UI" panose="020B0502040204020203" pitchFamily="34" charset="0"/>
              </a:rPr>
              <a:t>Num_leads by origin and month Jun 2017 - May 2018</a:t>
            </a:r>
            <a:r>
              <a:rPr lang="en-GB" sz="1400" b="0" i="0" dirty="0">
                <a:solidFill>
                  <a:srgbClr val="12239E"/>
                </a:solidFill>
                <a:effectLst/>
                <a:latin typeface="Segoe UI" panose="020B0502040204020203" pitchFamily="34" charset="0"/>
              </a:rPr>
              <a:t>" that there is a drop in all marketing channels in December 2017 which is reflected also in sales. </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On the other hand there is significant increase in the marketing leads in January 2018 and in sales as well, but the increase in paid_search, email and display of February didn't lead to increase in sales, but the opposite.</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From March and on there was an increase in qualified leads from all marketing channels and an increase in sales as well.</a:t>
            </a:r>
            <a:endParaRPr lang="en-GB" sz="1400" b="0" i="0" dirty="0">
              <a:solidFill>
                <a:srgbClr val="252423"/>
              </a:solidFill>
              <a:effectLst/>
              <a:latin typeface="Segoe UI" panose="020B0502040204020203" pitchFamily="34" charset="0"/>
            </a:endParaRPr>
          </a:p>
          <a:p>
            <a:pPr algn="l"/>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Unfortunately, we don't have data regarding the marketing qualified leads after May 2018 to see if the decline in sales was related to marketing activities.</a:t>
            </a:r>
            <a:endParaRPr lang="en-GB" sz="1400" b="0" i="0" dirty="0">
              <a:solidFill>
                <a:srgbClr val="252423"/>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2BF2EA04-0FDA-4304-BE1D-A02E8C7B2371}"/>
              </a:ext>
            </a:extLst>
          </p:cNvPr>
          <p:cNvPicPr>
            <a:picLocks noChangeAspect="1"/>
          </p:cNvPicPr>
          <p:nvPr/>
        </p:nvPicPr>
        <p:blipFill>
          <a:blip r:embed="rId2"/>
          <a:stretch>
            <a:fillRect/>
          </a:stretch>
        </p:blipFill>
        <p:spPr>
          <a:xfrm>
            <a:off x="245802" y="658859"/>
            <a:ext cx="11700396" cy="4298899"/>
          </a:xfrm>
          <a:prstGeom prst="rect">
            <a:avLst/>
          </a:prstGeom>
        </p:spPr>
      </p:pic>
    </p:spTree>
    <p:extLst>
      <p:ext uri="{BB962C8B-B14F-4D97-AF65-F5344CB8AC3E}">
        <p14:creationId xmlns:p14="http://schemas.microsoft.com/office/powerpoint/2010/main" val="358366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23220"/>
          </a:xfrm>
          <a:prstGeom prst="rect">
            <a:avLst/>
          </a:prstGeom>
          <a:noFill/>
        </p:spPr>
        <p:txBody>
          <a:bodyPr wrap="square" lIns="91440" tIns="45720" rIns="91440" bIns="45720">
            <a:spAutoFit/>
          </a:bodyPr>
          <a:lstStyle/>
          <a:p>
            <a:r>
              <a:rPr lang="en-GB" sz="2800" b="0" cap="none" spc="0" dirty="0">
                <a:ln w="0"/>
                <a:solidFill>
                  <a:schemeClr val="accent1"/>
                </a:solidFill>
                <a:effectLst>
                  <a:outerShdw blurRad="38100" dist="25400" dir="5400000" algn="ctr" rotWithShape="0">
                    <a:srgbClr val="6E747A">
                      <a:alpha val="43000"/>
                    </a:srgbClr>
                  </a:outerShdw>
                </a:effectLst>
              </a:rPr>
              <a:t>POPULATION IN STATES vs SALES</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6820695-902B-45CB-AC8E-E5C08A18808F}"/>
              </a:ext>
            </a:extLst>
          </p:cNvPr>
          <p:cNvSpPr>
            <a:spLocks noGrp="1"/>
          </p:cNvSpPr>
          <p:nvPr>
            <p:ph type="sldNum" sz="quarter" idx="12"/>
          </p:nvPr>
        </p:nvSpPr>
        <p:spPr/>
        <p:txBody>
          <a:bodyPr/>
          <a:lstStyle/>
          <a:p>
            <a:fld id="{7953587B-7388-48A0-8FD6-DD18D64D6E60}" type="slidenum">
              <a:rPr lang="en-GB" smtClean="0"/>
              <a:t>16</a:t>
            </a:fld>
            <a:endParaRPr lang="en-GB"/>
          </a:p>
        </p:txBody>
      </p:sp>
      <p:pic>
        <p:nvPicPr>
          <p:cNvPr id="8" name="Picture 7">
            <a:extLst>
              <a:ext uri="{FF2B5EF4-FFF2-40B4-BE49-F238E27FC236}">
                <a16:creationId xmlns:a16="http://schemas.microsoft.com/office/drawing/2014/main" id="{8AF1D39B-6CCE-4E60-9F02-31E1C36DE7EB}"/>
              </a:ext>
            </a:extLst>
          </p:cNvPr>
          <p:cNvPicPr>
            <a:picLocks noChangeAspect="1"/>
          </p:cNvPicPr>
          <p:nvPr/>
        </p:nvPicPr>
        <p:blipFill>
          <a:blip r:embed="rId2"/>
          <a:stretch>
            <a:fillRect/>
          </a:stretch>
        </p:blipFill>
        <p:spPr>
          <a:xfrm>
            <a:off x="150655" y="3540743"/>
            <a:ext cx="4271560" cy="3180732"/>
          </a:xfrm>
          <a:prstGeom prst="rect">
            <a:avLst/>
          </a:prstGeom>
        </p:spPr>
      </p:pic>
      <p:sp>
        <p:nvSpPr>
          <p:cNvPr id="9" name="TextBox 8">
            <a:extLst>
              <a:ext uri="{FF2B5EF4-FFF2-40B4-BE49-F238E27FC236}">
                <a16:creationId xmlns:a16="http://schemas.microsoft.com/office/drawing/2014/main" id="{29CAB78B-07D7-436A-AB75-D4672A8371D8}"/>
              </a:ext>
            </a:extLst>
          </p:cNvPr>
          <p:cNvSpPr txBox="1"/>
          <p:nvPr/>
        </p:nvSpPr>
        <p:spPr>
          <a:xfrm>
            <a:off x="4625010" y="3776872"/>
            <a:ext cx="7416335" cy="2893100"/>
          </a:xfrm>
          <a:prstGeom prst="rect">
            <a:avLst/>
          </a:prstGeom>
          <a:noFill/>
        </p:spPr>
        <p:txBody>
          <a:bodyPr wrap="square" rtlCol="0">
            <a:spAutoFit/>
          </a:bodyPr>
          <a:lstStyle/>
          <a:p>
            <a:pPr algn="l"/>
            <a:r>
              <a:rPr lang="en-GB" sz="1400" b="0" i="0" dirty="0">
                <a:solidFill>
                  <a:srgbClr val="12239E"/>
                </a:solidFill>
                <a:effectLst/>
                <a:latin typeface="Segoe UI" panose="020B0502040204020203" pitchFamily="34" charset="0"/>
              </a:rPr>
              <a:t>In Sao Paulo, Olist's ratio sales vs population = 9681*, which means that the revenue is 9,6 times more than the population of the State. Sao Paulo has the greatest sales/population ratio, which means the best performance compared to population</a:t>
            </a:r>
            <a:endParaRPr lang="en-GB" sz="1400" b="0" i="0" dirty="0">
              <a:solidFill>
                <a:srgbClr val="252423"/>
              </a:solidFill>
              <a:effectLst/>
              <a:latin typeface="Segoe UI" panose="020B0502040204020203" pitchFamily="34" charset="0"/>
            </a:endParaRPr>
          </a:p>
          <a:p>
            <a:pPr algn="l"/>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In the other top 5 States (Rio de Janeiro, Minas Gerais, Rio Grande do Sul, Parana and Santa Catarina) the ratio is from 297 to 875, which is not so bad.</a:t>
            </a:r>
            <a:endParaRPr lang="en-GB" sz="1400" b="0" i="0" dirty="0">
              <a:solidFill>
                <a:srgbClr val="252423"/>
              </a:solidFill>
              <a:effectLst/>
              <a:latin typeface="Segoe UI" panose="020B0502040204020203" pitchFamily="34" charset="0"/>
            </a:endParaRPr>
          </a:p>
          <a:p>
            <a:pPr algn="l"/>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But, there are many States, where the population is much higher than the top 6 States and the sales are very low. For example, at Amapa, Bahia, Acre, Mato Grosso the ratio sales/pop is 0,33 to 24. This means that either the habitats there are very poor or (if not) Olist should advertise more in these States because there is a big potential there.</a:t>
            </a:r>
            <a:endParaRPr lang="en-GB" sz="1400" b="0" i="0" dirty="0">
              <a:solidFill>
                <a:srgbClr val="252423"/>
              </a:solidFill>
              <a:effectLst/>
              <a:latin typeface="Segoe UI" panose="020B0502040204020203" pitchFamily="34" charset="0"/>
            </a:endParaRPr>
          </a:p>
          <a:p>
            <a:pPr algn="l"/>
            <a:endParaRPr lang="en-GB" sz="1400" b="0" i="0" dirty="0">
              <a:solidFill>
                <a:srgbClr val="252423"/>
              </a:solidFill>
              <a:effectLst/>
              <a:latin typeface="Segoe UI" panose="020B0502040204020203" pitchFamily="34" charset="0"/>
            </a:endParaRPr>
          </a:p>
          <a:p>
            <a:pPr algn="l"/>
            <a:r>
              <a:rPr lang="en-GB" sz="1200" b="0" i="0" dirty="0">
                <a:solidFill>
                  <a:srgbClr val="12239E"/>
                </a:solidFill>
                <a:effectLst/>
                <a:latin typeface="Segoe UI" panose="020B0502040204020203" pitchFamily="34" charset="0"/>
              </a:rPr>
              <a:t>*The ratio sales/pop is : sales/population * 1000</a:t>
            </a:r>
            <a:endParaRPr lang="en-GB" sz="1200" b="0" i="0" dirty="0">
              <a:solidFill>
                <a:srgbClr val="252423"/>
              </a:solidFill>
              <a:effectLst/>
              <a:latin typeface="Segoe UI" panose="020B0502040204020203" pitchFamily="34" charset="0"/>
            </a:endParaRPr>
          </a:p>
        </p:txBody>
      </p:sp>
      <p:pic>
        <p:nvPicPr>
          <p:cNvPr id="7" name="Picture 6">
            <a:extLst>
              <a:ext uri="{FF2B5EF4-FFF2-40B4-BE49-F238E27FC236}">
                <a16:creationId xmlns:a16="http://schemas.microsoft.com/office/drawing/2014/main" id="{41FB373B-88C7-4B76-BDDB-AB2295DF9285}"/>
              </a:ext>
            </a:extLst>
          </p:cNvPr>
          <p:cNvPicPr>
            <a:picLocks noChangeAspect="1"/>
          </p:cNvPicPr>
          <p:nvPr/>
        </p:nvPicPr>
        <p:blipFill>
          <a:blip r:embed="rId3"/>
          <a:stretch>
            <a:fillRect/>
          </a:stretch>
        </p:blipFill>
        <p:spPr>
          <a:xfrm>
            <a:off x="232753" y="609230"/>
            <a:ext cx="11862994" cy="2871044"/>
          </a:xfrm>
          <a:prstGeom prst="rect">
            <a:avLst/>
          </a:prstGeom>
        </p:spPr>
      </p:pic>
    </p:spTree>
    <p:extLst>
      <p:ext uri="{BB962C8B-B14F-4D97-AF65-F5344CB8AC3E}">
        <p14:creationId xmlns:p14="http://schemas.microsoft.com/office/powerpoint/2010/main" val="1549319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84775"/>
          </a:xfrm>
          <a:prstGeom prst="rect">
            <a:avLst/>
          </a:prstGeom>
          <a:noFill/>
        </p:spPr>
        <p:txBody>
          <a:bodyPr wrap="square" lIns="91440" tIns="45720" rIns="91440" bIns="45720">
            <a:spAutoFit/>
          </a:bodyPr>
          <a:lstStyle/>
          <a:p>
            <a:r>
              <a:rPr lang="en-US" sz="3200" b="0" cap="none" spc="0" dirty="0">
                <a:ln w="0"/>
                <a:solidFill>
                  <a:schemeClr val="accent1"/>
                </a:solidFill>
                <a:effectLst>
                  <a:outerShdw blurRad="38100" dist="25400" dir="5400000" algn="ctr" rotWithShape="0">
                    <a:srgbClr val="6E747A">
                      <a:alpha val="43000"/>
                    </a:srgbClr>
                  </a:outerShdw>
                </a:effectLst>
              </a:rPr>
              <a:t>Conclusion</a:t>
            </a: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84775"/>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6820695-902B-45CB-AC8E-E5C08A18808F}"/>
              </a:ext>
            </a:extLst>
          </p:cNvPr>
          <p:cNvSpPr>
            <a:spLocks noGrp="1"/>
          </p:cNvSpPr>
          <p:nvPr>
            <p:ph type="sldNum" sz="quarter" idx="12"/>
          </p:nvPr>
        </p:nvSpPr>
        <p:spPr>
          <a:xfrm>
            <a:off x="10946296" y="6356350"/>
            <a:ext cx="407504" cy="365125"/>
          </a:xfrm>
        </p:spPr>
        <p:txBody>
          <a:bodyPr/>
          <a:lstStyle/>
          <a:p>
            <a:fld id="{7953587B-7388-48A0-8FD6-DD18D64D6E60}" type="slidenum">
              <a:rPr lang="en-GB" smtClean="0"/>
              <a:t>17</a:t>
            </a:fld>
            <a:endParaRPr lang="en-GB" dirty="0"/>
          </a:p>
        </p:txBody>
      </p:sp>
      <p:sp>
        <p:nvSpPr>
          <p:cNvPr id="5" name="TextBox 4">
            <a:extLst>
              <a:ext uri="{FF2B5EF4-FFF2-40B4-BE49-F238E27FC236}">
                <a16:creationId xmlns:a16="http://schemas.microsoft.com/office/drawing/2014/main" id="{0DF029F1-1D20-4EE3-928D-C5C1299A2ECB}"/>
              </a:ext>
            </a:extLst>
          </p:cNvPr>
          <p:cNvSpPr txBox="1"/>
          <p:nvPr/>
        </p:nvSpPr>
        <p:spPr>
          <a:xfrm>
            <a:off x="143540" y="586456"/>
            <a:ext cx="11952207" cy="6032421"/>
          </a:xfrm>
          <a:prstGeom prst="rect">
            <a:avLst/>
          </a:prstGeom>
          <a:noFill/>
        </p:spPr>
        <p:txBody>
          <a:bodyPr wrap="square" rtlCol="0">
            <a:spAutoFit/>
          </a:bodyPr>
          <a:lstStyle/>
          <a:p>
            <a:pPr marL="285750" indent="-285750" algn="l">
              <a:buFont typeface="Arial" panose="020B0604020202020204" pitchFamily="34" charset="0"/>
              <a:buChar char="•"/>
            </a:pPr>
            <a:r>
              <a:rPr lang="en-GB" sz="1400" b="1" i="0" dirty="0">
                <a:solidFill>
                  <a:srgbClr val="12239E"/>
                </a:solidFill>
                <a:effectLst/>
                <a:latin typeface="Segoe UI" panose="020B0502040204020203" pitchFamily="34" charset="0"/>
              </a:rPr>
              <a:t>Olist has 230% growth in the 2nd year of activity, in which the 76.73% of total sales were occurred</a:t>
            </a:r>
            <a:endParaRPr lang="en-GB" sz="1400" b="0" i="0" dirty="0">
              <a:solidFill>
                <a:srgbClr val="252423"/>
              </a:solidFill>
              <a:effectLst/>
              <a:latin typeface="Segoe UI" panose="020B0502040204020203" pitchFamily="34" charset="0"/>
            </a:endParaRPr>
          </a:p>
          <a:p>
            <a:pPr algn="l"/>
            <a:endParaRPr lang="en-GB" sz="1000" b="0" i="0" dirty="0">
              <a:solidFill>
                <a:srgbClr val="252423"/>
              </a:solidFill>
              <a:effectLst/>
              <a:latin typeface="Segoe UI" panose="020B0502040204020203" pitchFamily="34" charset="0"/>
            </a:endParaRPr>
          </a:p>
          <a:p>
            <a:pPr marL="285750" indent="-285750" algn="l">
              <a:buFont typeface="Arial" panose="020B0604020202020204" pitchFamily="34" charset="0"/>
              <a:buChar char="•"/>
            </a:pPr>
            <a:r>
              <a:rPr lang="en-GB" sz="1400" b="1" i="0" dirty="0">
                <a:solidFill>
                  <a:srgbClr val="12239E"/>
                </a:solidFill>
                <a:effectLst/>
                <a:latin typeface="Segoe UI" panose="020B0502040204020203" pitchFamily="34" charset="0"/>
              </a:rPr>
              <a:t>In November 2017 there was a pick</a:t>
            </a:r>
            <a:r>
              <a:rPr lang="en-GB" sz="1400" b="0" i="0" dirty="0">
                <a:solidFill>
                  <a:srgbClr val="12239E"/>
                </a:solidFill>
                <a:effectLst/>
                <a:latin typeface="Segoe UI" panose="020B0502040204020203" pitchFamily="34" charset="0"/>
              </a:rPr>
              <a:t>.</a:t>
            </a:r>
          </a:p>
          <a:p>
            <a:pPr algn="l"/>
            <a:r>
              <a:rPr lang="en-GB" sz="1400" b="0" i="0" dirty="0">
                <a:solidFill>
                  <a:srgbClr val="12239E"/>
                </a:solidFill>
                <a:effectLst/>
                <a:latin typeface="Segoe UI" panose="020B0502040204020203" pitchFamily="34" charset="0"/>
              </a:rPr>
              <a:t>Increase 52% in sales from October 2017, in all top 6 States and all top 15 product categories, without the qualified marketing leads to be increased accordingly (only 7% increase). The increase of sales units was about the same (62%). This means that the same number of people bought more items or more qualified leads were converted to clients in November 2017. Maybe it was a discount campaign, more products available in the platform or a deficit from competitors</a:t>
            </a:r>
            <a:br>
              <a:rPr lang="en-GB" sz="1400" b="0" i="0" dirty="0">
                <a:solidFill>
                  <a:srgbClr val="252423"/>
                </a:solidFill>
                <a:effectLst/>
                <a:latin typeface="Segoe UI" panose="020B0502040204020203" pitchFamily="34" charset="0"/>
              </a:rPr>
            </a:br>
            <a:endParaRPr lang="en-GB" sz="1400" b="0" i="0" dirty="0">
              <a:solidFill>
                <a:srgbClr val="252423"/>
              </a:solidFill>
              <a:effectLst/>
              <a:latin typeface="Segoe UI" panose="020B0502040204020203" pitchFamily="34" charset="0"/>
            </a:endParaRPr>
          </a:p>
          <a:p>
            <a:pPr marL="285750" indent="-285750" algn="l">
              <a:buFont typeface="Arial" panose="020B0604020202020204" pitchFamily="34" charset="0"/>
              <a:buChar char="•"/>
            </a:pPr>
            <a:r>
              <a:rPr lang="en-GB" sz="1400" b="1" i="0" dirty="0">
                <a:solidFill>
                  <a:srgbClr val="12239E"/>
                </a:solidFill>
                <a:effectLst/>
                <a:latin typeface="Segoe UI" panose="020B0502040204020203" pitchFamily="34" charset="0"/>
              </a:rPr>
              <a:t>After May 2018 and till July 2018 there was a drop of 20% in top 6 States and in top 15 Product_categories.</a:t>
            </a:r>
            <a:r>
              <a:rPr lang="en-GB" sz="1400" b="0" i="0" dirty="0">
                <a:solidFill>
                  <a:srgbClr val="12239E"/>
                </a:solidFill>
                <a:effectLst/>
                <a:latin typeface="Segoe UI" panose="020B0502040204020203" pitchFamily="34" charset="0"/>
              </a:rPr>
              <a:t> </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The drop was in almost all States. The highest drop was for States Sao Paulo, Rio Grande do Sul and Rio de Janeiro with 13.8%, 12.7% and 11.3% respectively. The drop was in all products except from health_beauty. The biggest drop was in baby, toys and watches_gifts, 25.7%, 22.3% and 18.8%</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respectively. The main reason for this drop could be the 9% decline of GDP per capita in 2018.</a:t>
            </a:r>
            <a:endParaRPr lang="en-GB" sz="1400" b="0" i="0" dirty="0">
              <a:solidFill>
                <a:srgbClr val="252423"/>
              </a:solidFill>
              <a:effectLst/>
              <a:latin typeface="Segoe UI" panose="020B0502040204020203" pitchFamily="34" charset="0"/>
            </a:endParaRPr>
          </a:p>
          <a:p>
            <a:pPr algn="l"/>
            <a:endParaRPr lang="en-GB" sz="1000" b="0" i="0" dirty="0">
              <a:solidFill>
                <a:srgbClr val="252423"/>
              </a:solidFill>
              <a:effectLst/>
              <a:latin typeface="Segoe UI" panose="020B0502040204020203" pitchFamily="34" charset="0"/>
            </a:endParaRPr>
          </a:p>
          <a:p>
            <a:pPr marL="285750" indent="-285750" algn="l">
              <a:buFont typeface="Arial" panose="020B0604020202020204" pitchFamily="34" charset="0"/>
              <a:buChar char="•"/>
            </a:pPr>
            <a:r>
              <a:rPr lang="en-GB" sz="1400" b="1" i="0" dirty="0">
                <a:solidFill>
                  <a:srgbClr val="12239E"/>
                </a:solidFill>
                <a:effectLst/>
                <a:latin typeface="Segoe UI" panose="020B0502040204020203" pitchFamily="34" charset="0"/>
              </a:rPr>
              <a:t>Less sales with more Sellers after May 2018</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There was a 58% increase in Sellers from May to July 2018 with a 10% decrease in sales for the same period. Also, the 69% of existing sellers from May had a decline in sales after May. We have to find out which was the reason of the drop (apart from GDP per capita) and create a strategic plan.</a:t>
            </a:r>
            <a:endParaRPr lang="en-GB" sz="1400" b="0" i="0" dirty="0">
              <a:solidFill>
                <a:srgbClr val="252423"/>
              </a:solidFill>
              <a:effectLst/>
              <a:latin typeface="Segoe UI" panose="020B0502040204020203" pitchFamily="34" charset="0"/>
            </a:endParaRPr>
          </a:p>
          <a:p>
            <a:pPr algn="l"/>
            <a:endParaRPr lang="en-GB" sz="1000" b="0" i="0" dirty="0">
              <a:solidFill>
                <a:srgbClr val="252423"/>
              </a:solidFill>
              <a:effectLst/>
              <a:latin typeface="Segoe UI" panose="020B0502040204020203" pitchFamily="34" charset="0"/>
            </a:endParaRPr>
          </a:p>
          <a:p>
            <a:pPr marL="285750" indent="-285750" algn="l">
              <a:buFont typeface="Arial" panose="020B0604020202020204" pitchFamily="34" charset="0"/>
              <a:buChar char="•"/>
            </a:pPr>
            <a:r>
              <a:rPr lang="en-GB" sz="1400" b="1" i="0" dirty="0">
                <a:solidFill>
                  <a:srgbClr val="12239E"/>
                </a:solidFill>
                <a:effectLst/>
                <a:latin typeface="Segoe UI" panose="020B0502040204020203" pitchFamily="34" charset="0"/>
              </a:rPr>
              <a:t>Big decline in watches_gifts</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The product category "watches_gifts" had the highest growth in whole 2nd Year (370%) but the 2nd biggest drop in June 2018 (32.5%) and the drop from May (93576 BR) to August (53671 BR) was 42.6%. The biggest drop from May to August was in Rio de Janeiro (60%) and in Sao Paulo (34%). </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We have to investigate the reasons and create a strategy.</a:t>
            </a:r>
            <a:endParaRPr lang="en-GB" sz="1400" b="0" i="0" dirty="0">
              <a:solidFill>
                <a:srgbClr val="252423"/>
              </a:solidFill>
              <a:effectLst/>
              <a:latin typeface="Segoe UI" panose="020B0502040204020203" pitchFamily="34" charset="0"/>
            </a:endParaRPr>
          </a:p>
          <a:p>
            <a:pPr algn="l"/>
            <a:endParaRPr lang="en-GB" sz="1000" b="0" i="0" dirty="0">
              <a:solidFill>
                <a:srgbClr val="252423"/>
              </a:solidFill>
              <a:effectLst/>
              <a:latin typeface="Segoe UI" panose="020B0502040204020203" pitchFamily="34" charset="0"/>
            </a:endParaRPr>
          </a:p>
          <a:p>
            <a:pPr marL="285750" indent="-285750" algn="l">
              <a:buFont typeface="Arial" panose="020B0604020202020204" pitchFamily="34" charset="0"/>
              <a:buChar char="•"/>
            </a:pPr>
            <a:r>
              <a:rPr lang="en-GB" sz="1400" b="1" i="0" dirty="0">
                <a:solidFill>
                  <a:srgbClr val="12239E"/>
                </a:solidFill>
                <a:effectLst/>
                <a:latin typeface="Segoe UI" panose="020B0502040204020203" pitchFamily="34" charset="0"/>
              </a:rPr>
              <a:t>The marketing affects the sales</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In December 2017, there was a drop in marketing qualified leads and this affected the sales for the same month. After February 2018 there was an increase in marketing qualified leads with an increase in sales. </a:t>
            </a:r>
            <a:r>
              <a:rPr lang="en-GB" sz="1400" b="1" i="0" dirty="0">
                <a:solidFill>
                  <a:srgbClr val="12239E"/>
                </a:solidFill>
                <a:effectLst/>
                <a:latin typeface="Segoe UI" panose="020B0502040204020203" pitchFamily="34" charset="0"/>
              </a:rPr>
              <a:t>On the contrary</a:t>
            </a:r>
            <a:r>
              <a:rPr lang="en-GB" sz="1400" b="0" i="0" dirty="0">
                <a:solidFill>
                  <a:srgbClr val="12239E"/>
                </a:solidFill>
                <a:effectLst/>
                <a:latin typeface="Segoe UI" panose="020B0502040204020203" pitchFamily="34" charset="0"/>
              </a:rPr>
              <a:t>, the increase in qualified leads from paid search and email campaigns in February 2018 didn’t help the sales which were declined in the same month. </a:t>
            </a:r>
            <a:endParaRPr lang="en-GB" sz="1400" b="0" i="0" dirty="0">
              <a:solidFill>
                <a:srgbClr val="252423"/>
              </a:solidFill>
              <a:effectLst/>
              <a:latin typeface="Segoe UI" panose="020B0502040204020203" pitchFamily="34" charset="0"/>
            </a:endParaRPr>
          </a:p>
          <a:p>
            <a:pPr algn="l"/>
            <a:endParaRPr lang="en-GB" sz="1000" b="0" i="0" dirty="0">
              <a:solidFill>
                <a:srgbClr val="252423"/>
              </a:solidFill>
              <a:effectLst/>
              <a:latin typeface="Segoe UI" panose="020B0502040204020203" pitchFamily="34" charset="0"/>
            </a:endParaRPr>
          </a:p>
          <a:p>
            <a:pPr marL="285750" indent="-285750" algn="l">
              <a:buFont typeface="Arial" panose="020B0604020202020204" pitchFamily="34" charset="0"/>
              <a:buChar char="•"/>
            </a:pPr>
            <a:r>
              <a:rPr lang="en-GB" sz="1400" b="1" i="0" dirty="0">
                <a:solidFill>
                  <a:srgbClr val="12239E"/>
                </a:solidFill>
                <a:effectLst/>
                <a:latin typeface="Segoe UI" panose="020B0502040204020203" pitchFamily="34" charset="0"/>
              </a:rPr>
              <a:t>In many States the sales/population ratio is very small. </a:t>
            </a:r>
            <a:r>
              <a:rPr lang="en-GB" sz="1400" b="0" i="0" dirty="0">
                <a:solidFill>
                  <a:srgbClr val="12239E"/>
                </a:solidFill>
                <a:effectLst/>
                <a:latin typeface="Segoe UI" panose="020B0502040204020203" pitchFamily="34" charset="0"/>
              </a:rPr>
              <a:t>The fact that in July 2018 there was an overall 3.5% increase in sales but a 4% decrease in top 6 States (graph "Sales in Year_2 for May to July 2018", page Sellers) confirms that there is potential in the rest 23 States.</a:t>
            </a:r>
            <a:endParaRPr lang="en-GB" sz="1400" b="0" i="0" dirty="0">
              <a:solidFill>
                <a:srgbClr val="252423"/>
              </a:solidFill>
              <a:effectLst/>
              <a:latin typeface="Segoe UI" panose="020B0502040204020203" pitchFamily="34" charset="0"/>
            </a:endParaRPr>
          </a:p>
        </p:txBody>
      </p:sp>
    </p:spTree>
    <p:extLst>
      <p:ext uri="{BB962C8B-B14F-4D97-AF65-F5344CB8AC3E}">
        <p14:creationId xmlns:p14="http://schemas.microsoft.com/office/powerpoint/2010/main" val="3850635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84775"/>
          </a:xfrm>
          <a:prstGeom prst="rect">
            <a:avLst/>
          </a:prstGeom>
          <a:noFill/>
        </p:spPr>
        <p:txBody>
          <a:bodyPr wrap="square" lIns="91440" tIns="45720" rIns="91440" bIns="45720">
            <a:spAutoFit/>
          </a:bodyPr>
          <a:lstStyle/>
          <a:p>
            <a:r>
              <a:rPr lang="en-US" sz="3200" b="0" cap="none" spc="0" dirty="0">
                <a:ln w="0"/>
                <a:solidFill>
                  <a:schemeClr val="accent1"/>
                </a:solidFill>
                <a:effectLst>
                  <a:outerShdw blurRad="38100" dist="25400" dir="5400000" algn="ctr" rotWithShape="0">
                    <a:srgbClr val="6E747A">
                      <a:alpha val="43000"/>
                    </a:srgbClr>
                  </a:outerShdw>
                </a:effectLst>
              </a:rPr>
              <a:t>Suggestions</a:t>
            </a: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84775"/>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6820695-902B-45CB-AC8E-E5C08A18808F}"/>
              </a:ext>
            </a:extLst>
          </p:cNvPr>
          <p:cNvSpPr>
            <a:spLocks noGrp="1"/>
          </p:cNvSpPr>
          <p:nvPr>
            <p:ph type="sldNum" sz="quarter" idx="12"/>
          </p:nvPr>
        </p:nvSpPr>
        <p:spPr>
          <a:xfrm>
            <a:off x="10946296" y="6356350"/>
            <a:ext cx="407504" cy="365125"/>
          </a:xfrm>
        </p:spPr>
        <p:txBody>
          <a:bodyPr/>
          <a:lstStyle/>
          <a:p>
            <a:fld id="{7953587B-7388-48A0-8FD6-DD18D64D6E60}" type="slidenum">
              <a:rPr lang="en-GB" smtClean="0"/>
              <a:t>18</a:t>
            </a:fld>
            <a:endParaRPr lang="en-GB" dirty="0"/>
          </a:p>
        </p:txBody>
      </p:sp>
      <p:sp>
        <p:nvSpPr>
          <p:cNvPr id="5" name="TextBox 4">
            <a:extLst>
              <a:ext uri="{FF2B5EF4-FFF2-40B4-BE49-F238E27FC236}">
                <a16:creationId xmlns:a16="http://schemas.microsoft.com/office/drawing/2014/main" id="{0DF029F1-1D20-4EE3-928D-C5C1299A2ECB}"/>
              </a:ext>
            </a:extLst>
          </p:cNvPr>
          <p:cNvSpPr txBox="1"/>
          <p:nvPr/>
        </p:nvSpPr>
        <p:spPr>
          <a:xfrm>
            <a:off x="291817" y="985240"/>
            <a:ext cx="11705454" cy="2677656"/>
          </a:xfrm>
          <a:prstGeom prst="rect">
            <a:avLst/>
          </a:prstGeom>
          <a:noFill/>
        </p:spPr>
        <p:txBody>
          <a:bodyPr wrap="square" rtlCol="0">
            <a:spAutoFit/>
          </a:bodyPr>
          <a:lstStyle/>
          <a:p>
            <a:pPr algn="l"/>
            <a:r>
              <a:rPr lang="en-US" sz="1400" b="1" i="0" dirty="0">
                <a:solidFill>
                  <a:srgbClr val="12239E"/>
                </a:solidFill>
                <a:effectLst/>
                <a:latin typeface="Segoe UI" panose="020B0502040204020203" pitchFamily="34" charset="0"/>
              </a:rPr>
              <a:t>We need to collect more data in order to get better insights. These data should be:</a:t>
            </a:r>
          </a:p>
          <a:p>
            <a:pPr algn="l"/>
            <a:endParaRPr lang="en-US" sz="1400" b="0" i="0" dirty="0">
              <a:solidFill>
                <a:srgbClr val="12239E"/>
              </a:solidFill>
              <a:effectLst/>
              <a:latin typeface="Segoe UI" panose="020B0502040204020203" pitchFamily="34" charset="0"/>
            </a:endParaRPr>
          </a:p>
          <a:p>
            <a:pPr marL="285750" indent="-285750" algn="l">
              <a:buFont typeface="Arial" panose="020B0604020202020204" pitchFamily="34" charset="0"/>
              <a:buChar char="•"/>
            </a:pPr>
            <a:r>
              <a:rPr lang="en-US" sz="1400" dirty="0">
                <a:solidFill>
                  <a:srgbClr val="12239E"/>
                </a:solidFill>
                <a:latin typeface="Segoe UI" panose="020B0502040204020203" pitchFamily="34" charset="0"/>
              </a:rPr>
              <a:t>GDP per State in Brazil for the years 2016, 2017, 2018 to examine the growth of sales per State vs the market growth. That way we will identify in which states there is potential so as to advertise more.</a:t>
            </a:r>
          </a:p>
          <a:p>
            <a:pPr algn="l"/>
            <a:r>
              <a:rPr lang="en-US" sz="1400" dirty="0">
                <a:solidFill>
                  <a:srgbClr val="12239E"/>
                </a:solidFill>
                <a:latin typeface="Segoe UI" panose="020B0502040204020203" pitchFamily="34" charset="0"/>
              </a:rPr>
              <a:t>Source: </a:t>
            </a:r>
            <a:r>
              <a:rPr lang="en-US" sz="1400" dirty="0">
                <a:solidFill>
                  <a:srgbClr val="12239E"/>
                </a:solidFill>
                <a:latin typeface="Segoe UI" panose="020B0502040204020203" pitchFamily="34" charset="0"/>
                <a:hlinkClick r:id="rId2"/>
              </a:rPr>
              <a:t>https://tradingeconomics.com/</a:t>
            </a:r>
            <a:r>
              <a:rPr lang="en-US" sz="1400" dirty="0">
                <a:solidFill>
                  <a:srgbClr val="12239E"/>
                </a:solidFill>
                <a:latin typeface="Segoe UI" panose="020B0502040204020203" pitchFamily="34" charset="0"/>
              </a:rPr>
              <a:t> cost: $199 monthly</a:t>
            </a:r>
          </a:p>
          <a:p>
            <a:pPr marL="285750" indent="-285750" algn="l">
              <a:buFont typeface="Arial" panose="020B0604020202020204" pitchFamily="34" charset="0"/>
              <a:buChar char="•"/>
            </a:pPr>
            <a:endParaRPr lang="en-US" sz="1400" dirty="0">
              <a:solidFill>
                <a:srgbClr val="12239E"/>
              </a:solidFill>
              <a:latin typeface="Segoe UI" panose="020B0502040204020203" pitchFamily="34" charset="0"/>
            </a:endParaRPr>
          </a:p>
          <a:p>
            <a:pPr marL="285750" indent="-285750" algn="l">
              <a:buFont typeface="Arial" panose="020B0604020202020204" pitchFamily="34" charset="0"/>
              <a:buChar char="•"/>
            </a:pPr>
            <a:r>
              <a:rPr lang="en-US" sz="1400" dirty="0">
                <a:solidFill>
                  <a:srgbClr val="12239E"/>
                </a:solidFill>
                <a:latin typeface="Segoe UI" panose="020B0502040204020203" pitchFamily="34" charset="0"/>
              </a:rPr>
              <a:t>Retail market share for each product category, in order to compare Olist’s sales vs competitors</a:t>
            </a:r>
          </a:p>
          <a:p>
            <a:pPr algn="l"/>
            <a:r>
              <a:rPr lang="en-US" sz="1400" dirty="0">
                <a:solidFill>
                  <a:srgbClr val="12239E"/>
                </a:solidFill>
                <a:latin typeface="Segoe UI" panose="020B0502040204020203" pitchFamily="34" charset="0"/>
              </a:rPr>
              <a:t>Source: </a:t>
            </a:r>
            <a:r>
              <a:rPr lang="en-US" sz="1400" dirty="0">
                <a:solidFill>
                  <a:srgbClr val="12239E"/>
                </a:solidFill>
                <a:latin typeface="Segoe UI" panose="020B0502040204020203" pitchFamily="34" charset="0"/>
                <a:hlinkClick r:id="rId3"/>
              </a:rPr>
              <a:t>https://www.reportlinker.com/</a:t>
            </a:r>
            <a:r>
              <a:rPr lang="en-US" sz="1400" dirty="0">
                <a:solidFill>
                  <a:srgbClr val="12239E"/>
                </a:solidFill>
                <a:latin typeface="Segoe UI" panose="020B0502040204020203" pitchFamily="34" charset="0"/>
              </a:rPr>
              <a:t> cost: </a:t>
            </a:r>
            <a:r>
              <a:rPr lang="el-GR" sz="1400" dirty="0">
                <a:solidFill>
                  <a:srgbClr val="12239E"/>
                </a:solidFill>
                <a:latin typeface="Segoe UI" panose="020B0502040204020203" pitchFamily="34" charset="0"/>
              </a:rPr>
              <a:t>€</a:t>
            </a:r>
            <a:r>
              <a:rPr lang="en-US" sz="1400" dirty="0">
                <a:solidFill>
                  <a:srgbClr val="12239E"/>
                </a:solidFill>
                <a:latin typeface="Segoe UI" panose="020B0502040204020203" pitchFamily="34" charset="0"/>
              </a:rPr>
              <a:t> 1500 yearly</a:t>
            </a:r>
          </a:p>
          <a:p>
            <a:pPr marL="285750" indent="-285750" algn="l">
              <a:buFont typeface="Arial" panose="020B0604020202020204" pitchFamily="34" charset="0"/>
              <a:buChar char="•"/>
            </a:pPr>
            <a:endParaRPr lang="en-US" sz="1400" dirty="0">
              <a:solidFill>
                <a:srgbClr val="12239E"/>
              </a:solidFill>
              <a:latin typeface="Segoe UI" panose="020B0502040204020203" pitchFamily="34" charset="0"/>
            </a:endParaRPr>
          </a:p>
          <a:p>
            <a:pPr marL="285750" indent="-285750" algn="l">
              <a:buFont typeface="Arial" panose="020B0604020202020204" pitchFamily="34" charset="0"/>
              <a:buChar char="•"/>
            </a:pPr>
            <a:r>
              <a:rPr lang="en-US" sz="1400" b="0" i="0" dirty="0">
                <a:solidFill>
                  <a:srgbClr val="12239E"/>
                </a:solidFill>
                <a:effectLst/>
                <a:latin typeface="Segoe UI" panose="020B0502040204020203" pitchFamily="34" charset="0"/>
              </a:rPr>
              <a:t>Marketing cost for each marketing channel, number of clients </a:t>
            </a:r>
            <a:r>
              <a:rPr lang="en-US" sz="1400" dirty="0">
                <a:solidFill>
                  <a:srgbClr val="12239E"/>
                </a:solidFill>
                <a:latin typeface="Segoe UI" panose="020B0502040204020203" pitchFamily="34" charset="0"/>
              </a:rPr>
              <a:t>who came from each marketing channel in order to calculate the CPC and the cost per customer. Then we can allocate the marketing budget properly.</a:t>
            </a:r>
          </a:p>
          <a:p>
            <a:pPr algn="l"/>
            <a:r>
              <a:rPr lang="en-US" sz="1400" b="0" i="0" dirty="0">
                <a:solidFill>
                  <a:srgbClr val="12239E"/>
                </a:solidFill>
                <a:effectLst/>
                <a:latin typeface="Segoe UI" panose="020B0502040204020203" pitchFamily="34" charset="0"/>
              </a:rPr>
              <a:t>Source: Olist</a:t>
            </a:r>
            <a:endParaRPr lang="en-GB" sz="1400" b="0" i="0" dirty="0">
              <a:solidFill>
                <a:srgbClr val="12239E"/>
              </a:solidFill>
              <a:effectLst/>
              <a:latin typeface="Segoe UI" panose="020B0502040204020203" pitchFamily="34" charset="0"/>
            </a:endParaRPr>
          </a:p>
        </p:txBody>
      </p:sp>
    </p:spTree>
    <p:extLst>
      <p:ext uri="{BB962C8B-B14F-4D97-AF65-F5344CB8AC3E}">
        <p14:creationId xmlns:p14="http://schemas.microsoft.com/office/powerpoint/2010/main" val="2879745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84775"/>
          </a:xfrm>
          <a:prstGeom prst="rect">
            <a:avLst/>
          </a:prstGeom>
          <a:noFill/>
        </p:spPr>
        <p:txBody>
          <a:bodyPr wrap="square" lIns="91440" tIns="45720" rIns="91440" bIns="45720">
            <a:spAutoFit/>
          </a:bodyPr>
          <a:lstStyle/>
          <a:p>
            <a:r>
              <a:rPr lang="en-US" sz="3200" b="0" cap="none" spc="0" dirty="0">
                <a:ln w="0"/>
                <a:solidFill>
                  <a:schemeClr val="accent1"/>
                </a:solidFill>
                <a:effectLst>
                  <a:outerShdw blurRad="38100" dist="25400" dir="5400000" algn="ctr" rotWithShape="0">
                    <a:srgbClr val="6E747A">
                      <a:alpha val="43000"/>
                    </a:srgbClr>
                  </a:outerShdw>
                </a:effectLst>
              </a:rPr>
              <a:t>Appendix</a:t>
            </a: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84775"/>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6820695-902B-45CB-AC8E-E5C08A18808F}"/>
              </a:ext>
            </a:extLst>
          </p:cNvPr>
          <p:cNvSpPr>
            <a:spLocks noGrp="1"/>
          </p:cNvSpPr>
          <p:nvPr>
            <p:ph type="sldNum" sz="quarter" idx="12"/>
          </p:nvPr>
        </p:nvSpPr>
        <p:spPr/>
        <p:txBody>
          <a:bodyPr/>
          <a:lstStyle/>
          <a:p>
            <a:fld id="{7953587B-7388-48A0-8FD6-DD18D64D6E60}" type="slidenum">
              <a:rPr lang="en-GB" smtClean="0"/>
              <a:t>19</a:t>
            </a:fld>
            <a:endParaRPr lang="en-GB"/>
          </a:p>
        </p:txBody>
      </p:sp>
      <p:sp>
        <p:nvSpPr>
          <p:cNvPr id="6" name="TextBox 5">
            <a:extLst>
              <a:ext uri="{FF2B5EF4-FFF2-40B4-BE49-F238E27FC236}">
                <a16:creationId xmlns:a16="http://schemas.microsoft.com/office/drawing/2014/main" id="{FD8C2A3C-BDA5-4699-A657-D3C9DADDC04E}"/>
              </a:ext>
            </a:extLst>
          </p:cNvPr>
          <p:cNvSpPr txBox="1"/>
          <p:nvPr/>
        </p:nvSpPr>
        <p:spPr>
          <a:xfrm>
            <a:off x="256673" y="1305341"/>
            <a:ext cx="6223178" cy="3816429"/>
          </a:xfrm>
          <a:prstGeom prst="rect">
            <a:avLst/>
          </a:prstGeom>
          <a:noFill/>
        </p:spPr>
        <p:txBody>
          <a:bodyPr wrap="none" rtlCol="0">
            <a:spAutoFit/>
          </a:bodyPr>
          <a:lstStyle/>
          <a:p>
            <a:pPr marL="285750" indent="-285750" algn="l">
              <a:buFont typeface="Arial" panose="020B0604020202020204" pitchFamily="34" charset="0"/>
              <a:buChar char="•"/>
            </a:pPr>
            <a:r>
              <a:rPr lang="en-GB" sz="1600" b="1" i="0" dirty="0">
                <a:solidFill>
                  <a:srgbClr val="12239E"/>
                </a:solidFill>
                <a:effectLst/>
                <a:latin typeface="Segoe UI" panose="020B0502040204020203" pitchFamily="34" charset="0"/>
              </a:rPr>
              <a:t>Datasets for Olist</a:t>
            </a:r>
            <a:endParaRPr lang="en-GB" sz="1600" b="1" i="0" dirty="0">
              <a:solidFill>
                <a:srgbClr val="252423"/>
              </a:solidFill>
              <a:effectLst/>
              <a:latin typeface="Segoe UI" panose="020B0502040204020203" pitchFamily="34" charset="0"/>
            </a:endParaRPr>
          </a:p>
          <a:p>
            <a:pPr algn="l"/>
            <a:r>
              <a:rPr lang="en-GB" sz="1600" b="0" i="0" dirty="0">
                <a:solidFill>
                  <a:srgbClr val="12239E"/>
                </a:solidFill>
                <a:effectLst/>
                <a:latin typeface="Segoe UI" panose="020B0502040204020203" pitchFamily="34" charset="0"/>
              </a:rPr>
              <a:t>https://www.kaggle.com/olistbr/brazilian-ecommerce</a:t>
            </a:r>
            <a:endParaRPr lang="en-GB" sz="1600" b="0" i="0" dirty="0">
              <a:solidFill>
                <a:srgbClr val="252423"/>
              </a:solidFill>
              <a:effectLst/>
              <a:latin typeface="Segoe UI" panose="020B0502040204020203" pitchFamily="34" charset="0"/>
            </a:endParaRPr>
          </a:p>
          <a:p>
            <a:pPr algn="l"/>
            <a:br>
              <a:rPr lang="en-GB" sz="1600" b="0" i="0" dirty="0">
                <a:solidFill>
                  <a:srgbClr val="252423"/>
                </a:solidFill>
                <a:effectLst/>
                <a:latin typeface="Segoe UI" panose="020B0502040204020203" pitchFamily="34" charset="0"/>
              </a:rPr>
            </a:br>
            <a:endParaRPr lang="en-GB" sz="1600" b="0" i="0" dirty="0">
              <a:solidFill>
                <a:srgbClr val="252423"/>
              </a:solidFill>
              <a:effectLst/>
              <a:latin typeface="Segoe UI" panose="020B0502040204020203" pitchFamily="34" charset="0"/>
            </a:endParaRPr>
          </a:p>
          <a:p>
            <a:pPr marL="285750" indent="-285750" algn="l">
              <a:buFont typeface="Arial" panose="020B0604020202020204" pitchFamily="34" charset="0"/>
              <a:buChar char="•"/>
            </a:pPr>
            <a:r>
              <a:rPr lang="en-GB" sz="1600" b="1" i="0" dirty="0">
                <a:solidFill>
                  <a:srgbClr val="12239E"/>
                </a:solidFill>
                <a:effectLst/>
                <a:latin typeface="Segoe UI" panose="020B0502040204020203" pitchFamily="34" charset="0"/>
              </a:rPr>
              <a:t>Population for Brazil (2020)</a:t>
            </a:r>
            <a:endParaRPr lang="en-GB" sz="1600" b="1" i="0" dirty="0">
              <a:solidFill>
                <a:srgbClr val="252423"/>
              </a:solidFill>
              <a:effectLst/>
              <a:latin typeface="Segoe UI" panose="020B0502040204020203" pitchFamily="34" charset="0"/>
            </a:endParaRPr>
          </a:p>
          <a:p>
            <a:pPr algn="l"/>
            <a:r>
              <a:rPr lang="en-GB" sz="1600" b="0" i="0" dirty="0">
                <a:solidFill>
                  <a:srgbClr val="12239E"/>
                </a:solidFill>
                <a:effectLst/>
                <a:latin typeface="Segoe UI" panose="020B0502040204020203" pitchFamily="34" charset="0"/>
              </a:rPr>
              <a:t>https://en.wikipedia.org/wiki/List_of_Brazilian_states_by_population</a:t>
            </a:r>
            <a:endParaRPr lang="en-GB" sz="1600" b="0" i="0" dirty="0">
              <a:solidFill>
                <a:srgbClr val="252423"/>
              </a:solidFill>
              <a:effectLst/>
              <a:latin typeface="Segoe UI" panose="020B0502040204020203" pitchFamily="34" charset="0"/>
            </a:endParaRPr>
          </a:p>
          <a:p>
            <a:pPr algn="l"/>
            <a:br>
              <a:rPr lang="en-GB" sz="1600" b="0" i="0" dirty="0">
                <a:solidFill>
                  <a:srgbClr val="252423"/>
                </a:solidFill>
                <a:effectLst/>
                <a:latin typeface="Segoe UI" panose="020B0502040204020203" pitchFamily="34" charset="0"/>
              </a:rPr>
            </a:br>
            <a:endParaRPr lang="en-GB" sz="1600" b="0" i="0" dirty="0">
              <a:solidFill>
                <a:srgbClr val="252423"/>
              </a:solidFill>
              <a:effectLst/>
              <a:latin typeface="Segoe UI" panose="020B0502040204020203" pitchFamily="34" charset="0"/>
            </a:endParaRPr>
          </a:p>
          <a:p>
            <a:pPr marL="285750" indent="-285750" algn="l">
              <a:buFont typeface="Arial" panose="020B0604020202020204" pitchFamily="34" charset="0"/>
              <a:buChar char="•"/>
            </a:pPr>
            <a:r>
              <a:rPr lang="en-GB" sz="1600" b="1" i="0" dirty="0">
                <a:solidFill>
                  <a:srgbClr val="12239E"/>
                </a:solidFill>
                <a:effectLst/>
                <a:latin typeface="Segoe UI" panose="020B0502040204020203" pitchFamily="34" charset="0"/>
              </a:rPr>
              <a:t>Brazil GDP Per Capita</a:t>
            </a:r>
            <a:endParaRPr lang="en-GB" sz="1600" b="1" i="0" dirty="0">
              <a:solidFill>
                <a:srgbClr val="252423"/>
              </a:solidFill>
              <a:effectLst/>
              <a:latin typeface="Segoe UI" panose="020B0502040204020203" pitchFamily="34" charset="0"/>
            </a:endParaRPr>
          </a:p>
          <a:p>
            <a:pPr algn="l"/>
            <a:r>
              <a:rPr lang="en-GB" sz="1600" b="0" i="0" dirty="0">
                <a:solidFill>
                  <a:srgbClr val="12239E"/>
                </a:solidFill>
                <a:effectLst/>
                <a:latin typeface="Segoe UI" panose="020B0502040204020203" pitchFamily="34" charset="0"/>
              </a:rPr>
              <a:t>https://www.macrotrends.net/countries/BRA/brazil/gdp-per-capita</a:t>
            </a:r>
            <a:endParaRPr lang="en-GB" sz="1600" b="0" i="0" dirty="0">
              <a:solidFill>
                <a:srgbClr val="252423"/>
              </a:solidFill>
              <a:effectLst/>
              <a:latin typeface="Segoe UI" panose="020B0502040204020203" pitchFamily="34" charset="0"/>
            </a:endParaRPr>
          </a:p>
          <a:p>
            <a:pPr algn="l"/>
            <a:br>
              <a:rPr lang="en-GB" sz="1600" b="0" i="0" dirty="0">
                <a:solidFill>
                  <a:srgbClr val="252423"/>
                </a:solidFill>
                <a:effectLst/>
                <a:latin typeface="Segoe UI" panose="020B0502040204020203" pitchFamily="34" charset="0"/>
              </a:rPr>
            </a:br>
            <a:endParaRPr lang="en-GB" sz="1600" b="0" i="0" dirty="0">
              <a:solidFill>
                <a:srgbClr val="252423"/>
              </a:solidFill>
              <a:effectLst/>
              <a:latin typeface="Segoe UI" panose="020B0502040204020203" pitchFamily="34" charset="0"/>
            </a:endParaRPr>
          </a:p>
          <a:p>
            <a:pPr marL="285750" indent="-285750" algn="l">
              <a:buFont typeface="Arial" panose="020B0604020202020204" pitchFamily="34" charset="0"/>
              <a:buChar char="•"/>
            </a:pPr>
            <a:r>
              <a:rPr lang="en-GB" sz="1600" b="1" i="0" dirty="0">
                <a:solidFill>
                  <a:srgbClr val="12239E"/>
                </a:solidFill>
                <a:effectLst/>
                <a:latin typeface="Segoe UI" panose="020B0502040204020203" pitchFamily="34" charset="0"/>
              </a:rPr>
              <a:t>Brazilian States - Abbreviations</a:t>
            </a:r>
            <a:endParaRPr lang="en-GB" sz="1600" b="1" i="0" dirty="0">
              <a:solidFill>
                <a:srgbClr val="252423"/>
              </a:solidFill>
              <a:effectLst/>
              <a:latin typeface="Segoe UI" panose="020B0502040204020203" pitchFamily="34" charset="0"/>
            </a:endParaRPr>
          </a:p>
          <a:p>
            <a:pPr algn="l"/>
            <a:r>
              <a:rPr lang="en-GB" sz="1600" b="0" i="0" dirty="0">
                <a:solidFill>
                  <a:srgbClr val="12239E"/>
                </a:solidFill>
                <a:effectLst/>
                <a:latin typeface="Segoe UI" panose="020B0502040204020203" pitchFamily="34" charset="0"/>
              </a:rPr>
              <a:t>https://brazil-help.com/brazilian_states.htm</a:t>
            </a:r>
            <a:endParaRPr lang="en-GB" sz="1600" b="0" i="0" dirty="0">
              <a:solidFill>
                <a:srgbClr val="252423"/>
              </a:solidFill>
              <a:effectLst/>
              <a:latin typeface="Segoe UI" panose="020B0502040204020203" pitchFamily="34" charset="0"/>
            </a:endParaRPr>
          </a:p>
          <a:p>
            <a:endParaRPr lang="en-GB" dirty="0"/>
          </a:p>
        </p:txBody>
      </p:sp>
    </p:spTree>
    <p:extLst>
      <p:ext uri="{BB962C8B-B14F-4D97-AF65-F5344CB8AC3E}">
        <p14:creationId xmlns:p14="http://schemas.microsoft.com/office/powerpoint/2010/main" val="2184386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23220"/>
          </a:xfrm>
          <a:prstGeom prst="rect">
            <a:avLst/>
          </a:prstGeom>
          <a:noFill/>
        </p:spPr>
        <p:txBody>
          <a:bodyPr wrap="square" lIns="91440" tIns="45720" rIns="91440" bIns="45720">
            <a:spAutoFit/>
          </a:bodyPr>
          <a:lstStyle/>
          <a:p>
            <a:r>
              <a:rPr lang="en-US" sz="2800" b="0" cap="none" spc="0" dirty="0">
                <a:ln w="0"/>
                <a:solidFill>
                  <a:schemeClr val="accent1"/>
                </a:solidFill>
                <a:effectLst>
                  <a:outerShdw blurRad="38100" dist="25400" dir="5400000" algn="ctr" rotWithShape="0">
                    <a:srgbClr val="6E747A">
                      <a:alpha val="43000"/>
                    </a:srgbClr>
                  </a:outerShdw>
                </a:effectLst>
              </a:rPr>
              <a:t>Table of Contents</a:t>
            </a: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78C9EEAC-C011-495B-AA81-28CDBA28E553}"/>
              </a:ext>
            </a:extLst>
          </p:cNvPr>
          <p:cNvSpPr>
            <a:spLocks noGrp="1"/>
          </p:cNvSpPr>
          <p:nvPr>
            <p:ph type="sldNum" sz="quarter" idx="12"/>
          </p:nvPr>
        </p:nvSpPr>
        <p:spPr/>
        <p:txBody>
          <a:bodyPr/>
          <a:lstStyle/>
          <a:p>
            <a:fld id="{7953587B-7388-48A0-8FD6-DD18D64D6E60}" type="slidenum">
              <a:rPr lang="en-GB" smtClean="0"/>
              <a:t>2</a:t>
            </a:fld>
            <a:endParaRPr lang="en-GB"/>
          </a:p>
        </p:txBody>
      </p:sp>
      <p:sp>
        <p:nvSpPr>
          <p:cNvPr id="6" name="TextBox 5">
            <a:extLst>
              <a:ext uri="{FF2B5EF4-FFF2-40B4-BE49-F238E27FC236}">
                <a16:creationId xmlns:a16="http://schemas.microsoft.com/office/drawing/2014/main" id="{4002256D-81E8-4C92-B532-46CBE7ADF846}"/>
              </a:ext>
            </a:extLst>
          </p:cNvPr>
          <p:cNvSpPr txBox="1"/>
          <p:nvPr/>
        </p:nvSpPr>
        <p:spPr>
          <a:xfrm>
            <a:off x="256673" y="618195"/>
            <a:ext cx="10155525" cy="6325129"/>
          </a:xfrm>
          <a:prstGeom prst="rect">
            <a:avLst/>
          </a:prstGeom>
          <a:noFill/>
        </p:spPr>
        <p:txBody>
          <a:bodyPr wrap="square" rtlCol="0">
            <a:spAutoFit/>
          </a:bodyPr>
          <a:lstStyle/>
          <a:p>
            <a:pPr>
              <a:lnSpc>
                <a:spcPct val="150000"/>
              </a:lnSpc>
            </a:pPr>
            <a:r>
              <a:rPr lang="en-US" sz="1600" dirty="0">
                <a:solidFill>
                  <a:srgbClr val="12239E"/>
                </a:solidFill>
                <a:latin typeface="Segoe UI" panose="020B0502040204020203" pitchFamily="34" charset="0"/>
                <a:cs typeface="Segoe UI" panose="020B0502040204020203" pitchFamily="34" charset="0"/>
              </a:rPr>
              <a:t>Executive Summary  ………………………………………………………………………………………………………………………………….……...  3</a:t>
            </a:r>
          </a:p>
          <a:p>
            <a:pPr>
              <a:lnSpc>
                <a:spcPct val="150000"/>
              </a:lnSpc>
            </a:pPr>
            <a:r>
              <a:rPr lang="en-GB" sz="1600" dirty="0">
                <a:solidFill>
                  <a:srgbClr val="12239E"/>
                </a:solidFill>
                <a:latin typeface="Segoe UI" panose="020B0502040204020203" pitchFamily="34" charset="0"/>
                <a:cs typeface="Segoe UI" panose="020B0502040204020203" pitchFamily="34" charset="0"/>
              </a:rPr>
              <a:t>Introduction  …………………………………………………………………………………………………………………………………………………….  4</a:t>
            </a:r>
          </a:p>
          <a:p>
            <a:pPr>
              <a:lnSpc>
                <a:spcPct val="150000"/>
              </a:lnSpc>
            </a:pPr>
            <a:r>
              <a:rPr lang="en-GB" sz="1600" dirty="0">
                <a:solidFill>
                  <a:srgbClr val="12239E"/>
                </a:solidFill>
                <a:latin typeface="Segoe UI" panose="020B0502040204020203" pitchFamily="34" charset="0"/>
                <a:cs typeface="Segoe UI" panose="020B0502040204020203" pitchFamily="34" charset="0"/>
              </a:rPr>
              <a:t>Methodology  ………………………………………………………………………………………………………………………………………………..…  5</a:t>
            </a:r>
          </a:p>
          <a:p>
            <a:pPr>
              <a:lnSpc>
                <a:spcPct val="150000"/>
              </a:lnSpc>
            </a:pPr>
            <a:r>
              <a:rPr lang="en-GB" sz="1600" dirty="0">
                <a:solidFill>
                  <a:srgbClr val="12239E"/>
                </a:solidFill>
                <a:latin typeface="Segoe UI" panose="020B0502040204020203" pitchFamily="34" charset="0"/>
                <a:cs typeface="Segoe UI" panose="020B0502040204020203" pitchFamily="34" charset="0"/>
              </a:rPr>
              <a:t>Initial View – Sales for the 2 first years  ………………………………………………………………………………………………………...….  6</a:t>
            </a:r>
          </a:p>
          <a:p>
            <a:pPr>
              <a:lnSpc>
                <a:spcPct val="150000"/>
              </a:lnSpc>
            </a:pPr>
            <a:r>
              <a:rPr lang="en-GB" sz="1600" dirty="0">
                <a:solidFill>
                  <a:srgbClr val="12239E"/>
                </a:solidFill>
                <a:latin typeface="Segoe UI" panose="020B0502040204020203" pitchFamily="34" charset="0"/>
                <a:cs typeface="Segoe UI" panose="020B0502040204020203" pitchFamily="34" charset="0"/>
              </a:rPr>
              <a:t>Sales in Top 6 States and Top 15 Products Categories  …………………………………………………………………………………….  7</a:t>
            </a:r>
          </a:p>
          <a:p>
            <a:pPr>
              <a:lnSpc>
                <a:spcPct val="150000"/>
              </a:lnSpc>
            </a:pPr>
            <a:r>
              <a:rPr lang="en-GB" sz="1600" dirty="0">
                <a:solidFill>
                  <a:srgbClr val="12239E"/>
                </a:solidFill>
                <a:latin typeface="Segoe UI" panose="020B0502040204020203" pitchFamily="34" charset="0"/>
                <a:cs typeface="Segoe UI" panose="020B0502040204020203" pitchFamily="34" charset="0"/>
              </a:rPr>
              <a:t>Sales between Year_1 and Year_2 - Spike in November 2017  ………………………………………………………………………….  8</a:t>
            </a:r>
          </a:p>
          <a:p>
            <a:pPr>
              <a:lnSpc>
                <a:spcPct val="150000"/>
              </a:lnSpc>
            </a:pPr>
            <a:r>
              <a:rPr lang="en-GB" sz="1600" dirty="0">
                <a:solidFill>
                  <a:srgbClr val="12239E"/>
                </a:solidFill>
                <a:latin typeface="Segoe UI" panose="020B0502040204020203" pitchFamily="34" charset="0"/>
                <a:cs typeface="Segoe UI" panose="020B0502040204020203" pitchFamily="34" charset="0"/>
              </a:rPr>
              <a:t>Spike in November 2017 – Sales vs MRKT qualified leads  ……………………………………………………………………….…..….  9</a:t>
            </a:r>
          </a:p>
          <a:p>
            <a:pPr>
              <a:lnSpc>
                <a:spcPct val="150000"/>
              </a:lnSpc>
            </a:pPr>
            <a:r>
              <a:rPr lang="en-GB" sz="1600" dirty="0">
                <a:solidFill>
                  <a:srgbClr val="12239E"/>
                </a:solidFill>
                <a:latin typeface="Segoe UI" panose="020B0502040204020203" pitchFamily="34" charset="0"/>
                <a:cs typeface="Segoe UI" panose="020B0502040204020203" pitchFamily="34" charset="0"/>
              </a:rPr>
              <a:t>Decline in Sales after May 2018  …………………………………………………..……………………………………………………………..….  10</a:t>
            </a:r>
          </a:p>
          <a:p>
            <a:pPr>
              <a:lnSpc>
                <a:spcPct val="150000"/>
              </a:lnSpc>
            </a:pPr>
            <a:r>
              <a:rPr lang="en-GB" sz="1600" dirty="0">
                <a:solidFill>
                  <a:srgbClr val="12239E"/>
                </a:solidFill>
                <a:latin typeface="Segoe UI" panose="020B0502040204020203" pitchFamily="34" charset="0"/>
                <a:cs typeface="Segoe UI" panose="020B0502040204020203" pitchFamily="34" charset="0"/>
              </a:rPr>
              <a:t>Sellers for period May - July 2018  ………………………………………………………………………………………………………………….  11</a:t>
            </a:r>
          </a:p>
          <a:p>
            <a:pPr>
              <a:lnSpc>
                <a:spcPct val="150000"/>
              </a:lnSpc>
            </a:pPr>
            <a:r>
              <a:rPr lang="en-GB" sz="1600" dirty="0">
                <a:solidFill>
                  <a:srgbClr val="12239E"/>
                </a:solidFill>
                <a:latin typeface="Segoe UI" panose="020B0502040204020203" pitchFamily="34" charset="0"/>
                <a:cs typeface="Segoe UI" panose="020B0502040204020203" pitchFamily="34" charset="0"/>
              </a:rPr>
              <a:t>Top 5 Product_categories - Growth in 2018  ……………………………………………………………………………………………..…….  12</a:t>
            </a:r>
          </a:p>
          <a:p>
            <a:pPr>
              <a:lnSpc>
                <a:spcPct val="150000"/>
              </a:lnSpc>
            </a:pPr>
            <a:r>
              <a:rPr lang="en-GB" sz="1600" dirty="0">
                <a:solidFill>
                  <a:srgbClr val="12239E"/>
                </a:solidFill>
                <a:latin typeface="Segoe UI" panose="020B0502040204020203" pitchFamily="34" charset="0"/>
                <a:cs typeface="Segoe UI" panose="020B0502040204020203" pitchFamily="34" charset="0"/>
              </a:rPr>
              <a:t>Decline in Product Categories (top 15 product categories) ……………………………………………………………………..……… 13</a:t>
            </a:r>
          </a:p>
          <a:p>
            <a:pPr>
              <a:lnSpc>
                <a:spcPct val="150000"/>
              </a:lnSpc>
            </a:pPr>
            <a:r>
              <a:rPr lang="en-GB" sz="1600" dirty="0">
                <a:solidFill>
                  <a:srgbClr val="12239E"/>
                </a:solidFill>
                <a:latin typeface="Segoe UI" panose="020B0502040204020203" pitchFamily="34" charset="0"/>
                <a:cs typeface="Segoe UI" panose="020B0502040204020203" pitchFamily="34" charset="0"/>
              </a:rPr>
              <a:t>Watches_gifts - Increase and drop in 2018  …………………………………………………………………………………………………….  14</a:t>
            </a:r>
          </a:p>
          <a:p>
            <a:pPr>
              <a:lnSpc>
                <a:spcPct val="150000"/>
              </a:lnSpc>
            </a:pPr>
            <a:r>
              <a:rPr lang="en-GB" sz="1600" dirty="0">
                <a:solidFill>
                  <a:srgbClr val="12239E"/>
                </a:solidFill>
                <a:latin typeface="Segoe UI" panose="020B0502040204020203" pitchFamily="34" charset="0"/>
                <a:cs typeface="Segoe UI" panose="020B0502040204020203" pitchFamily="34" charset="0"/>
              </a:rPr>
              <a:t>MARKETING - Origins for MRKT Qualified Leads per Month (data for period June 2017 - May 2018)  ………….  15</a:t>
            </a:r>
          </a:p>
          <a:p>
            <a:pPr>
              <a:lnSpc>
                <a:spcPct val="150000"/>
              </a:lnSpc>
            </a:pPr>
            <a:r>
              <a:rPr lang="en-GB" sz="1600" dirty="0">
                <a:solidFill>
                  <a:srgbClr val="12239E"/>
                </a:solidFill>
                <a:latin typeface="Segoe UI" panose="020B0502040204020203" pitchFamily="34" charset="0"/>
                <a:cs typeface="Segoe UI" panose="020B0502040204020203" pitchFamily="34" charset="0"/>
              </a:rPr>
              <a:t>Population in States vs Sales  ………………………………………………………………………………………………………………………….  16</a:t>
            </a:r>
          </a:p>
          <a:p>
            <a:pPr>
              <a:lnSpc>
                <a:spcPct val="150000"/>
              </a:lnSpc>
            </a:pPr>
            <a:r>
              <a:rPr lang="en-GB" sz="1600" dirty="0">
                <a:solidFill>
                  <a:srgbClr val="12239E"/>
                </a:solidFill>
                <a:latin typeface="Segoe UI" panose="020B0502040204020203" pitchFamily="34" charset="0"/>
                <a:cs typeface="Segoe UI" panose="020B0502040204020203" pitchFamily="34" charset="0"/>
              </a:rPr>
              <a:t>Conclusion  ………………………………………………………………………………………………………………………………………………….….  17</a:t>
            </a:r>
          </a:p>
          <a:p>
            <a:pPr>
              <a:lnSpc>
                <a:spcPct val="150000"/>
              </a:lnSpc>
            </a:pPr>
            <a:r>
              <a:rPr lang="en-GB" sz="1600" dirty="0">
                <a:solidFill>
                  <a:srgbClr val="12239E"/>
                </a:solidFill>
                <a:latin typeface="Segoe UI" panose="020B0502040204020203" pitchFamily="34" charset="0"/>
                <a:cs typeface="Segoe UI" panose="020B0502040204020203" pitchFamily="34" charset="0"/>
              </a:rPr>
              <a:t>Suggestions  ……………………………………………………………………………………………………………………………………………………  18</a:t>
            </a:r>
          </a:p>
          <a:p>
            <a:pPr>
              <a:lnSpc>
                <a:spcPct val="150000"/>
              </a:lnSpc>
            </a:pPr>
            <a:r>
              <a:rPr lang="en-GB" sz="1600" dirty="0">
                <a:solidFill>
                  <a:srgbClr val="12239E"/>
                </a:solidFill>
                <a:latin typeface="Segoe UI" panose="020B0502040204020203" pitchFamily="34" charset="0"/>
                <a:cs typeface="Segoe UI" panose="020B0502040204020203" pitchFamily="34" charset="0"/>
              </a:rPr>
              <a:t>Appendix  …………………………………………………………………………………………………………………………………….………………….  19</a:t>
            </a:r>
          </a:p>
        </p:txBody>
      </p:sp>
    </p:spTree>
    <p:extLst>
      <p:ext uri="{BB962C8B-B14F-4D97-AF65-F5344CB8AC3E}">
        <p14:creationId xmlns:p14="http://schemas.microsoft.com/office/powerpoint/2010/main" val="3548342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76E436-5CE3-4F0C-BE3F-2AD3E1DC75B2}"/>
              </a:ext>
            </a:extLst>
          </p:cNvPr>
          <p:cNvSpPr>
            <a:spLocks noGrp="1"/>
          </p:cNvSpPr>
          <p:nvPr>
            <p:ph type="sldNum" sz="quarter" idx="12"/>
          </p:nvPr>
        </p:nvSpPr>
        <p:spPr/>
        <p:txBody>
          <a:bodyPr/>
          <a:lstStyle/>
          <a:p>
            <a:fld id="{7953587B-7388-48A0-8FD6-DD18D64D6E60}" type="slidenum">
              <a:rPr lang="en-GB" smtClean="0"/>
              <a:t>20</a:t>
            </a:fld>
            <a:endParaRPr lang="en-GB"/>
          </a:p>
        </p:txBody>
      </p:sp>
      <p:pic>
        <p:nvPicPr>
          <p:cNvPr id="4" name="Picture 3">
            <a:extLst>
              <a:ext uri="{FF2B5EF4-FFF2-40B4-BE49-F238E27FC236}">
                <a16:creationId xmlns:a16="http://schemas.microsoft.com/office/drawing/2014/main" id="{B8E8E403-85AD-47C0-A70C-EFCFB541F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4019" y="801278"/>
            <a:ext cx="10103962" cy="5051981"/>
          </a:xfrm>
          <a:prstGeom prst="rect">
            <a:avLst/>
          </a:prstGeom>
        </p:spPr>
      </p:pic>
    </p:spTree>
    <p:extLst>
      <p:ext uri="{BB962C8B-B14F-4D97-AF65-F5344CB8AC3E}">
        <p14:creationId xmlns:p14="http://schemas.microsoft.com/office/powerpoint/2010/main" val="1434404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23220"/>
          </a:xfrm>
          <a:prstGeom prst="rect">
            <a:avLst/>
          </a:prstGeom>
          <a:noFill/>
        </p:spPr>
        <p:txBody>
          <a:bodyPr wrap="square" lIns="91440" tIns="45720" rIns="91440" bIns="45720">
            <a:spAutoFit/>
          </a:bodyPr>
          <a:lstStyle/>
          <a:p>
            <a:r>
              <a:rPr lang="en-US" sz="2800" b="0" cap="none" spc="0" dirty="0">
                <a:ln w="0"/>
                <a:solidFill>
                  <a:schemeClr val="accent1"/>
                </a:solidFill>
                <a:effectLst>
                  <a:outerShdw blurRad="38100" dist="25400" dir="5400000" algn="ctr" rotWithShape="0">
                    <a:srgbClr val="6E747A">
                      <a:alpha val="43000"/>
                    </a:srgbClr>
                  </a:outerShdw>
                </a:effectLst>
              </a:rPr>
              <a:t>Executive Summary</a:t>
            </a: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9550C03-305B-4FB9-9065-0BA69F306D6B}"/>
              </a:ext>
            </a:extLst>
          </p:cNvPr>
          <p:cNvSpPr txBox="1"/>
          <p:nvPr/>
        </p:nvSpPr>
        <p:spPr>
          <a:xfrm>
            <a:off x="256673" y="1094873"/>
            <a:ext cx="11534274" cy="4031873"/>
          </a:xfrm>
          <a:prstGeom prst="rect">
            <a:avLst/>
          </a:prstGeom>
          <a:noFill/>
        </p:spPr>
        <p:txBody>
          <a:bodyPr wrap="square" rtlCol="0">
            <a:spAutoFit/>
          </a:bodyPr>
          <a:lstStyle/>
          <a:p>
            <a:r>
              <a:rPr lang="en-US" sz="1600" dirty="0">
                <a:solidFill>
                  <a:srgbClr val="12239E"/>
                </a:solidFill>
                <a:latin typeface="Segoe UI" panose="020B0502040204020203" pitchFamily="34" charset="0"/>
                <a:cs typeface="Segoe UI" panose="020B0502040204020203" pitchFamily="34" charset="0"/>
              </a:rPr>
              <a:t>In this analysis we will examine the sales and marketing performance of the company Olist.</a:t>
            </a:r>
          </a:p>
          <a:p>
            <a:endParaRPr lang="en-US" sz="1600" dirty="0">
              <a:solidFill>
                <a:srgbClr val="12239E"/>
              </a:solidFill>
              <a:latin typeface="Segoe UI" panose="020B0502040204020203" pitchFamily="34" charset="0"/>
              <a:cs typeface="Segoe UI" panose="020B0502040204020203" pitchFamily="34" charset="0"/>
            </a:endParaRPr>
          </a:p>
          <a:p>
            <a:r>
              <a:rPr lang="en-US" sz="1600" dirty="0">
                <a:solidFill>
                  <a:srgbClr val="12239E"/>
                </a:solidFill>
                <a:latin typeface="Segoe UI" panose="020B0502040204020203" pitchFamily="34" charset="0"/>
                <a:cs typeface="Segoe UI" panose="020B0502040204020203" pitchFamily="34" charset="0"/>
              </a:rPr>
              <a:t>Olist has a web platform from where any Brazilian company can sell their products in Brazil. They started their activity in September 2017 and the data that we possess are for 24 months (until August 2018).</a:t>
            </a:r>
          </a:p>
          <a:p>
            <a:endParaRPr lang="en-US" sz="1600" dirty="0">
              <a:solidFill>
                <a:srgbClr val="12239E"/>
              </a:solidFill>
              <a:latin typeface="Segoe UI" panose="020B0502040204020203" pitchFamily="34" charset="0"/>
              <a:cs typeface="Segoe UI" panose="020B0502040204020203" pitchFamily="34" charset="0"/>
            </a:endParaRPr>
          </a:p>
          <a:p>
            <a:r>
              <a:rPr lang="en-US" sz="1600" dirty="0">
                <a:solidFill>
                  <a:srgbClr val="12239E"/>
                </a:solidFill>
                <a:latin typeface="Segoe UI" panose="020B0502040204020203" pitchFamily="34" charset="0"/>
                <a:cs typeface="Segoe UI" panose="020B0502040204020203" pitchFamily="34" charset="0"/>
              </a:rPr>
              <a:t>In this analysis we will see that there was an overall increase in sales in these 2 year with some spikes and some drops.</a:t>
            </a:r>
          </a:p>
          <a:p>
            <a:r>
              <a:rPr lang="en-US" sz="1600" dirty="0">
                <a:solidFill>
                  <a:srgbClr val="12239E"/>
                </a:solidFill>
                <a:latin typeface="Segoe UI" panose="020B0502040204020203" pitchFamily="34" charset="0"/>
                <a:cs typeface="Segoe UI" panose="020B0502040204020203" pitchFamily="34" charset="0"/>
              </a:rPr>
              <a:t>The big spike was in November 2017 and it was not related to the marketing of Olist. After this month there was an increase in marketing qualified leads which affected the sales positively.</a:t>
            </a:r>
          </a:p>
          <a:p>
            <a:endParaRPr lang="en-US" sz="1600" dirty="0">
              <a:solidFill>
                <a:srgbClr val="12239E"/>
              </a:solidFill>
              <a:latin typeface="Segoe UI" panose="020B0502040204020203" pitchFamily="34" charset="0"/>
              <a:cs typeface="Segoe UI" panose="020B0502040204020203" pitchFamily="34" charset="0"/>
            </a:endParaRPr>
          </a:p>
          <a:p>
            <a:r>
              <a:rPr lang="en-US" sz="1600" dirty="0">
                <a:solidFill>
                  <a:srgbClr val="12239E"/>
                </a:solidFill>
                <a:latin typeface="Segoe UI" panose="020B0502040204020203" pitchFamily="34" charset="0"/>
                <a:cs typeface="Segoe UI" panose="020B0502040204020203" pitchFamily="34" charset="0"/>
              </a:rPr>
              <a:t>After May 2018 there was a decline in sales in almost all States in Brazil and in the majority of product categories. Even though the sellers (companies which sell products through Olist) were increased after May 2018, the increase in sales was not possible. We don’t have marketing data for the months after May 2018 to compare but it is true that in 2018 there was a 9% decline in GDP per capita which may affect the sales performance of Olist.</a:t>
            </a:r>
          </a:p>
          <a:p>
            <a:endParaRPr lang="en-US" sz="1600" dirty="0">
              <a:solidFill>
                <a:srgbClr val="12239E"/>
              </a:solidFill>
              <a:latin typeface="Segoe UI" panose="020B0502040204020203" pitchFamily="34" charset="0"/>
              <a:cs typeface="Segoe UI" panose="020B0502040204020203" pitchFamily="34" charset="0"/>
            </a:endParaRPr>
          </a:p>
          <a:p>
            <a:r>
              <a:rPr lang="en-US" sz="1600" dirty="0">
                <a:solidFill>
                  <a:srgbClr val="12239E"/>
                </a:solidFill>
                <a:latin typeface="Segoe UI" panose="020B0502040204020203" pitchFamily="34" charset="0"/>
                <a:cs typeface="Segoe UI" panose="020B0502040204020203" pitchFamily="34" charset="0"/>
              </a:rPr>
              <a:t>We will also realize that there are many States in Brazil where the sales are too low compared to the population, so we can expect increase in sales in those States with the proper strategic plan.</a:t>
            </a:r>
            <a:endParaRPr lang="en-GB" sz="1600" dirty="0">
              <a:solidFill>
                <a:srgbClr val="12239E"/>
              </a:solidFill>
              <a:latin typeface="Segoe UI" panose="020B0502040204020203" pitchFamily="34" charset="0"/>
              <a:cs typeface="Segoe UI" panose="020B0502040204020203" pitchFamily="34" charset="0"/>
            </a:endParaRPr>
          </a:p>
        </p:txBody>
      </p:sp>
      <p:sp>
        <p:nvSpPr>
          <p:cNvPr id="5" name="Slide Number Placeholder 4">
            <a:extLst>
              <a:ext uri="{FF2B5EF4-FFF2-40B4-BE49-F238E27FC236}">
                <a16:creationId xmlns:a16="http://schemas.microsoft.com/office/drawing/2014/main" id="{77682E5A-5EC6-4044-94B5-E1B03D0C38E9}"/>
              </a:ext>
            </a:extLst>
          </p:cNvPr>
          <p:cNvSpPr>
            <a:spLocks noGrp="1"/>
          </p:cNvSpPr>
          <p:nvPr>
            <p:ph type="sldNum" sz="quarter" idx="12"/>
          </p:nvPr>
        </p:nvSpPr>
        <p:spPr/>
        <p:txBody>
          <a:bodyPr/>
          <a:lstStyle/>
          <a:p>
            <a:fld id="{7953587B-7388-48A0-8FD6-DD18D64D6E60}" type="slidenum">
              <a:rPr lang="en-GB" smtClean="0"/>
              <a:t>3</a:t>
            </a:fld>
            <a:endParaRPr lang="en-GB"/>
          </a:p>
        </p:txBody>
      </p:sp>
    </p:spTree>
    <p:extLst>
      <p:ext uri="{BB962C8B-B14F-4D97-AF65-F5344CB8AC3E}">
        <p14:creationId xmlns:p14="http://schemas.microsoft.com/office/powerpoint/2010/main" val="3366488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23220"/>
          </a:xfrm>
          <a:prstGeom prst="rect">
            <a:avLst/>
          </a:prstGeom>
          <a:noFill/>
        </p:spPr>
        <p:txBody>
          <a:bodyPr wrap="square" lIns="91440" tIns="45720" rIns="91440" bIns="45720">
            <a:spAutoFit/>
          </a:bodyPr>
          <a:lstStyle/>
          <a:p>
            <a:r>
              <a:rPr lang="en-US" sz="2800" b="0" cap="none" spc="0" dirty="0">
                <a:ln w="0"/>
                <a:solidFill>
                  <a:schemeClr val="accent1"/>
                </a:solidFill>
                <a:effectLst>
                  <a:outerShdw blurRad="38100" dist="25400" dir="5400000" algn="ctr" rotWithShape="0">
                    <a:srgbClr val="6E747A">
                      <a:alpha val="43000"/>
                    </a:srgbClr>
                  </a:outerShdw>
                </a:effectLst>
              </a:rPr>
              <a:t>Introduction</a:t>
            </a: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1087A69-41B0-44FF-BA85-D5582EFED50B}"/>
              </a:ext>
            </a:extLst>
          </p:cNvPr>
          <p:cNvSpPr txBox="1"/>
          <p:nvPr/>
        </p:nvSpPr>
        <p:spPr>
          <a:xfrm>
            <a:off x="256674" y="1251284"/>
            <a:ext cx="11534274" cy="4278094"/>
          </a:xfrm>
          <a:prstGeom prst="rect">
            <a:avLst/>
          </a:prstGeom>
          <a:noFill/>
        </p:spPr>
        <p:txBody>
          <a:bodyPr wrap="square" rtlCol="0">
            <a:spAutoFit/>
          </a:bodyPr>
          <a:lstStyle/>
          <a:p>
            <a:r>
              <a:rPr lang="en-GB" sz="1600" b="1" dirty="0">
                <a:solidFill>
                  <a:srgbClr val="12239E"/>
                </a:solidFill>
                <a:latin typeface="Segoe UI" panose="020B0502040204020203" pitchFamily="34" charset="0"/>
                <a:cs typeface="Segoe UI" panose="020B0502040204020203" pitchFamily="34" charset="0"/>
              </a:rPr>
              <a:t>Olist</a:t>
            </a:r>
            <a:r>
              <a:rPr lang="en-GB" sz="1600" dirty="0">
                <a:solidFill>
                  <a:srgbClr val="12239E"/>
                </a:solidFill>
                <a:latin typeface="Segoe UI" panose="020B0502040204020203" pitchFamily="34" charset="0"/>
                <a:cs typeface="Segoe UI" panose="020B0502040204020203" pitchFamily="34" charset="0"/>
              </a:rPr>
              <a:t> is the largest department store in Brazilian marketplaces. Olist has a web platform where small businesses from all over Brazil are able to sell their products through the Olist Store and ship them directly to the customers using Olist logistics partners.</a:t>
            </a:r>
          </a:p>
          <a:p>
            <a:endParaRPr lang="en-GB" sz="1600" dirty="0">
              <a:solidFill>
                <a:srgbClr val="12239E"/>
              </a:solidFill>
              <a:latin typeface="Segoe UI" panose="020B0502040204020203" pitchFamily="34" charset="0"/>
              <a:cs typeface="Segoe UI" panose="020B0502040204020203" pitchFamily="34" charset="0"/>
            </a:endParaRPr>
          </a:p>
          <a:p>
            <a:r>
              <a:rPr lang="en-GB" sz="1600" dirty="0">
                <a:solidFill>
                  <a:srgbClr val="12239E"/>
                </a:solidFill>
                <a:latin typeface="Segoe UI" panose="020B0502040204020203" pitchFamily="34" charset="0"/>
                <a:cs typeface="Segoe UI" panose="020B0502040204020203" pitchFamily="34" charset="0"/>
              </a:rPr>
              <a:t>The data that we have is from kaggle.com. They are for 24 months, from September 2016 to August 2018. The first 12 months consider as the Year 1 (Sep 2016 - Aug 2017) and the rest of months as the Year 2 (Sep 2017 to Aug 2018)</a:t>
            </a:r>
          </a:p>
          <a:p>
            <a:endParaRPr lang="en-GB" sz="1600" dirty="0">
              <a:solidFill>
                <a:srgbClr val="12239E"/>
              </a:solidFill>
              <a:latin typeface="Segoe UI" panose="020B0502040204020203" pitchFamily="34" charset="0"/>
              <a:cs typeface="Segoe UI" panose="020B0502040204020203" pitchFamily="34" charset="0"/>
            </a:endParaRPr>
          </a:p>
          <a:p>
            <a:endParaRPr lang="en-GB" sz="1600" dirty="0">
              <a:solidFill>
                <a:srgbClr val="12239E"/>
              </a:solidFill>
              <a:latin typeface="Segoe UI" panose="020B0502040204020203" pitchFamily="34" charset="0"/>
              <a:cs typeface="Segoe UI" panose="020B0502040204020203" pitchFamily="34" charset="0"/>
            </a:endParaRPr>
          </a:p>
          <a:p>
            <a:r>
              <a:rPr lang="en-GB" sz="1600" b="1" dirty="0">
                <a:solidFill>
                  <a:srgbClr val="12239E"/>
                </a:solidFill>
                <a:latin typeface="Segoe UI" panose="020B0502040204020203" pitchFamily="34" charset="0"/>
                <a:cs typeface="Segoe UI" panose="020B0502040204020203" pitchFamily="34" charset="0"/>
              </a:rPr>
              <a:t>In total, in those 24 months Olist had:</a:t>
            </a:r>
          </a:p>
          <a:p>
            <a:pPr marL="285750" indent="-285750">
              <a:buFont typeface="Arial" panose="020B0604020202020204" pitchFamily="34" charset="0"/>
              <a:buChar char="•"/>
            </a:pPr>
            <a:r>
              <a:rPr lang="en-GB" sz="1600" dirty="0">
                <a:solidFill>
                  <a:srgbClr val="12239E"/>
                </a:solidFill>
                <a:latin typeface="Segoe UI" panose="020B0502040204020203" pitchFamily="34" charset="0"/>
                <a:cs typeface="Segoe UI" panose="020B0502040204020203" pitchFamily="34" charset="0"/>
              </a:rPr>
              <a:t>99,441 orders</a:t>
            </a:r>
          </a:p>
          <a:p>
            <a:pPr marL="285750" indent="-285750">
              <a:buFont typeface="Arial" panose="020B0604020202020204" pitchFamily="34" charset="0"/>
              <a:buChar char="•"/>
            </a:pPr>
            <a:r>
              <a:rPr lang="en-GB" sz="1600" dirty="0">
                <a:solidFill>
                  <a:srgbClr val="12239E"/>
                </a:solidFill>
                <a:latin typeface="Segoe UI" panose="020B0502040204020203" pitchFamily="34" charset="0"/>
                <a:cs typeface="Segoe UI" panose="020B0502040204020203" pitchFamily="34" charset="0"/>
              </a:rPr>
              <a:t>112,649 items sold, from</a:t>
            </a:r>
          </a:p>
          <a:p>
            <a:pPr marL="285750" indent="-285750">
              <a:buFont typeface="Arial" panose="020B0604020202020204" pitchFamily="34" charset="0"/>
              <a:buChar char="•"/>
            </a:pPr>
            <a:r>
              <a:rPr lang="en-GB" sz="1600" dirty="0">
                <a:solidFill>
                  <a:srgbClr val="12239E"/>
                </a:solidFill>
                <a:latin typeface="Segoe UI" panose="020B0502040204020203" pitchFamily="34" charset="0"/>
                <a:cs typeface="Segoe UI" panose="020B0502040204020203" pitchFamily="34" charset="0"/>
              </a:rPr>
              <a:t>71 product categories, in</a:t>
            </a:r>
          </a:p>
          <a:p>
            <a:pPr marL="285750" indent="-285750">
              <a:buFont typeface="Arial" panose="020B0604020202020204" pitchFamily="34" charset="0"/>
              <a:buChar char="•"/>
            </a:pPr>
            <a:r>
              <a:rPr lang="en-GB" sz="1600" dirty="0">
                <a:solidFill>
                  <a:srgbClr val="12239E"/>
                </a:solidFill>
                <a:latin typeface="Segoe UI" panose="020B0502040204020203" pitchFamily="34" charset="0"/>
                <a:cs typeface="Segoe UI" panose="020B0502040204020203" pitchFamily="34" charset="0"/>
              </a:rPr>
              <a:t>29 States, from</a:t>
            </a:r>
          </a:p>
          <a:p>
            <a:pPr marL="285750" indent="-285750">
              <a:buFont typeface="Arial" panose="020B0604020202020204" pitchFamily="34" charset="0"/>
              <a:buChar char="•"/>
            </a:pPr>
            <a:r>
              <a:rPr lang="en-GB" sz="1600" dirty="0">
                <a:solidFill>
                  <a:srgbClr val="12239E"/>
                </a:solidFill>
                <a:latin typeface="Segoe UI" panose="020B0502040204020203" pitchFamily="34" charset="0"/>
                <a:cs typeface="Segoe UI" panose="020B0502040204020203" pitchFamily="34" charset="0"/>
              </a:rPr>
              <a:t>2383 sellers and </a:t>
            </a:r>
          </a:p>
          <a:p>
            <a:pPr marL="285750" indent="-285750">
              <a:buFont typeface="Arial" panose="020B0604020202020204" pitchFamily="34" charset="0"/>
              <a:buChar char="•"/>
            </a:pPr>
            <a:r>
              <a:rPr lang="en-GB" sz="1600" dirty="0">
                <a:solidFill>
                  <a:srgbClr val="12239E"/>
                </a:solidFill>
                <a:latin typeface="Segoe UI" panose="020B0502040204020203" pitchFamily="34" charset="0"/>
                <a:cs typeface="Segoe UI" panose="020B0502040204020203" pitchFamily="34" charset="0"/>
              </a:rPr>
              <a:t>13,591,498 BR total sales</a:t>
            </a:r>
          </a:p>
          <a:p>
            <a:pPr marL="285750" indent="-285750">
              <a:buFont typeface="Arial" panose="020B0604020202020204" pitchFamily="34" charset="0"/>
              <a:buChar char="•"/>
            </a:pPr>
            <a:endParaRPr lang="en-GB" sz="1600" dirty="0">
              <a:solidFill>
                <a:srgbClr val="12239E"/>
              </a:solidFill>
              <a:latin typeface="Segoe UI" panose="020B0502040204020203" pitchFamily="34" charset="0"/>
              <a:cs typeface="Segoe UI" panose="020B0502040204020203" pitchFamily="34" charset="0"/>
            </a:endParaRPr>
          </a:p>
          <a:p>
            <a:r>
              <a:rPr lang="en-GB" sz="1600" dirty="0">
                <a:solidFill>
                  <a:srgbClr val="12239E"/>
                </a:solidFill>
                <a:latin typeface="Segoe UI" panose="020B0502040204020203" pitchFamily="34" charset="0"/>
                <a:cs typeface="Segoe UI" panose="020B0502040204020203" pitchFamily="34" charset="0"/>
              </a:rPr>
              <a:t>The analysis was made in files olist_all.xlsx, olist_groups1.xlsx, mrkt_leads.xlsx, .IPYNB</a:t>
            </a:r>
          </a:p>
        </p:txBody>
      </p:sp>
      <p:sp>
        <p:nvSpPr>
          <p:cNvPr id="5" name="Slide Number Placeholder 4">
            <a:extLst>
              <a:ext uri="{FF2B5EF4-FFF2-40B4-BE49-F238E27FC236}">
                <a16:creationId xmlns:a16="http://schemas.microsoft.com/office/drawing/2014/main" id="{89EB1BE7-8E53-4696-80AE-F5745FFD7BBA}"/>
              </a:ext>
            </a:extLst>
          </p:cNvPr>
          <p:cNvSpPr>
            <a:spLocks noGrp="1"/>
          </p:cNvSpPr>
          <p:nvPr>
            <p:ph type="sldNum" sz="quarter" idx="12"/>
          </p:nvPr>
        </p:nvSpPr>
        <p:spPr/>
        <p:txBody>
          <a:bodyPr/>
          <a:lstStyle/>
          <a:p>
            <a:fld id="{7953587B-7388-48A0-8FD6-DD18D64D6E60}" type="slidenum">
              <a:rPr lang="en-GB" smtClean="0"/>
              <a:t>4</a:t>
            </a:fld>
            <a:endParaRPr lang="en-GB"/>
          </a:p>
        </p:txBody>
      </p:sp>
    </p:spTree>
    <p:extLst>
      <p:ext uri="{BB962C8B-B14F-4D97-AF65-F5344CB8AC3E}">
        <p14:creationId xmlns:p14="http://schemas.microsoft.com/office/powerpoint/2010/main" val="202814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23220"/>
          </a:xfrm>
          <a:prstGeom prst="rect">
            <a:avLst/>
          </a:prstGeom>
          <a:noFill/>
        </p:spPr>
        <p:txBody>
          <a:bodyPr wrap="square" lIns="91440" tIns="45720" rIns="91440" bIns="45720">
            <a:spAutoFit/>
          </a:bodyPr>
          <a:lstStyle/>
          <a:p>
            <a:r>
              <a:rPr lang="en-US" sz="2800" b="0" cap="none" spc="0" dirty="0">
                <a:ln w="0"/>
                <a:solidFill>
                  <a:schemeClr val="accent1"/>
                </a:solidFill>
                <a:effectLst>
                  <a:outerShdw blurRad="38100" dist="25400" dir="5400000" algn="ctr" rotWithShape="0">
                    <a:srgbClr val="6E747A">
                      <a:alpha val="43000"/>
                    </a:srgbClr>
                  </a:outerShdw>
                </a:effectLst>
              </a:rPr>
              <a:t>Methodology</a:t>
            </a: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6AFAF06-A1EE-460E-AAF1-A46542E25D83}"/>
              </a:ext>
            </a:extLst>
          </p:cNvPr>
          <p:cNvSpPr txBox="1"/>
          <p:nvPr/>
        </p:nvSpPr>
        <p:spPr>
          <a:xfrm>
            <a:off x="256673" y="1010653"/>
            <a:ext cx="11654590" cy="4278094"/>
          </a:xfrm>
          <a:prstGeom prst="rect">
            <a:avLst/>
          </a:prstGeom>
          <a:noFill/>
        </p:spPr>
        <p:txBody>
          <a:bodyPr wrap="square" rtlCol="0">
            <a:spAutoFit/>
          </a:bodyPr>
          <a:lstStyle/>
          <a:p>
            <a:r>
              <a:rPr lang="en-GB" sz="1600" dirty="0">
                <a:solidFill>
                  <a:srgbClr val="12239E"/>
                </a:solidFill>
                <a:latin typeface="Segoe UI" panose="020B0502040204020203" pitchFamily="34" charset="0"/>
                <a:cs typeface="Segoe UI" panose="020B0502040204020203" pitchFamily="34" charset="0"/>
              </a:rPr>
              <a:t>I used 7 files from Kaggle.com which are: olist_custome_dataset.csv, olist_order_items_dataset.csv, olist_orders_dataset.csv, olist_products_dataset.csv, olist_sellers_dataset.csv, product_category_name_translation.csv </a:t>
            </a:r>
          </a:p>
          <a:p>
            <a:endParaRPr lang="en-GB" sz="1600" dirty="0">
              <a:solidFill>
                <a:srgbClr val="12239E"/>
              </a:solidFill>
              <a:latin typeface="Segoe UI" panose="020B0502040204020203" pitchFamily="34" charset="0"/>
              <a:cs typeface="Segoe UI" panose="020B0502040204020203" pitchFamily="34" charset="0"/>
            </a:endParaRPr>
          </a:p>
          <a:p>
            <a:r>
              <a:rPr lang="en-GB" sz="1600" dirty="0">
                <a:solidFill>
                  <a:srgbClr val="12239E"/>
                </a:solidFill>
                <a:latin typeface="Segoe UI" panose="020B0502040204020203" pitchFamily="34" charset="0"/>
                <a:cs typeface="Segoe UI" panose="020B0502040204020203" pitchFamily="34" charset="0"/>
              </a:rPr>
              <a:t>For the purposes of this analysis I downloaded 3 more tables from the web with the state population, state names/abbreviations and GDP per capita.</a:t>
            </a:r>
          </a:p>
          <a:p>
            <a:endParaRPr lang="en-GB" sz="1600" dirty="0">
              <a:solidFill>
                <a:srgbClr val="12239E"/>
              </a:solidFill>
              <a:latin typeface="Segoe UI" panose="020B0502040204020203" pitchFamily="34" charset="0"/>
              <a:cs typeface="Segoe UI" panose="020B0502040204020203" pitchFamily="34" charset="0"/>
            </a:endParaRPr>
          </a:p>
          <a:p>
            <a:r>
              <a:rPr lang="en-GB" sz="1600" dirty="0">
                <a:solidFill>
                  <a:srgbClr val="12239E"/>
                </a:solidFill>
                <a:latin typeface="Segoe UI" panose="020B0502040204020203" pitchFamily="34" charset="0"/>
                <a:cs typeface="Segoe UI" panose="020B0502040204020203" pitchFamily="34" charset="0"/>
              </a:rPr>
              <a:t>The analysis was made:</a:t>
            </a:r>
          </a:p>
          <a:p>
            <a:r>
              <a:rPr lang="en-GB" sz="1600" dirty="0">
                <a:solidFill>
                  <a:srgbClr val="12239E"/>
                </a:solidFill>
                <a:latin typeface="Segoe UI" panose="020B0502040204020203" pitchFamily="34" charset="0"/>
                <a:cs typeface="Segoe UI" panose="020B0502040204020203" pitchFamily="34" charset="0"/>
              </a:rPr>
              <a:t>in the excel files olist_all.xlsx, olist_groups1.xlsx, mrkt_leads.xlsx,</a:t>
            </a:r>
          </a:p>
          <a:p>
            <a:r>
              <a:rPr lang="en-GB" sz="1600" dirty="0">
                <a:solidFill>
                  <a:srgbClr val="12239E"/>
                </a:solidFill>
                <a:latin typeface="Segoe UI" panose="020B0502040204020203" pitchFamily="34" charset="0"/>
                <a:cs typeface="Segoe UI" panose="020B0502040204020203" pitchFamily="34" charset="0"/>
              </a:rPr>
              <a:t>in python file </a:t>
            </a:r>
            <a:r>
              <a:rPr lang="en-GB" sz="1600" dirty="0" err="1">
                <a:solidFill>
                  <a:srgbClr val="12239E"/>
                </a:solidFill>
                <a:latin typeface="Segoe UI" panose="020B0502040204020203" pitchFamily="34" charset="0"/>
                <a:cs typeface="Segoe UI" panose="020B0502040204020203" pitchFamily="34" charset="0"/>
              </a:rPr>
              <a:t>Olist_groupby.IPYNB</a:t>
            </a:r>
            <a:r>
              <a:rPr lang="en-GB" sz="1600" dirty="0">
                <a:solidFill>
                  <a:srgbClr val="12239E"/>
                </a:solidFill>
                <a:latin typeface="Segoe UI" panose="020B0502040204020203" pitchFamily="34" charset="0"/>
                <a:cs typeface="Segoe UI" panose="020B0502040204020203" pitchFamily="34" charset="0"/>
              </a:rPr>
              <a:t> and </a:t>
            </a:r>
          </a:p>
          <a:p>
            <a:r>
              <a:rPr lang="en-GB" sz="1600" dirty="0">
                <a:solidFill>
                  <a:srgbClr val="12239E"/>
                </a:solidFill>
                <a:latin typeface="Segoe UI" panose="020B0502040204020203" pitchFamily="34" charset="0"/>
                <a:cs typeface="Segoe UI" panose="020B0502040204020203" pitchFamily="34" charset="0"/>
              </a:rPr>
              <a:t>in Power BI file </a:t>
            </a:r>
            <a:r>
              <a:rPr lang="en-GB" sz="1600" dirty="0" err="1">
                <a:solidFill>
                  <a:srgbClr val="12239E"/>
                </a:solidFill>
                <a:latin typeface="Segoe UI" panose="020B0502040204020203" pitchFamily="34" charset="0"/>
                <a:cs typeface="Segoe UI" panose="020B0502040204020203" pitchFamily="34" charset="0"/>
              </a:rPr>
              <a:t>olist.pbix</a:t>
            </a:r>
            <a:endParaRPr lang="en-GB" sz="1600" dirty="0">
              <a:solidFill>
                <a:srgbClr val="12239E"/>
              </a:solidFill>
              <a:latin typeface="Segoe UI" panose="020B0502040204020203" pitchFamily="34" charset="0"/>
              <a:cs typeface="Segoe UI" panose="020B0502040204020203" pitchFamily="34" charset="0"/>
            </a:endParaRPr>
          </a:p>
          <a:p>
            <a:endParaRPr lang="en-GB" sz="1600" dirty="0">
              <a:solidFill>
                <a:srgbClr val="12239E"/>
              </a:solidFill>
              <a:latin typeface="Segoe UI" panose="020B0502040204020203" pitchFamily="34" charset="0"/>
              <a:cs typeface="Segoe UI" panose="020B0502040204020203" pitchFamily="34" charset="0"/>
            </a:endParaRPr>
          </a:p>
          <a:p>
            <a:r>
              <a:rPr lang="en-GB" sz="1600" dirty="0">
                <a:solidFill>
                  <a:srgbClr val="12239E"/>
                </a:solidFill>
                <a:latin typeface="Segoe UI" panose="020B0502040204020203" pitchFamily="34" charset="0"/>
                <a:cs typeface="Segoe UI" panose="020B0502040204020203" pitchFamily="34" charset="0"/>
              </a:rPr>
              <a:t>I created tables in excel by joining the tables from Kaggle.com, with the appropriate format in order to be analysed in Power BI.</a:t>
            </a:r>
          </a:p>
          <a:p>
            <a:endParaRPr lang="en-GB" sz="1600" dirty="0">
              <a:solidFill>
                <a:srgbClr val="12239E"/>
              </a:solidFill>
              <a:latin typeface="Segoe UI" panose="020B0502040204020203" pitchFamily="34" charset="0"/>
              <a:cs typeface="Segoe UI" panose="020B0502040204020203" pitchFamily="34" charset="0"/>
            </a:endParaRPr>
          </a:p>
          <a:p>
            <a:r>
              <a:rPr lang="en-GB" sz="1600" dirty="0">
                <a:solidFill>
                  <a:srgbClr val="12239E"/>
                </a:solidFill>
                <a:latin typeface="Segoe UI" panose="020B0502040204020203" pitchFamily="34" charset="0"/>
                <a:cs typeface="Segoe UI" panose="020B0502040204020203" pitchFamily="34" charset="0"/>
              </a:rPr>
              <a:t>I grouped by year, month, product category, seller some tables with python in order to aggregate the sales for further analysis.</a:t>
            </a:r>
          </a:p>
          <a:p>
            <a:endParaRPr lang="en-GB" sz="1600" dirty="0">
              <a:solidFill>
                <a:srgbClr val="12239E"/>
              </a:solidFill>
              <a:latin typeface="Segoe UI" panose="020B0502040204020203" pitchFamily="34" charset="0"/>
              <a:cs typeface="Segoe UI" panose="020B0502040204020203" pitchFamily="34" charset="0"/>
            </a:endParaRPr>
          </a:p>
          <a:p>
            <a:r>
              <a:rPr lang="en-GB" sz="1600" dirty="0">
                <a:solidFill>
                  <a:srgbClr val="12239E"/>
                </a:solidFill>
                <a:latin typeface="Segoe UI" panose="020B0502040204020203" pitchFamily="34" charset="0"/>
                <a:cs typeface="Segoe UI" panose="020B0502040204020203" pitchFamily="34" charset="0"/>
              </a:rPr>
              <a:t>The first month for each period is September. So, the first year (from now on Year_1) starts in September 2016 and ends in August 2017. The second year (from now on Year_2) starts in September 2017 and ends in August 2018. </a:t>
            </a:r>
          </a:p>
        </p:txBody>
      </p:sp>
      <p:sp>
        <p:nvSpPr>
          <p:cNvPr id="7" name="Slide Number Placeholder 6">
            <a:extLst>
              <a:ext uri="{FF2B5EF4-FFF2-40B4-BE49-F238E27FC236}">
                <a16:creationId xmlns:a16="http://schemas.microsoft.com/office/drawing/2014/main" id="{D59C4E4C-3712-4735-8671-2AC7BDC46EB4}"/>
              </a:ext>
            </a:extLst>
          </p:cNvPr>
          <p:cNvSpPr>
            <a:spLocks noGrp="1"/>
          </p:cNvSpPr>
          <p:nvPr>
            <p:ph type="sldNum" sz="quarter" idx="12"/>
          </p:nvPr>
        </p:nvSpPr>
        <p:spPr/>
        <p:txBody>
          <a:bodyPr/>
          <a:lstStyle/>
          <a:p>
            <a:fld id="{7953587B-7388-48A0-8FD6-DD18D64D6E60}" type="slidenum">
              <a:rPr lang="en-GB" smtClean="0"/>
              <a:t>5</a:t>
            </a:fld>
            <a:endParaRPr lang="en-GB"/>
          </a:p>
        </p:txBody>
      </p:sp>
    </p:spTree>
    <p:extLst>
      <p:ext uri="{BB962C8B-B14F-4D97-AF65-F5344CB8AC3E}">
        <p14:creationId xmlns:p14="http://schemas.microsoft.com/office/powerpoint/2010/main" val="373499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23220"/>
          </a:xfrm>
          <a:prstGeom prst="rect">
            <a:avLst/>
          </a:prstGeom>
          <a:noFill/>
        </p:spPr>
        <p:txBody>
          <a:bodyPr wrap="square" lIns="91440" tIns="45720" rIns="91440" bIns="45720">
            <a:spAutoFit/>
          </a:bodyPr>
          <a:lstStyle/>
          <a:p>
            <a:r>
              <a:rPr lang="en-US" sz="2800" b="0" cap="none" spc="0" dirty="0">
                <a:ln w="0"/>
                <a:solidFill>
                  <a:schemeClr val="accent1"/>
                </a:solidFill>
                <a:effectLst>
                  <a:outerShdw blurRad="38100" dist="25400" dir="5400000" algn="ctr" rotWithShape="0">
                    <a:srgbClr val="6E747A">
                      <a:alpha val="43000"/>
                    </a:srgbClr>
                  </a:outerShdw>
                </a:effectLst>
              </a:rPr>
              <a:t>Initial View – Sales for the 2 first years</a:t>
            </a: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ED7CE0E-415D-4D64-9B1D-1E05B044307A}"/>
              </a:ext>
            </a:extLst>
          </p:cNvPr>
          <p:cNvSpPr txBox="1"/>
          <p:nvPr/>
        </p:nvSpPr>
        <p:spPr>
          <a:xfrm>
            <a:off x="256673" y="4795997"/>
            <a:ext cx="11811976" cy="2062103"/>
          </a:xfrm>
          <a:prstGeom prst="rect">
            <a:avLst/>
          </a:prstGeom>
          <a:noFill/>
        </p:spPr>
        <p:txBody>
          <a:bodyPr wrap="square" rtlCol="0">
            <a:spAutoFit/>
          </a:bodyPr>
          <a:lstStyle/>
          <a:p>
            <a:r>
              <a:rPr lang="en-GB" sz="1600" dirty="0">
                <a:solidFill>
                  <a:srgbClr val="12239E"/>
                </a:solidFill>
                <a:effectLst/>
              </a:rPr>
              <a:t>Olist started to sell on September 1st 2016. The data that we have is until August 31st 2018. I split the 24 months sales period in 2 annual periods. The 1st is from 9/1/2016 to 8/31/2017 (named "Year_1") and the 2nd is from The 1st is from 9/1/2017 to 8/31/2018 (named "Year_2") .</a:t>
            </a:r>
            <a:endParaRPr lang="en-GB" sz="1600" dirty="0">
              <a:effectLst/>
            </a:endParaRPr>
          </a:p>
          <a:p>
            <a:r>
              <a:rPr lang="en-GB" sz="1600" dirty="0">
                <a:solidFill>
                  <a:srgbClr val="12239E"/>
                </a:solidFill>
                <a:effectLst/>
              </a:rPr>
              <a:t>In Year_2 there is an increase or 230% in revenue and 231% in units and as we see in the graph "Sales in BR and Units sold" the growth between revenue and units is identically. </a:t>
            </a:r>
            <a:endParaRPr lang="en-GB" sz="1600" dirty="0">
              <a:effectLst/>
            </a:endParaRPr>
          </a:p>
          <a:p>
            <a:endParaRPr lang="en-GB" sz="1600" dirty="0">
              <a:effectLst/>
            </a:endParaRPr>
          </a:p>
          <a:p>
            <a:pPr marL="285750" indent="-285750">
              <a:buFont typeface="Arial" panose="020B0604020202020204" pitchFamily="34" charset="0"/>
              <a:buChar char="•"/>
            </a:pPr>
            <a:r>
              <a:rPr lang="en-GB" sz="1600" dirty="0">
                <a:solidFill>
                  <a:srgbClr val="12239E"/>
                </a:solidFill>
                <a:effectLst/>
              </a:rPr>
              <a:t>The 76.73% of total sales became in Year_2.</a:t>
            </a:r>
            <a:endParaRPr lang="en-GB" sz="1600" dirty="0"/>
          </a:p>
          <a:p>
            <a:pPr marL="285750" indent="-285750">
              <a:buFont typeface="Arial" panose="020B0604020202020204" pitchFamily="34" charset="0"/>
              <a:buChar char="•"/>
            </a:pPr>
            <a:r>
              <a:rPr lang="en-GB" sz="1600" b="1" dirty="0">
                <a:solidFill>
                  <a:srgbClr val="12239E"/>
                </a:solidFill>
                <a:effectLst/>
              </a:rPr>
              <a:t>There is a spike in November 2017 and a decline in sales after May 2018 which we will examine in the following slides</a:t>
            </a:r>
            <a:endParaRPr lang="en-GB" sz="1600" dirty="0">
              <a:effectLst/>
            </a:endParaRPr>
          </a:p>
        </p:txBody>
      </p:sp>
      <p:sp>
        <p:nvSpPr>
          <p:cNvPr id="7" name="Slide Number Placeholder 6">
            <a:extLst>
              <a:ext uri="{FF2B5EF4-FFF2-40B4-BE49-F238E27FC236}">
                <a16:creationId xmlns:a16="http://schemas.microsoft.com/office/drawing/2014/main" id="{C5458389-1106-4327-A946-6C5AC4E74A13}"/>
              </a:ext>
            </a:extLst>
          </p:cNvPr>
          <p:cNvSpPr>
            <a:spLocks noGrp="1"/>
          </p:cNvSpPr>
          <p:nvPr>
            <p:ph type="sldNum" sz="quarter" idx="12"/>
          </p:nvPr>
        </p:nvSpPr>
        <p:spPr/>
        <p:txBody>
          <a:bodyPr/>
          <a:lstStyle/>
          <a:p>
            <a:fld id="{7953587B-7388-48A0-8FD6-DD18D64D6E60}" type="slidenum">
              <a:rPr lang="en-GB" smtClean="0"/>
              <a:t>6</a:t>
            </a:fld>
            <a:endParaRPr lang="en-GB"/>
          </a:p>
        </p:txBody>
      </p:sp>
      <p:pic>
        <p:nvPicPr>
          <p:cNvPr id="8" name="Picture 7">
            <a:extLst>
              <a:ext uri="{FF2B5EF4-FFF2-40B4-BE49-F238E27FC236}">
                <a16:creationId xmlns:a16="http://schemas.microsoft.com/office/drawing/2014/main" id="{CDE9E906-E8B0-4B5B-B897-AA26DE923DAE}"/>
              </a:ext>
            </a:extLst>
          </p:cNvPr>
          <p:cNvPicPr>
            <a:picLocks noChangeAspect="1"/>
          </p:cNvPicPr>
          <p:nvPr/>
        </p:nvPicPr>
        <p:blipFill>
          <a:blip r:embed="rId2"/>
          <a:stretch>
            <a:fillRect/>
          </a:stretch>
        </p:blipFill>
        <p:spPr>
          <a:xfrm>
            <a:off x="158947" y="694648"/>
            <a:ext cx="11909697" cy="3976593"/>
          </a:xfrm>
          <a:prstGeom prst="rect">
            <a:avLst/>
          </a:prstGeom>
        </p:spPr>
      </p:pic>
    </p:spTree>
    <p:extLst>
      <p:ext uri="{BB962C8B-B14F-4D97-AF65-F5344CB8AC3E}">
        <p14:creationId xmlns:p14="http://schemas.microsoft.com/office/powerpoint/2010/main" val="3600938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23220"/>
          </a:xfrm>
          <a:prstGeom prst="rect">
            <a:avLst/>
          </a:prstGeom>
          <a:noFill/>
        </p:spPr>
        <p:txBody>
          <a:bodyPr wrap="square" lIns="91440" tIns="45720" rIns="91440" bIns="45720">
            <a:spAutoFit/>
          </a:bodyPr>
          <a:lstStyle/>
          <a:p>
            <a:r>
              <a:rPr lang="en-GB" sz="2800" b="0" cap="none" spc="0" dirty="0">
                <a:ln w="0"/>
                <a:solidFill>
                  <a:schemeClr val="accent1"/>
                </a:solidFill>
                <a:effectLst>
                  <a:outerShdw blurRad="38100" dist="25400" dir="5400000" algn="ctr" rotWithShape="0">
                    <a:srgbClr val="6E747A">
                      <a:alpha val="43000"/>
                    </a:srgbClr>
                  </a:outerShdw>
                </a:effectLst>
              </a:rPr>
              <a:t>Sales in Top 6 States and Top 15 Products Categories</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34D2E201-AF4B-441F-B580-AF306E7CEC10}"/>
              </a:ext>
            </a:extLst>
          </p:cNvPr>
          <p:cNvSpPr txBox="1"/>
          <p:nvPr/>
        </p:nvSpPr>
        <p:spPr>
          <a:xfrm>
            <a:off x="96252" y="6094740"/>
            <a:ext cx="11999495" cy="523220"/>
          </a:xfrm>
          <a:prstGeom prst="rect">
            <a:avLst/>
          </a:prstGeom>
          <a:noFill/>
        </p:spPr>
        <p:txBody>
          <a:bodyPr wrap="square" rtlCol="0">
            <a:spAutoFit/>
          </a:bodyPr>
          <a:lstStyle/>
          <a:p>
            <a:r>
              <a:rPr lang="en-GB" sz="1400" b="0" i="0" dirty="0">
                <a:solidFill>
                  <a:srgbClr val="12239E"/>
                </a:solidFill>
                <a:effectLst/>
                <a:latin typeface="Segoe UI" panose="020B0502040204020203" pitchFamily="34" charset="0"/>
              </a:rPr>
              <a:t>The sales became in 27 States in Brazil and in 71 different product categories. Here we will analyse the sales performance in the </a:t>
            </a:r>
            <a:r>
              <a:rPr lang="en-GB" sz="1400" b="1" i="0" dirty="0">
                <a:solidFill>
                  <a:srgbClr val="12239E"/>
                </a:solidFill>
                <a:effectLst/>
                <a:latin typeface="Segoe UI" panose="020B0502040204020203" pitchFamily="34" charset="0"/>
              </a:rPr>
              <a:t>top 6 States</a:t>
            </a:r>
            <a:r>
              <a:rPr lang="en-GB" sz="1400" b="0" i="0" dirty="0">
                <a:solidFill>
                  <a:srgbClr val="12239E"/>
                </a:solidFill>
                <a:effectLst/>
                <a:latin typeface="Segoe UI" panose="020B0502040204020203" pitchFamily="34" charset="0"/>
              </a:rPr>
              <a:t> and in the top </a:t>
            </a:r>
            <a:r>
              <a:rPr lang="en-GB" sz="1400" b="1" i="0" dirty="0">
                <a:solidFill>
                  <a:srgbClr val="12239E"/>
                </a:solidFill>
                <a:effectLst/>
                <a:latin typeface="Segoe UI" panose="020B0502040204020203" pitchFamily="34" charset="0"/>
              </a:rPr>
              <a:t>15 product categories</a:t>
            </a:r>
            <a:r>
              <a:rPr lang="en-GB" sz="1400" b="0" i="0" dirty="0">
                <a:solidFill>
                  <a:srgbClr val="12239E"/>
                </a:solidFill>
                <a:effectLst/>
                <a:latin typeface="Segoe UI" panose="020B0502040204020203" pitchFamily="34" charset="0"/>
              </a:rPr>
              <a:t> where Olist has </a:t>
            </a:r>
            <a:r>
              <a:rPr lang="en-GB" sz="1400" b="1" i="0" dirty="0">
                <a:solidFill>
                  <a:srgbClr val="12239E"/>
                </a:solidFill>
                <a:effectLst/>
                <a:latin typeface="Segoe UI" panose="020B0502040204020203" pitchFamily="34" charset="0"/>
              </a:rPr>
              <a:t>77.74%</a:t>
            </a:r>
            <a:r>
              <a:rPr lang="en-GB" sz="1400" b="0" i="0" dirty="0">
                <a:solidFill>
                  <a:srgbClr val="12239E"/>
                </a:solidFill>
                <a:effectLst/>
                <a:latin typeface="Segoe UI" panose="020B0502040204020203" pitchFamily="34" charset="0"/>
              </a:rPr>
              <a:t> and </a:t>
            </a:r>
            <a:r>
              <a:rPr lang="en-GB" sz="1400" b="1" i="0" dirty="0">
                <a:solidFill>
                  <a:srgbClr val="12239E"/>
                </a:solidFill>
                <a:effectLst/>
                <a:latin typeface="Segoe UI" panose="020B0502040204020203" pitchFamily="34" charset="0"/>
              </a:rPr>
              <a:t>76.29%</a:t>
            </a:r>
            <a:r>
              <a:rPr lang="en-GB" sz="1400" b="0" i="0" dirty="0">
                <a:solidFill>
                  <a:srgbClr val="12239E"/>
                </a:solidFill>
                <a:effectLst/>
                <a:latin typeface="Segoe UI" panose="020B0502040204020203" pitchFamily="34" charset="0"/>
              </a:rPr>
              <a:t> of total sales respectively. </a:t>
            </a:r>
            <a:endParaRPr lang="en-GB" sz="1400" dirty="0"/>
          </a:p>
        </p:txBody>
      </p:sp>
      <p:sp>
        <p:nvSpPr>
          <p:cNvPr id="7" name="Slide Number Placeholder 6">
            <a:extLst>
              <a:ext uri="{FF2B5EF4-FFF2-40B4-BE49-F238E27FC236}">
                <a16:creationId xmlns:a16="http://schemas.microsoft.com/office/drawing/2014/main" id="{DB332A2F-E2CC-475E-971E-E00E11623075}"/>
              </a:ext>
            </a:extLst>
          </p:cNvPr>
          <p:cNvSpPr>
            <a:spLocks noGrp="1"/>
          </p:cNvSpPr>
          <p:nvPr>
            <p:ph type="sldNum" sz="quarter" idx="12"/>
          </p:nvPr>
        </p:nvSpPr>
        <p:spPr/>
        <p:txBody>
          <a:bodyPr/>
          <a:lstStyle/>
          <a:p>
            <a:fld id="{7953587B-7388-48A0-8FD6-DD18D64D6E60}" type="slidenum">
              <a:rPr lang="en-GB" smtClean="0"/>
              <a:t>7</a:t>
            </a:fld>
            <a:endParaRPr lang="en-GB" dirty="0"/>
          </a:p>
        </p:txBody>
      </p:sp>
      <p:pic>
        <p:nvPicPr>
          <p:cNvPr id="8" name="Picture 7">
            <a:extLst>
              <a:ext uri="{FF2B5EF4-FFF2-40B4-BE49-F238E27FC236}">
                <a16:creationId xmlns:a16="http://schemas.microsoft.com/office/drawing/2014/main" id="{F87F3297-E562-4FD1-BBF2-18952DBFA8D5}"/>
              </a:ext>
            </a:extLst>
          </p:cNvPr>
          <p:cNvPicPr>
            <a:picLocks noChangeAspect="1"/>
          </p:cNvPicPr>
          <p:nvPr/>
        </p:nvPicPr>
        <p:blipFill>
          <a:blip r:embed="rId2"/>
          <a:stretch>
            <a:fillRect/>
          </a:stretch>
        </p:blipFill>
        <p:spPr>
          <a:xfrm>
            <a:off x="256673" y="651766"/>
            <a:ext cx="11498280" cy="5487166"/>
          </a:xfrm>
          <a:prstGeom prst="rect">
            <a:avLst/>
          </a:prstGeom>
        </p:spPr>
      </p:pic>
    </p:spTree>
    <p:extLst>
      <p:ext uri="{BB962C8B-B14F-4D97-AF65-F5344CB8AC3E}">
        <p14:creationId xmlns:p14="http://schemas.microsoft.com/office/powerpoint/2010/main" val="374711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23220"/>
          </a:xfrm>
          <a:prstGeom prst="rect">
            <a:avLst/>
          </a:prstGeom>
          <a:noFill/>
        </p:spPr>
        <p:txBody>
          <a:bodyPr wrap="square" lIns="91440" tIns="45720" rIns="91440" bIns="45720">
            <a:spAutoFit/>
          </a:bodyPr>
          <a:lstStyle/>
          <a:p>
            <a:r>
              <a:rPr lang="en-GB" sz="2800" b="0" cap="none" spc="0" dirty="0">
                <a:ln w="0"/>
                <a:solidFill>
                  <a:schemeClr val="accent1"/>
                </a:solidFill>
                <a:effectLst>
                  <a:outerShdw blurRad="38100" dist="25400" dir="5400000" algn="ctr" rotWithShape="0">
                    <a:srgbClr val="6E747A">
                      <a:alpha val="43000"/>
                    </a:srgbClr>
                  </a:outerShdw>
                </a:effectLst>
              </a:rPr>
              <a:t>Sales between Year_1 and Year_2 - Spike in November 2017</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D520F0B-9982-45A4-82E4-D5CA5F1FC327}"/>
              </a:ext>
            </a:extLst>
          </p:cNvPr>
          <p:cNvSpPr txBox="1"/>
          <p:nvPr/>
        </p:nvSpPr>
        <p:spPr>
          <a:xfrm>
            <a:off x="6312117" y="800660"/>
            <a:ext cx="5687910" cy="2462213"/>
          </a:xfrm>
          <a:prstGeom prst="rect">
            <a:avLst/>
          </a:prstGeom>
          <a:noFill/>
        </p:spPr>
        <p:txBody>
          <a:bodyPr wrap="square" rtlCol="0">
            <a:spAutoFit/>
          </a:bodyPr>
          <a:lstStyle/>
          <a:p>
            <a:r>
              <a:rPr lang="en-GB" sz="1400" dirty="0">
                <a:solidFill>
                  <a:srgbClr val="12239E"/>
                </a:solidFill>
                <a:latin typeface="Segoe UI" panose="020B0502040204020203" pitchFamily="34" charset="0"/>
                <a:cs typeface="Segoe UI" panose="020B0502040204020203" pitchFamily="34" charset="0"/>
              </a:rPr>
              <a:t>In graph "</a:t>
            </a:r>
            <a:r>
              <a:rPr lang="en-GB" sz="1400" i="1" dirty="0">
                <a:solidFill>
                  <a:srgbClr val="12239E"/>
                </a:solidFill>
                <a:latin typeface="Segoe UI" panose="020B0502040204020203" pitchFamily="34" charset="0"/>
                <a:cs typeface="Segoe UI" panose="020B0502040204020203" pitchFamily="34" charset="0"/>
              </a:rPr>
              <a:t>Year_1 2016-17 and Year_2 2017-18 by Month</a:t>
            </a:r>
            <a:r>
              <a:rPr lang="en-GB" sz="1400" dirty="0">
                <a:solidFill>
                  <a:srgbClr val="12239E"/>
                </a:solidFill>
                <a:latin typeface="Segoe UI" panose="020B0502040204020203" pitchFamily="34" charset="0"/>
                <a:cs typeface="Segoe UI" panose="020B0502040204020203" pitchFamily="34" charset="0"/>
              </a:rPr>
              <a:t>" we see the sales in the annual periods. </a:t>
            </a:r>
          </a:p>
          <a:p>
            <a:endParaRPr lang="en-GB" sz="1400" dirty="0">
              <a:solidFill>
                <a:srgbClr val="12239E"/>
              </a:solidFill>
              <a:latin typeface="Segoe UI" panose="020B0502040204020203" pitchFamily="34" charset="0"/>
              <a:cs typeface="Segoe UI" panose="020B0502040204020203" pitchFamily="34" charset="0"/>
            </a:endParaRPr>
          </a:p>
          <a:p>
            <a:r>
              <a:rPr lang="en-GB" sz="1400" dirty="0">
                <a:solidFill>
                  <a:srgbClr val="12239E"/>
                </a:solidFill>
                <a:latin typeface="Segoe UI" panose="020B0502040204020203" pitchFamily="34" charset="0"/>
                <a:cs typeface="Segoe UI" panose="020B0502040204020203" pitchFamily="34" charset="0"/>
              </a:rPr>
              <a:t>We notice a spike in November 2017 when there is not something similar in November 2016. In graphs "</a:t>
            </a:r>
            <a:r>
              <a:rPr lang="en-GB" sz="1400" i="1" dirty="0">
                <a:solidFill>
                  <a:srgbClr val="12239E"/>
                </a:solidFill>
                <a:latin typeface="Segoe UI" panose="020B0502040204020203" pitchFamily="34" charset="0"/>
                <a:cs typeface="Segoe UI" panose="020B0502040204020203" pitchFamily="34" charset="0"/>
              </a:rPr>
              <a:t>Year_2 2017-18 by State and Month</a:t>
            </a:r>
            <a:r>
              <a:rPr lang="en-GB" sz="1400" dirty="0">
                <a:solidFill>
                  <a:srgbClr val="12239E"/>
                </a:solidFill>
                <a:latin typeface="Segoe UI" panose="020B0502040204020203" pitchFamily="34" charset="0"/>
                <a:cs typeface="Segoe UI" panose="020B0502040204020203" pitchFamily="34" charset="0"/>
              </a:rPr>
              <a:t>" and "</a:t>
            </a:r>
            <a:r>
              <a:rPr lang="en-GB" sz="1400" i="1" dirty="0">
                <a:solidFill>
                  <a:srgbClr val="12239E"/>
                </a:solidFill>
                <a:latin typeface="Segoe UI" panose="020B0502040204020203" pitchFamily="34" charset="0"/>
                <a:cs typeface="Segoe UI" panose="020B0502040204020203" pitchFamily="34" charset="0"/>
              </a:rPr>
              <a:t>Year_2 2017-18 by product_category and Month</a:t>
            </a:r>
            <a:r>
              <a:rPr lang="en-GB" sz="1400" dirty="0">
                <a:solidFill>
                  <a:srgbClr val="12239E"/>
                </a:solidFill>
                <a:latin typeface="Segoe UI" panose="020B0502040204020203" pitchFamily="34" charset="0"/>
                <a:cs typeface="Segoe UI" panose="020B0502040204020203" pitchFamily="34" charset="0"/>
              </a:rPr>
              <a:t>" we see that there is an increase in sales from October to November 2017 in all States and in all Product categories. So the spike is not related to some specific States or products.</a:t>
            </a:r>
          </a:p>
          <a:p>
            <a:endParaRPr lang="en-GB" sz="1400" dirty="0">
              <a:solidFill>
                <a:srgbClr val="12239E"/>
              </a:solidFill>
              <a:latin typeface="Segoe UI" panose="020B0502040204020203" pitchFamily="34" charset="0"/>
              <a:cs typeface="Segoe UI" panose="020B0502040204020203" pitchFamily="34" charset="0"/>
            </a:endParaRPr>
          </a:p>
          <a:p>
            <a:r>
              <a:rPr lang="en-GB" sz="1400" dirty="0">
                <a:solidFill>
                  <a:srgbClr val="12239E"/>
                </a:solidFill>
                <a:latin typeface="Segoe UI" panose="020B0502040204020203" pitchFamily="34" charset="0"/>
                <a:cs typeface="Segoe UI" panose="020B0502040204020203" pitchFamily="34" charset="0"/>
              </a:rPr>
              <a:t>Also, we notice a decline after May 2018, which we will examine later</a:t>
            </a:r>
          </a:p>
        </p:txBody>
      </p:sp>
      <p:sp>
        <p:nvSpPr>
          <p:cNvPr id="11" name="Slide Number Placeholder 10">
            <a:extLst>
              <a:ext uri="{FF2B5EF4-FFF2-40B4-BE49-F238E27FC236}">
                <a16:creationId xmlns:a16="http://schemas.microsoft.com/office/drawing/2014/main" id="{1C7B1880-7A0C-41FD-BC14-A6ACCA83B4F5}"/>
              </a:ext>
            </a:extLst>
          </p:cNvPr>
          <p:cNvSpPr>
            <a:spLocks noGrp="1"/>
          </p:cNvSpPr>
          <p:nvPr>
            <p:ph type="sldNum" sz="quarter" idx="12"/>
          </p:nvPr>
        </p:nvSpPr>
        <p:spPr/>
        <p:txBody>
          <a:bodyPr/>
          <a:lstStyle/>
          <a:p>
            <a:fld id="{7953587B-7388-48A0-8FD6-DD18D64D6E60}" type="slidenum">
              <a:rPr lang="en-GB" smtClean="0"/>
              <a:t>8</a:t>
            </a:fld>
            <a:endParaRPr lang="en-GB"/>
          </a:p>
        </p:txBody>
      </p:sp>
      <p:pic>
        <p:nvPicPr>
          <p:cNvPr id="5" name="Picture 4">
            <a:extLst>
              <a:ext uri="{FF2B5EF4-FFF2-40B4-BE49-F238E27FC236}">
                <a16:creationId xmlns:a16="http://schemas.microsoft.com/office/drawing/2014/main" id="{766C670B-29A4-479C-9E8A-19E5EC413F37}"/>
              </a:ext>
            </a:extLst>
          </p:cNvPr>
          <p:cNvPicPr>
            <a:picLocks noChangeAspect="1"/>
          </p:cNvPicPr>
          <p:nvPr/>
        </p:nvPicPr>
        <p:blipFill>
          <a:blip r:embed="rId2"/>
          <a:stretch>
            <a:fillRect/>
          </a:stretch>
        </p:blipFill>
        <p:spPr>
          <a:xfrm>
            <a:off x="249637" y="764083"/>
            <a:ext cx="6030167" cy="2886478"/>
          </a:xfrm>
          <a:prstGeom prst="rect">
            <a:avLst/>
          </a:prstGeom>
        </p:spPr>
      </p:pic>
      <p:pic>
        <p:nvPicPr>
          <p:cNvPr id="8" name="Picture 7">
            <a:extLst>
              <a:ext uri="{FF2B5EF4-FFF2-40B4-BE49-F238E27FC236}">
                <a16:creationId xmlns:a16="http://schemas.microsoft.com/office/drawing/2014/main" id="{2850F367-2A1D-4D76-87C1-1ADDC3AE4494}"/>
              </a:ext>
            </a:extLst>
          </p:cNvPr>
          <p:cNvPicPr>
            <a:picLocks noChangeAspect="1"/>
          </p:cNvPicPr>
          <p:nvPr/>
        </p:nvPicPr>
        <p:blipFill>
          <a:blip r:embed="rId3"/>
          <a:stretch>
            <a:fillRect/>
          </a:stretch>
        </p:blipFill>
        <p:spPr>
          <a:xfrm>
            <a:off x="256673" y="3720680"/>
            <a:ext cx="11743354" cy="3108535"/>
          </a:xfrm>
          <a:prstGeom prst="rect">
            <a:avLst/>
          </a:prstGeom>
        </p:spPr>
      </p:pic>
    </p:spTree>
    <p:extLst>
      <p:ext uri="{BB962C8B-B14F-4D97-AF65-F5344CB8AC3E}">
        <p14:creationId xmlns:p14="http://schemas.microsoft.com/office/powerpoint/2010/main" val="213557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DA4689-F852-485A-96A3-84E4E0783147}"/>
              </a:ext>
            </a:extLst>
          </p:cNvPr>
          <p:cNvSpPr/>
          <p:nvPr/>
        </p:nvSpPr>
        <p:spPr>
          <a:xfrm>
            <a:off x="256674" y="0"/>
            <a:ext cx="11839074" cy="523220"/>
          </a:xfrm>
          <a:prstGeom prst="rect">
            <a:avLst/>
          </a:prstGeom>
          <a:noFill/>
        </p:spPr>
        <p:txBody>
          <a:bodyPr wrap="square" lIns="91440" tIns="45720" rIns="91440" bIns="45720">
            <a:spAutoFit/>
          </a:bodyPr>
          <a:lstStyle/>
          <a:p>
            <a:r>
              <a:rPr lang="en-US" sz="2800" b="0" cap="none" spc="0" dirty="0">
                <a:ln w="0"/>
                <a:solidFill>
                  <a:schemeClr val="accent1"/>
                </a:solidFill>
                <a:effectLst>
                  <a:outerShdw blurRad="38100" dist="25400" dir="5400000" algn="ctr" rotWithShape="0">
                    <a:srgbClr val="6E747A">
                      <a:alpha val="43000"/>
                    </a:srgbClr>
                  </a:outerShdw>
                </a:effectLst>
              </a:rPr>
              <a:t>Spike in November 2017 – Sales vs MRKT qualified leads</a:t>
            </a:r>
          </a:p>
        </p:txBody>
      </p:sp>
      <p:cxnSp>
        <p:nvCxnSpPr>
          <p:cNvPr id="4" name="Straight Connector 3">
            <a:extLst>
              <a:ext uri="{FF2B5EF4-FFF2-40B4-BE49-F238E27FC236}">
                <a16:creationId xmlns:a16="http://schemas.microsoft.com/office/drawing/2014/main" id="{1EF7639F-D3E8-4655-B04E-923FAF394E99}"/>
              </a:ext>
            </a:extLst>
          </p:cNvPr>
          <p:cNvCxnSpPr/>
          <p:nvPr/>
        </p:nvCxnSpPr>
        <p:spPr>
          <a:xfrm>
            <a:off x="256673" y="570707"/>
            <a:ext cx="11839074"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302C7FB-3E59-499F-A62B-4BA5F7F5F80B}"/>
              </a:ext>
            </a:extLst>
          </p:cNvPr>
          <p:cNvSpPr txBox="1"/>
          <p:nvPr/>
        </p:nvSpPr>
        <p:spPr>
          <a:xfrm>
            <a:off x="129813" y="3908546"/>
            <a:ext cx="11860638" cy="2677656"/>
          </a:xfrm>
          <a:prstGeom prst="rect">
            <a:avLst/>
          </a:prstGeom>
          <a:noFill/>
        </p:spPr>
        <p:txBody>
          <a:bodyPr wrap="square" rtlCol="0">
            <a:spAutoFit/>
          </a:bodyPr>
          <a:lstStyle/>
          <a:p>
            <a:pPr algn="l"/>
            <a:r>
              <a:rPr lang="en-GB" sz="1400" b="0" i="0" u="sng" dirty="0">
                <a:solidFill>
                  <a:srgbClr val="252423"/>
                </a:solidFill>
                <a:effectLst/>
                <a:latin typeface="Segoe UI" panose="020B0502040204020203" pitchFamily="34" charset="0"/>
              </a:rPr>
              <a:t>The data for marketing qualified leads are for only 12 months, from June to 2017 to May 2018</a:t>
            </a:r>
            <a:endParaRPr lang="en-GB" sz="1400" b="0" i="0" dirty="0">
              <a:solidFill>
                <a:srgbClr val="252423"/>
              </a:solidFill>
              <a:effectLst/>
              <a:latin typeface="Segoe UI" panose="020B0502040204020203" pitchFamily="34" charset="0"/>
            </a:endParaRPr>
          </a:p>
          <a:p>
            <a:pPr algn="l"/>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The increase from October 2017 to November 2017 is:</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52% in revenue</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62% in units sold</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7% in marketing qualified leads</a:t>
            </a:r>
            <a:endParaRPr lang="en-GB" sz="1400" b="0" i="0" dirty="0">
              <a:solidFill>
                <a:srgbClr val="252423"/>
              </a:solidFill>
              <a:effectLst/>
              <a:latin typeface="Segoe UI" panose="020B0502040204020203" pitchFamily="34" charset="0"/>
            </a:endParaRPr>
          </a:p>
          <a:p>
            <a:pPr algn="l"/>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From this we can assume that either the same number of people bought more items on average or more qualified leads were converted to customers (or of course both). This could happened because of a discount campaign (more units were sold than the revenue which was created) or another marketing campaign. </a:t>
            </a:r>
            <a:endParaRPr lang="en-GB" sz="1400" b="0" i="0" dirty="0">
              <a:solidFill>
                <a:srgbClr val="252423"/>
              </a:solidFill>
              <a:effectLst/>
              <a:latin typeface="Segoe UI" panose="020B0502040204020203" pitchFamily="34" charset="0"/>
            </a:endParaRPr>
          </a:p>
          <a:p>
            <a:pPr algn="l"/>
            <a:r>
              <a:rPr lang="en-GB" sz="1400" b="0" i="0" dirty="0">
                <a:solidFill>
                  <a:srgbClr val="12239E"/>
                </a:solidFill>
                <a:effectLst/>
                <a:latin typeface="Segoe UI" panose="020B0502040204020203" pitchFamily="34" charset="0"/>
              </a:rPr>
              <a:t>Another assumption is that the big event of Gran Prix which took place in Brazil in November 2017, could affect positively the growth in sales if it was combined with a marketing campaign.</a:t>
            </a:r>
            <a:endParaRPr lang="en-GB" sz="1400" b="0" i="0" dirty="0">
              <a:solidFill>
                <a:srgbClr val="252423"/>
              </a:solidFill>
              <a:effectLst/>
              <a:latin typeface="Segoe UI" panose="020B0502040204020203" pitchFamily="34" charset="0"/>
            </a:endParaRPr>
          </a:p>
        </p:txBody>
      </p:sp>
      <p:sp>
        <p:nvSpPr>
          <p:cNvPr id="7" name="Slide Number Placeholder 6">
            <a:extLst>
              <a:ext uri="{FF2B5EF4-FFF2-40B4-BE49-F238E27FC236}">
                <a16:creationId xmlns:a16="http://schemas.microsoft.com/office/drawing/2014/main" id="{E8ED86F7-919D-4470-AE49-F0A2519BF74F}"/>
              </a:ext>
            </a:extLst>
          </p:cNvPr>
          <p:cNvSpPr>
            <a:spLocks noGrp="1"/>
          </p:cNvSpPr>
          <p:nvPr>
            <p:ph type="sldNum" sz="quarter" idx="12"/>
          </p:nvPr>
        </p:nvSpPr>
        <p:spPr/>
        <p:txBody>
          <a:bodyPr/>
          <a:lstStyle/>
          <a:p>
            <a:fld id="{7953587B-7388-48A0-8FD6-DD18D64D6E60}" type="slidenum">
              <a:rPr lang="en-GB" smtClean="0"/>
              <a:t>9</a:t>
            </a:fld>
            <a:endParaRPr lang="en-GB"/>
          </a:p>
        </p:txBody>
      </p:sp>
      <p:pic>
        <p:nvPicPr>
          <p:cNvPr id="8" name="Picture 7">
            <a:extLst>
              <a:ext uri="{FF2B5EF4-FFF2-40B4-BE49-F238E27FC236}">
                <a16:creationId xmlns:a16="http://schemas.microsoft.com/office/drawing/2014/main" id="{72D905B2-6F7B-4029-94DB-8504BAE92F50}"/>
              </a:ext>
            </a:extLst>
          </p:cNvPr>
          <p:cNvPicPr>
            <a:picLocks noChangeAspect="1"/>
          </p:cNvPicPr>
          <p:nvPr/>
        </p:nvPicPr>
        <p:blipFill>
          <a:blip r:embed="rId2"/>
          <a:stretch>
            <a:fillRect/>
          </a:stretch>
        </p:blipFill>
        <p:spPr>
          <a:xfrm>
            <a:off x="192231" y="631260"/>
            <a:ext cx="11735801" cy="3277285"/>
          </a:xfrm>
          <a:prstGeom prst="rect">
            <a:avLst/>
          </a:prstGeom>
        </p:spPr>
      </p:pic>
    </p:spTree>
    <p:extLst>
      <p:ext uri="{BB962C8B-B14F-4D97-AF65-F5344CB8AC3E}">
        <p14:creationId xmlns:p14="http://schemas.microsoft.com/office/powerpoint/2010/main" val="1875260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766</TotalTime>
  <Words>3084</Words>
  <Application>Microsoft Office PowerPoint</Application>
  <PresentationFormat>Widescreen</PresentationFormat>
  <Paragraphs>196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47</cp:revision>
  <dcterms:created xsi:type="dcterms:W3CDTF">2021-04-02T14:33:41Z</dcterms:created>
  <dcterms:modified xsi:type="dcterms:W3CDTF">2021-04-06T14:48:25Z</dcterms:modified>
</cp:coreProperties>
</file>