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751602-030C-4F9D-8966-0DF1EC625EE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DEAF76-ABF1-4E32-95C9-BC91B5BE0E74}">
      <dgm:prSet/>
      <dgm:spPr/>
      <dgm:t>
        <a:bodyPr/>
        <a:lstStyle/>
        <a:p>
          <a:r>
            <a:rPr lang="el-GR" b="0" i="0"/>
            <a:t>Οι κλάσεις είναι ένα σύνολο οδηγιών που περιγράφουν τα χαρακτηριστικά μιας έννοιας</a:t>
          </a:r>
          <a:endParaRPr lang="en-US"/>
        </a:p>
      </dgm:t>
    </dgm:pt>
    <dgm:pt modelId="{739E8793-BED1-4B93-8870-F2B149742AA6}" type="parTrans" cxnId="{9114D2E5-EAA6-4590-B66C-672FF9F02507}">
      <dgm:prSet/>
      <dgm:spPr/>
      <dgm:t>
        <a:bodyPr/>
        <a:lstStyle/>
        <a:p>
          <a:endParaRPr lang="en-US"/>
        </a:p>
      </dgm:t>
    </dgm:pt>
    <dgm:pt modelId="{3FA316AE-3FAF-4359-9B2F-B0C15DAC1134}" type="sibTrans" cxnId="{9114D2E5-EAA6-4590-B66C-672FF9F02507}">
      <dgm:prSet/>
      <dgm:spPr/>
      <dgm:t>
        <a:bodyPr/>
        <a:lstStyle/>
        <a:p>
          <a:endParaRPr lang="en-US"/>
        </a:p>
      </dgm:t>
    </dgm:pt>
    <dgm:pt modelId="{CC0584E3-15A5-440B-A69B-660CCAF05A92}">
      <dgm:prSet/>
      <dgm:spPr/>
      <dgm:t>
        <a:bodyPr/>
        <a:lstStyle/>
        <a:p>
          <a:r>
            <a:rPr lang="el-GR" b="0" i="0"/>
            <a:t>Δηλαδή, μας δείχνουν για ένα αντικείμενο που ενσαρκώνει μια έννοια, τι είδος πληροφοριών θα περιέχει και ποιες συμπεριφορές υποστηρίζει.</a:t>
          </a:r>
          <a:endParaRPr lang="en-US"/>
        </a:p>
      </dgm:t>
    </dgm:pt>
    <dgm:pt modelId="{FA5BFDA9-600B-4DEF-AF2B-1F638D0A10B4}" type="parTrans" cxnId="{435EB1D6-B4D4-4B37-9B4F-9C3BD7876652}">
      <dgm:prSet/>
      <dgm:spPr/>
      <dgm:t>
        <a:bodyPr/>
        <a:lstStyle/>
        <a:p>
          <a:endParaRPr lang="en-US"/>
        </a:p>
      </dgm:t>
    </dgm:pt>
    <dgm:pt modelId="{F2440B03-24CD-423E-8FDE-B0AB36D5D61C}" type="sibTrans" cxnId="{435EB1D6-B4D4-4B37-9B4F-9C3BD7876652}">
      <dgm:prSet/>
      <dgm:spPr/>
      <dgm:t>
        <a:bodyPr/>
        <a:lstStyle/>
        <a:p>
          <a:endParaRPr lang="en-US"/>
        </a:p>
      </dgm:t>
    </dgm:pt>
    <dgm:pt modelId="{FD6B774E-CA7D-437F-AB52-9BCD657D1F6E}">
      <dgm:prSet/>
      <dgm:spPr/>
      <dgm:t>
        <a:bodyPr/>
        <a:lstStyle/>
        <a:p>
          <a:r>
            <a:rPr lang="el-GR" b="0" i="0"/>
            <a:t>Όταν αυτή συνταχθεί, μπορούμε να ζητήσουμε από την </a:t>
          </a:r>
          <a:r>
            <a:rPr lang="en-US" b="0" i="0"/>
            <a:t>python </a:t>
          </a:r>
          <a:r>
            <a:rPr lang="el-GR" b="0" i="0"/>
            <a:t>να δημιουργήσει αντικείμενα που να την χρησιμοποιούν σαν πρότυπο(</a:t>
          </a:r>
          <a:r>
            <a:rPr lang="en-US" b="0" i="0"/>
            <a:t>blueprint</a:t>
          </a:r>
          <a:r>
            <a:rPr lang="el-GR" b="0" i="0"/>
            <a:t>)</a:t>
          </a:r>
          <a:r>
            <a:rPr lang="en-US" b="0" i="0"/>
            <a:t>.</a:t>
          </a:r>
          <a:endParaRPr lang="en-US"/>
        </a:p>
      </dgm:t>
    </dgm:pt>
    <dgm:pt modelId="{364DC6FD-6CCB-4450-89F5-CDD3AC54DA6F}" type="parTrans" cxnId="{9ADA4874-91AC-4031-B285-6E09F0DB8890}">
      <dgm:prSet/>
      <dgm:spPr/>
      <dgm:t>
        <a:bodyPr/>
        <a:lstStyle/>
        <a:p>
          <a:endParaRPr lang="en-US"/>
        </a:p>
      </dgm:t>
    </dgm:pt>
    <dgm:pt modelId="{2C503ED7-3796-4942-97F1-7FCBD086BA40}" type="sibTrans" cxnId="{9ADA4874-91AC-4031-B285-6E09F0DB8890}">
      <dgm:prSet/>
      <dgm:spPr/>
      <dgm:t>
        <a:bodyPr/>
        <a:lstStyle/>
        <a:p>
          <a:endParaRPr lang="en-US"/>
        </a:p>
      </dgm:t>
    </dgm:pt>
    <dgm:pt modelId="{FB6DA7C5-BBB2-47BB-A649-4EC502FF4998}">
      <dgm:prSet/>
      <dgm:spPr/>
      <dgm:t>
        <a:bodyPr/>
        <a:lstStyle/>
        <a:p>
          <a:r>
            <a:rPr lang="el-GR" b="0" i="0"/>
            <a:t>Για να ξεκαθαρίσουμε: Η </a:t>
          </a:r>
          <a:r>
            <a:rPr lang="el-GR" b="0" i="0" u="sng"/>
            <a:t>κλάση</a:t>
          </a:r>
          <a:r>
            <a:rPr lang="el-GR" b="0" i="0"/>
            <a:t> είναι μια περιγραφή της γενικής ιδέας ενώ το </a:t>
          </a:r>
          <a:r>
            <a:rPr lang="el-GR" b="0" i="0" u="sng"/>
            <a:t>αντικείμενο</a:t>
          </a:r>
          <a:r>
            <a:rPr lang="el-GR" b="0" i="0"/>
            <a:t> είναι η συγκεκριμένη οντότητα που περιγράφεται από την κλάση.</a:t>
          </a:r>
          <a:endParaRPr lang="en-US"/>
        </a:p>
      </dgm:t>
    </dgm:pt>
    <dgm:pt modelId="{9611857B-F2B0-4217-8558-929F83EC3C9D}" type="parTrans" cxnId="{CF42DDF4-77D6-40C8-93BF-703BC6B6CC42}">
      <dgm:prSet/>
      <dgm:spPr/>
      <dgm:t>
        <a:bodyPr/>
        <a:lstStyle/>
        <a:p>
          <a:endParaRPr lang="en-US"/>
        </a:p>
      </dgm:t>
    </dgm:pt>
    <dgm:pt modelId="{9771A79D-36EE-410A-9BC5-4E328722D0AF}" type="sibTrans" cxnId="{CF42DDF4-77D6-40C8-93BF-703BC6B6CC42}">
      <dgm:prSet/>
      <dgm:spPr/>
      <dgm:t>
        <a:bodyPr/>
        <a:lstStyle/>
        <a:p>
          <a:endParaRPr lang="en-US"/>
        </a:p>
      </dgm:t>
    </dgm:pt>
    <dgm:pt modelId="{F0EDE0BA-1374-4193-9B9B-3CECBFE2857E}" type="pres">
      <dgm:prSet presAssocID="{08751602-030C-4F9D-8966-0DF1EC625EE5}" presName="vert0" presStyleCnt="0">
        <dgm:presLayoutVars>
          <dgm:dir/>
          <dgm:animOne val="branch"/>
          <dgm:animLvl val="lvl"/>
        </dgm:presLayoutVars>
      </dgm:prSet>
      <dgm:spPr/>
    </dgm:pt>
    <dgm:pt modelId="{23FCC059-2F26-4DF2-9983-5AFCAC761231}" type="pres">
      <dgm:prSet presAssocID="{06DEAF76-ABF1-4E32-95C9-BC91B5BE0E74}" presName="thickLine" presStyleLbl="alignNode1" presStyleIdx="0" presStyleCnt="4"/>
      <dgm:spPr/>
    </dgm:pt>
    <dgm:pt modelId="{CF52673D-306D-462D-AE45-677A93FA8483}" type="pres">
      <dgm:prSet presAssocID="{06DEAF76-ABF1-4E32-95C9-BC91B5BE0E74}" presName="horz1" presStyleCnt="0"/>
      <dgm:spPr/>
    </dgm:pt>
    <dgm:pt modelId="{956417B8-687A-489A-B852-ACF6480D6A89}" type="pres">
      <dgm:prSet presAssocID="{06DEAF76-ABF1-4E32-95C9-BC91B5BE0E74}" presName="tx1" presStyleLbl="revTx" presStyleIdx="0" presStyleCnt="4"/>
      <dgm:spPr/>
    </dgm:pt>
    <dgm:pt modelId="{BDA5981A-6B44-426E-9472-3D4861FFFF66}" type="pres">
      <dgm:prSet presAssocID="{06DEAF76-ABF1-4E32-95C9-BC91B5BE0E74}" presName="vert1" presStyleCnt="0"/>
      <dgm:spPr/>
    </dgm:pt>
    <dgm:pt modelId="{12880D8E-F4CF-4825-B692-F8F3704A4427}" type="pres">
      <dgm:prSet presAssocID="{CC0584E3-15A5-440B-A69B-660CCAF05A92}" presName="thickLine" presStyleLbl="alignNode1" presStyleIdx="1" presStyleCnt="4"/>
      <dgm:spPr/>
    </dgm:pt>
    <dgm:pt modelId="{BB7C23E3-6532-4ACF-B5AB-D3ECF79B0F02}" type="pres">
      <dgm:prSet presAssocID="{CC0584E3-15A5-440B-A69B-660CCAF05A92}" presName="horz1" presStyleCnt="0"/>
      <dgm:spPr/>
    </dgm:pt>
    <dgm:pt modelId="{19F0A7A6-5880-4C79-B0D8-C909E2AE02FF}" type="pres">
      <dgm:prSet presAssocID="{CC0584E3-15A5-440B-A69B-660CCAF05A92}" presName="tx1" presStyleLbl="revTx" presStyleIdx="1" presStyleCnt="4"/>
      <dgm:spPr/>
    </dgm:pt>
    <dgm:pt modelId="{35E7CA4B-DE41-41A9-B9B1-03D256A24969}" type="pres">
      <dgm:prSet presAssocID="{CC0584E3-15A5-440B-A69B-660CCAF05A92}" presName="vert1" presStyleCnt="0"/>
      <dgm:spPr/>
    </dgm:pt>
    <dgm:pt modelId="{6D17F6F6-9FB1-4A5E-9A96-7D3DDBC22ED5}" type="pres">
      <dgm:prSet presAssocID="{FD6B774E-CA7D-437F-AB52-9BCD657D1F6E}" presName="thickLine" presStyleLbl="alignNode1" presStyleIdx="2" presStyleCnt="4"/>
      <dgm:spPr/>
    </dgm:pt>
    <dgm:pt modelId="{C0189D70-8328-4FB5-9AD4-39007D1B16EF}" type="pres">
      <dgm:prSet presAssocID="{FD6B774E-CA7D-437F-AB52-9BCD657D1F6E}" presName="horz1" presStyleCnt="0"/>
      <dgm:spPr/>
    </dgm:pt>
    <dgm:pt modelId="{EA450F6D-DC8B-4E4B-AB36-23977AFE713B}" type="pres">
      <dgm:prSet presAssocID="{FD6B774E-CA7D-437F-AB52-9BCD657D1F6E}" presName="tx1" presStyleLbl="revTx" presStyleIdx="2" presStyleCnt="4"/>
      <dgm:spPr/>
    </dgm:pt>
    <dgm:pt modelId="{B4912C76-0F1E-493F-873E-81A1FA12289D}" type="pres">
      <dgm:prSet presAssocID="{FD6B774E-CA7D-437F-AB52-9BCD657D1F6E}" presName="vert1" presStyleCnt="0"/>
      <dgm:spPr/>
    </dgm:pt>
    <dgm:pt modelId="{054937D7-487F-4C68-89B9-B0E6CBF3A77E}" type="pres">
      <dgm:prSet presAssocID="{FB6DA7C5-BBB2-47BB-A649-4EC502FF4998}" presName="thickLine" presStyleLbl="alignNode1" presStyleIdx="3" presStyleCnt="4"/>
      <dgm:spPr/>
    </dgm:pt>
    <dgm:pt modelId="{7E5BD508-2652-4A19-ADC6-70048C0BD620}" type="pres">
      <dgm:prSet presAssocID="{FB6DA7C5-BBB2-47BB-A649-4EC502FF4998}" presName="horz1" presStyleCnt="0"/>
      <dgm:spPr/>
    </dgm:pt>
    <dgm:pt modelId="{05D02458-BEAC-4E83-8330-613BB0AA751A}" type="pres">
      <dgm:prSet presAssocID="{FB6DA7C5-BBB2-47BB-A649-4EC502FF4998}" presName="tx1" presStyleLbl="revTx" presStyleIdx="3" presStyleCnt="4"/>
      <dgm:spPr/>
    </dgm:pt>
    <dgm:pt modelId="{CDD266A4-27B5-4C83-9977-0F7416821E48}" type="pres">
      <dgm:prSet presAssocID="{FB6DA7C5-BBB2-47BB-A649-4EC502FF4998}" presName="vert1" presStyleCnt="0"/>
      <dgm:spPr/>
    </dgm:pt>
  </dgm:ptLst>
  <dgm:cxnLst>
    <dgm:cxn modelId="{9B2AE81F-A954-4FA8-8255-823E84BB1D6F}" type="presOf" srcId="{06DEAF76-ABF1-4E32-95C9-BC91B5BE0E74}" destId="{956417B8-687A-489A-B852-ACF6480D6A89}" srcOrd="0" destOrd="0" presId="urn:microsoft.com/office/officeart/2008/layout/LinedList"/>
    <dgm:cxn modelId="{5BF32051-81DF-41BE-83F4-0A1BF81A125B}" type="presOf" srcId="{08751602-030C-4F9D-8966-0DF1EC625EE5}" destId="{F0EDE0BA-1374-4193-9B9B-3CECBFE2857E}" srcOrd="0" destOrd="0" presId="urn:microsoft.com/office/officeart/2008/layout/LinedList"/>
    <dgm:cxn modelId="{9ADA4874-91AC-4031-B285-6E09F0DB8890}" srcId="{08751602-030C-4F9D-8966-0DF1EC625EE5}" destId="{FD6B774E-CA7D-437F-AB52-9BCD657D1F6E}" srcOrd="2" destOrd="0" parTransId="{364DC6FD-6CCB-4450-89F5-CDD3AC54DA6F}" sibTransId="{2C503ED7-3796-4942-97F1-7FCBD086BA40}"/>
    <dgm:cxn modelId="{A62768A1-9600-480A-BAAB-5450AE30C751}" type="presOf" srcId="{FB6DA7C5-BBB2-47BB-A649-4EC502FF4998}" destId="{05D02458-BEAC-4E83-8330-613BB0AA751A}" srcOrd="0" destOrd="0" presId="urn:microsoft.com/office/officeart/2008/layout/LinedList"/>
    <dgm:cxn modelId="{23503CA3-388D-4638-806B-956180B74175}" type="presOf" srcId="{CC0584E3-15A5-440B-A69B-660CCAF05A92}" destId="{19F0A7A6-5880-4C79-B0D8-C909E2AE02FF}" srcOrd="0" destOrd="0" presId="urn:microsoft.com/office/officeart/2008/layout/LinedList"/>
    <dgm:cxn modelId="{435EB1D6-B4D4-4B37-9B4F-9C3BD7876652}" srcId="{08751602-030C-4F9D-8966-0DF1EC625EE5}" destId="{CC0584E3-15A5-440B-A69B-660CCAF05A92}" srcOrd="1" destOrd="0" parTransId="{FA5BFDA9-600B-4DEF-AF2B-1F638D0A10B4}" sibTransId="{F2440B03-24CD-423E-8FDE-B0AB36D5D61C}"/>
    <dgm:cxn modelId="{9114D2E5-EAA6-4590-B66C-672FF9F02507}" srcId="{08751602-030C-4F9D-8966-0DF1EC625EE5}" destId="{06DEAF76-ABF1-4E32-95C9-BC91B5BE0E74}" srcOrd="0" destOrd="0" parTransId="{739E8793-BED1-4B93-8870-F2B149742AA6}" sibTransId="{3FA316AE-3FAF-4359-9B2F-B0C15DAC1134}"/>
    <dgm:cxn modelId="{CF42DDF4-77D6-40C8-93BF-703BC6B6CC42}" srcId="{08751602-030C-4F9D-8966-0DF1EC625EE5}" destId="{FB6DA7C5-BBB2-47BB-A649-4EC502FF4998}" srcOrd="3" destOrd="0" parTransId="{9611857B-F2B0-4217-8558-929F83EC3C9D}" sibTransId="{9771A79D-36EE-410A-9BC5-4E328722D0AF}"/>
    <dgm:cxn modelId="{D63472FD-A24A-4020-B642-3B2089C3E523}" type="presOf" srcId="{FD6B774E-CA7D-437F-AB52-9BCD657D1F6E}" destId="{EA450F6D-DC8B-4E4B-AB36-23977AFE713B}" srcOrd="0" destOrd="0" presId="urn:microsoft.com/office/officeart/2008/layout/LinedList"/>
    <dgm:cxn modelId="{C7F83002-26E6-402F-89AA-FC3B59CD96C3}" type="presParOf" srcId="{F0EDE0BA-1374-4193-9B9B-3CECBFE2857E}" destId="{23FCC059-2F26-4DF2-9983-5AFCAC761231}" srcOrd="0" destOrd="0" presId="urn:microsoft.com/office/officeart/2008/layout/LinedList"/>
    <dgm:cxn modelId="{BF9E99FF-3E8A-485D-BFA2-AE1827980166}" type="presParOf" srcId="{F0EDE0BA-1374-4193-9B9B-3CECBFE2857E}" destId="{CF52673D-306D-462D-AE45-677A93FA8483}" srcOrd="1" destOrd="0" presId="urn:microsoft.com/office/officeart/2008/layout/LinedList"/>
    <dgm:cxn modelId="{CE1F538F-CB74-4DA4-B95F-2A0F9236E861}" type="presParOf" srcId="{CF52673D-306D-462D-AE45-677A93FA8483}" destId="{956417B8-687A-489A-B852-ACF6480D6A89}" srcOrd="0" destOrd="0" presId="urn:microsoft.com/office/officeart/2008/layout/LinedList"/>
    <dgm:cxn modelId="{83BDB93C-C1A6-4DC2-966D-74B0ACFC6DC9}" type="presParOf" srcId="{CF52673D-306D-462D-AE45-677A93FA8483}" destId="{BDA5981A-6B44-426E-9472-3D4861FFFF66}" srcOrd="1" destOrd="0" presId="urn:microsoft.com/office/officeart/2008/layout/LinedList"/>
    <dgm:cxn modelId="{68FB6518-B895-440E-94C9-A7C2086616AD}" type="presParOf" srcId="{F0EDE0BA-1374-4193-9B9B-3CECBFE2857E}" destId="{12880D8E-F4CF-4825-B692-F8F3704A4427}" srcOrd="2" destOrd="0" presId="urn:microsoft.com/office/officeart/2008/layout/LinedList"/>
    <dgm:cxn modelId="{29E1147D-DEC7-4338-B65A-4681A6915E46}" type="presParOf" srcId="{F0EDE0BA-1374-4193-9B9B-3CECBFE2857E}" destId="{BB7C23E3-6532-4ACF-B5AB-D3ECF79B0F02}" srcOrd="3" destOrd="0" presId="urn:microsoft.com/office/officeart/2008/layout/LinedList"/>
    <dgm:cxn modelId="{485CB9F9-9360-4951-96BD-BA6B1EB821C8}" type="presParOf" srcId="{BB7C23E3-6532-4ACF-B5AB-D3ECF79B0F02}" destId="{19F0A7A6-5880-4C79-B0D8-C909E2AE02FF}" srcOrd="0" destOrd="0" presId="urn:microsoft.com/office/officeart/2008/layout/LinedList"/>
    <dgm:cxn modelId="{EC744019-C023-415D-B1EC-1FECFC56CBE2}" type="presParOf" srcId="{BB7C23E3-6532-4ACF-B5AB-D3ECF79B0F02}" destId="{35E7CA4B-DE41-41A9-B9B1-03D256A24969}" srcOrd="1" destOrd="0" presId="urn:microsoft.com/office/officeart/2008/layout/LinedList"/>
    <dgm:cxn modelId="{24170386-0DAA-49BB-9BB7-F7E4DA869D3B}" type="presParOf" srcId="{F0EDE0BA-1374-4193-9B9B-3CECBFE2857E}" destId="{6D17F6F6-9FB1-4A5E-9A96-7D3DDBC22ED5}" srcOrd="4" destOrd="0" presId="urn:microsoft.com/office/officeart/2008/layout/LinedList"/>
    <dgm:cxn modelId="{04FE693E-E152-4986-837D-3B2410443F63}" type="presParOf" srcId="{F0EDE0BA-1374-4193-9B9B-3CECBFE2857E}" destId="{C0189D70-8328-4FB5-9AD4-39007D1B16EF}" srcOrd="5" destOrd="0" presId="urn:microsoft.com/office/officeart/2008/layout/LinedList"/>
    <dgm:cxn modelId="{09D44755-8987-49B4-84EF-C904CBB35332}" type="presParOf" srcId="{C0189D70-8328-4FB5-9AD4-39007D1B16EF}" destId="{EA450F6D-DC8B-4E4B-AB36-23977AFE713B}" srcOrd="0" destOrd="0" presId="urn:microsoft.com/office/officeart/2008/layout/LinedList"/>
    <dgm:cxn modelId="{ABD75687-3048-405D-B157-7FFE50412206}" type="presParOf" srcId="{C0189D70-8328-4FB5-9AD4-39007D1B16EF}" destId="{B4912C76-0F1E-493F-873E-81A1FA12289D}" srcOrd="1" destOrd="0" presId="urn:microsoft.com/office/officeart/2008/layout/LinedList"/>
    <dgm:cxn modelId="{1432DCA2-2DD3-44C7-A0AD-3E424D3DEE28}" type="presParOf" srcId="{F0EDE0BA-1374-4193-9B9B-3CECBFE2857E}" destId="{054937D7-487F-4C68-89B9-B0E6CBF3A77E}" srcOrd="6" destOrd="0" presId="urn:microsoft.com/office/officeart/2008/layout/LinedList"/>
    <dgm:cxn modelId="{FCCFDE07-1A69-455C-B738-E8FA8380F38E}" type="presParOf" srcId="{F0EDE0BA-1374-4193-9B9B-3CECBFE2857E}" destId="{7E5BD508-2652-4A19-ADC6-70048C0BD620}" srcOrd="7" destOrd="0" presId="urn:microsoft.com/office/officeart/2008/layout/LinedList"/>
    <dgm:cxn modelId="{02349D73-84F2-4A7B-A851-432650CEC70C}" type="presParOf" srcId="{7E5BD508-2652-4A19-ADC6-70048C0BD620}" destId="{05D02458-BEAC-4E83-8330-613BB0AA751A}" srcOrd="0" destOrd="0" presId="urn:microsoft.com/office/officeart/2008/layout/LinedList"/>
    <dgm:cxn modelId="{93832DCE-5233-42ED-9811-4F53DF130C8A}" type="presParOf" srcId="{7E5BD508-2652-4A19-ADC6-70048C0BD620}" destId="{CDD266A4-27B5-4C83-9977-0F7416821E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CC059-2F26-4DF2-9983-5AFCAC761231}">
      <dsp:nvSpPr>
        <dsp:cNvPr id="0" name=""/>
        <dsp:cNvSpPr/>
      </dsp:nvSpPr>
      <dsp:spPr>
        <a:xfrm>
          <a:off x="0" y="0"/>
          <a:ext cx="69255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417B8-687A-489A-B852-ACF6480D6A89}">
      <dsp:nvSpPr>
        <dsp:cNvPr id="0" name=""/>
        <dsp:cNvSpPr/>
      </dsp:nvSpPr>
      <dsp:spPr>
        <a:xfrm>
          <a:off x="0" y="0"/>
          <a:ext cx="6925552" cy="1132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b="0" i="0" kern="1200"/>
            <a:t>Οι κλάσεις είναι ένα σύνολο οδηγιών που περιγράφουν τα χαρακτηριστικά μιας έννοιας</a:t>
          </a:r>
          <a:endParaRPr lang="en-US" sz="2200" kern="1200"/>
        </a:p>
      </dsp:txBody>
      <dsp:txXfrm>
        <a:off x="0" y="0"/>
        <a:ext cx="6925552" cy="1132014"/>
      </dsp:txXfrm>
    </dsp:sp>
    <dsp:sp modelId="{12880D8E-F4CF-4825-B692-F8F3704A4427}">
      <dsp:nvSpPr>
        <dsp:cNvPr id="0" name=""/>
        <dsp:cNvSpPr/>
      </dsp:nvSpPr>
      <dsp:spPr>
        <a:xfrm>
          <a:off x="0" y="1132014"/>
          <a:ext cx="69255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0A7A6-5880-4C79-B0D8-C909E2AE02FF}">
      <dsp:nvSpPr>
        <dsp:cNvPr id="0" name=""/>
        <dsp:cNvSpPr/>
      </dsp:nvSpPr>
      <dsp:spPr>
        <a:xfrm>
          <a:off x="0" y="1132014"/>
          <a:ext cx="6925552" cy="1132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b="0" i="0" kern="1200"/>
            <a:t>Δηλαδή, μας δείχνουν για ένα αντικείμενο που ενσαρκώνει μια έννοια, τι είδος πληροφοριών θα περιέχει και ποιες συμπεριφορές υποστηρίζει.</a:t>
          </a:r>
          <a:endParaRPr lang="en-US" sz="2200" kern="1200"/>
        </a:p>
      </dsp:txBody>
      <dsp:txXfrm>
        <a:off x="0" y="1132014"/>
        <a:ext cx="6925552" cy="1132014"/>
      </dsp:txXfrm>
    </dsp:sp>
    <dsp:sp modelId="{6D17F6F6-9FB1-4A5E-9A96-7D3DDBC22ED5}">
      <dsp:nvSpPr>
        <dsp:cNvPr id="0" name=""/>
        <dsp:cNvSpPr/>
      </dsp:nvSpPr>
      <dsp:spPr>
        <a:xfrm>
          <a:off x="0" y="2264028"/>
          <a:ext cx="69255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50F6D-DC8B-4E4B-AB36-23977AFE713B}">
      <dsp:nvSpPr>
        <dsp:cNvPr id="0" name=""/>
        <dsp:cNvSpPr/>
      </dsp:nvSpPr>
      <dsp:spPr>
        <a:xfrm>
          <a:off x="0" y="2264028"/>
          <a:ext cx="6925552" cy="1132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b="0" i="0" kern="1200"/>
            <a:t>Όταν αυτή συνταχθεί, μπορούμε να ζητήσουμε από την </a:t>
          </a:r>
          <a:r>
            <a:rPr lang="en-US" sz="2200" b="0" i="0" kern="1200"/>
            <a:t>python </a:t>
          </a:r>
          <a:r>
            <a:rPr lang="el-GR" sz="2200" b="0" i="0" kern="1200"/>
            <a:t>να δημιουργήσει αντικείμενα που να την χρησιμοποιούν σαν πρότυπο(</a:t>
          </a:r>
          <a:r>
            <a:rPr lang="en-US" sz="2200" b="0" i="0" kern="1200"/>
            <a:t>blueprint</a:t>
          </a:r>
          <a:r>
            <a:rPr lang="el-GR" sz="2200" b="0" i="0" kern="1200"/>
            <a:t>)</a:t>
          </a:r>
          <a:r>
            <a:rPr lang="en-US" sz="2200" b="0" i="0" kern="1200"/>
            <a:t>.</a:t>
          </a:r>
          <a:endParaRPr lang="en-US" sz="2200" kern="1200"/>
        </a:p>
      </dsp:txBody>
      <dsp:txXfrm>
        <a:off x="0" y="2264028"/>
        <a:ext cx="6925552" cy="1132014"/>
      </dsp:txXfrm>
    </dsp:sp>
    <dsp:sp modelId="{054937D7-487F-4C68-89B9-B0E6CBF3A77E}">
      <dsp:nvSpPr>
        <dsp:cNvPr id="0" name=""/>
        <dsp:cNvSpPr/>
      </dsp:nvSpPr>
      <dsp:spPr>
        <a:xfrm>
          <a:off x="0" y="3396042"/>
          <a:ext cx="69255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02458-BEAC-4E83-8330-613BB0AA751A}">
      <dsp:nvSpPr>
        <dsp:cNvPr id="0" name=""/>
        <dsp:cNvSpPr/>
      </dsp:nvSpPr>
      <dsp:spPr>
        <a:xfrm>
          <a:off x="0" y="3396042"/>
          <a:ext cx="6925552" cy="1132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b="0" i="0" kern="1200"/>
            <a:t>Για να ξεκαθαρίσουμε: Η </a:t>
          </a:r>
          <a:r>
            <a:rPr lang="el-GR" sz="2200" b="0" i="0" u="sng" kern="1200"/>
            <a:t>κλάση</a:t>
          </a:r>
          <a:r>
            <a:rPr lang="el-GR" sz="2200" b="0" i="0" kern="1200"/>
            <a:t> είναι μια περιγραφή της γενικής ιδέας ενώ το </a:t>
          </a:r>
          <a:r>
            <a:rPr lang="el-GR" sz="2200" b="0" i="0" u="sng" kern="1200"/>
            <a:t>αντικείμενο</a:t>
          </a:r>
          <a:r>
            <a:rPr lang="el-GR" sz="2200" b="0" i="0" kern="1200"/>
            <a:t> είναι η συγκεκριμένη οντότητα που περιγράφεται από την κλάση.</a:t>
          </a:r>
          <a:endParaRPr lang="en-US" sz="2200" kern="1200"/>
        </a:p>
      </dsp:txBody>
      <dsp:txXfrm>
        <a:off x="0" y="3396042"/>
        <a:ext cx="6925552" cy="1132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3/9/2023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7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4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3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6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3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2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6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6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8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2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6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D7ACF-91D4-41EE-246E-C10FCE659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/>
          </a:bodyPr>
          <a:lstStyle/>
          <a:p>
            <a:r>
              <a:rPr lang="el-GR" sz="6000" dirty="0"/>
              <a:t>Κλάσεις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9B908-E265-E9C7-F769-2045324D6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4" cy="882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It’s going be weird until it starts making sense and then a little bit more weird just because.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64CC9-BBA7-E79D-32A3-D41FB67CD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03" r="14878" b="-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4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11EC-02E5-3427-9847-21F95380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Αντικείμενα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F0FF8-6F9D-95EB-D950-B9E9B9AA5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8267296" cy="3471418"/>
          </a:xfrm>
        </p:spPr>
        <p:txBody>
          <a:bodyPr/>
          <a:lstStyle/>
          <a:p>
            <a:r>
              <a:rPr lang="el-GR" dirty="0"/>
              <a:t>Ένα αντικείμενο είναι… μια οντότητα που προσομοιάζει μια άλλη οντότητα του φυσικού κόσμου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.(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Αυτό δεν βοήθησε κανέναν)</a:t>
            </a:r>
          </a:p>
          <a:p>
            <a:r>
              <a:rPr lang="el-GR" dirty="0"/>
              <a:t>Προγραμματιστικά, πρόκειται για μια οντότητα που διατηρεί πληροφορίες για τον εαυτό της και έχει ορισμένη συμπεριφορά.</a:t>
            </a:r>
          </a:p>
          <a:p>
            <a:r>
              <a:rPr lang="el-GR" dirty="0"/>
              <a:t>Ας δούμε λοιπόν ένα παράδειγμα ενός αντικειμένου… μια λίστα!</a:t>
            </a:r>
          </a:p>
        </p:txBody>
      </p:sp>
    </p:spTree>
    <p:extLst>
      <p:ext uri="{BB962C8B-B14F-4D97-AF65-F5344CB8AC3E}">
        <p14:creationId xmlns:p14="http://schemas.microsoft.com/office/powerpoint/2010/main" val="373549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781523-084B-00E5-F608-681B8F3E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1508252"/>
            <a:ext cx="4114800" cy="4045881"/>
          </a:xfrm>
        </p:spPr>
        <p:txBody>
          <a:bodyPr/>
          <a:lstStyle/>
          <a:p>
            <a:r>
              <a:rPr lang="el-GR" dirty="0"/>
              <a:t>Έστω ότι έχουμε την λίστα [1,2,98,1]</a:t>
            </a:r>
          </a:p>
          <a:p>
            <a:r>
              <a:rPr lang="el-GR" dirty="0"/>
              <a:t>Η λίστα αυτή διατηρεί πληροφορίες για τον εαυτό της, δηλαδή τα στοιχεία της.</a:t>
            </a:r>
          </a:p>
          <a:p>
            <a:r>
              <a:rPr lang="el-GR" dirty="0"/>
              <a:t>Επίσης, η λίστα αυτή υποστηρίζει ένα σύνολο συμπεριφορών. Αυτές οι συμπεριφορές είναι λ.χ. η προσθήκη στοιχείου στην λίστα, η διαγραφή, η προσπέλαση σε μια θέση, η απαρίθμηση των στοιχείων.</a:t>
            </a:r>
          </a:p>
          <a:p>
            <a:r>
              <a:rPr lang="el-GR" dirty="0"/>
              <a:t>Οι πληροφορίες αυτές λέγονται στοιχεία (</a:t>
            </a:r>
            <a:r>
              <a:rPr lang="en-US" dirty="0"/>
              <a:t>attributes)</a:t>
            </a:r>
            <a:r>
              <a:rPr lang="el-GR" dirty="0"/>
              <a:t> και οι συμπεριφορές μέθοδοι(</a:t>
            </a:r>
            <a:r>
              <a:rPr lang="en-US" dirty="0"/>
              <a:t>methods).</a:t>
            </a:r>
            <a:endParaRPr lang="el-GR" dirty="0"/>
          </a:p>
          <a:p>
            <a:r>
              <a:rPr lang="el-GR" dirty="0"/>
              <a:t> </a:t>
            </a:r>
          </a:p>
        </p:txBody>
      </p:sp>
      <p:pic>
        <p:nvPicPr>
          <p:cNvPr id="1026" name="Picture 2" descr="Lists and Tuples in Python – Real Python">
            <a:extLst>
              <a:ext uri="{FF2B5EF4-FFF2-40B4-BE49-F238E27FC236}">
                <a16:creationId xmlns:a16="http://schemas.microsoft.com/office/drawing/2014/main" id="{53974B82-0127-8728-CC5E-0B1F4E05FE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02" y="1616352"/>
            <a:ext cx="6444970" cy="362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69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3243671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A43FC3-9D3C-A012-BC11-0293569F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059" y="828039"/>
            <a:ext cx="6925552" cy="868681"/>
          </a:xfrm>
        </p:spPr>
        <p:txBody>
          <a:bodyPr>
            <a:normAutofit/>
          </a:bodyPr>
          <a:lstStyle/>
          <a:p>
            <a:r>
              <a:rPr lang="el-GR" dirty="0"/>
              <a:t>Κλάσεις</a:t>
            </a:r>
          </a:p>
        </p:txBody>
      </p:sp>
      <p:graphicFrame>
        <p:nvGraphicFramePr>
          <p:cNvPr id="19" name="Content Placeholder 5">
            <a:extLst>
              <a:ext uri="{FF2B5EF4-FFF2-40B4-BE49-F238E27FC236}">
                <a16:creationId xmlns:a16="http://schemas.microsoft.com/office/drawing/2014/main" id="{FF7BAE29-85EF-BBD0-C167-1055CD1004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92780" y="1845311"/>
          <a:ext cx="6925552" cy="4528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Cross 16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623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A0A22C-1E0E-77EB-76A4-52D02C4D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72" y="976630"/>
            <a:ext cx="3609983" cy="86131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Προγρ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αμματιστικά 1/2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1D877-4651-782C-5E68-65D515970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893" y="1752995"/>
            <a:ext cx="4305145" cy="4127229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-228600">
              <a:lnSpc>
                <a:spcPct val="90000"/>
              </a:lnSpc>
              <a:buFont typeface="System Font Regular"/>
              <a:buChar char="–"/>
            </a:pPr>
            <a:r>
              <a:rPr lang="el-GR" sz="2400" dirty="0"/>
              <a:t>Μπορούμε να ορίσουμε κλάσεις με την δεσμευμένη λέξη class.</a:t>
            </a:r>
          </a:p>
          <a:p>
            <a:pPr marL="0" indent="-228600">
              <a:lnSpc>
                <a:spcPct val="90000"/>
              </a:lnSpc>
              <a:buFont typeface="System Font Regular"/>
              <a:buChar char="–"/>
            </a:pPr>
            <a:r>
              <a:rPr lang="el-GR" sz="2400" dirty="0"/>
              <a:t>Μεθόδους ορίζουμε ορίζοντας συναρτήσεις μέσα στην κλάση. Ωστόσο μια μεγάλη διαφορά είναι η δήλωση της παραμέτρου </a:t>
            </a:r>
            <a:r>
              <a:rPr lang="el-GR" sz="2400" dirty="0" err="1"/>
              <a:t>self</a:t>
            </a:r>
            <a:r>
              <a:rPr lang="el-GR" sz="2400" dirty="0"/>
              <a:t>, που μας δίνει πρόσβαση στα στοιχεία του αντικειμένου.</a:t>
            </a:r>
          </a:p>
          <a:p>
            <a:pPr marL="0" indent="-228600">
              <a:lnSpc>
                <a:spcPct val="90000"/>
              </a:lnSpc>
              <a:buFont typeface="System Font Regular"/>
              <a:buChar char="–"/>
            </a:pPr>
            <a:r>
              <a:rPr lang="el-GR" sz="2400" dirty="0"/>
              <a:t>Για τον ορισμό στοιχείων για το αντικείμενο πρέπει να ορίσουμε μια ειδική μέθοδο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def</a:t>
            </a:r>
            <a:r>
              <a:rPr lang="el-GR" sz="2400" dirty="0"/>
              <a:t> __</a:t>
            </a:r>
            <a:r>
              <a:rPr lang="el-GR" sz="2400" dirty="0" err="1"/>
              <a:t>init</a:t>
            </a:r>
            <a:r>
              <a:rPr lang="el-GR" sz="2400" dirty="0"/>
              <a:t>__(self,arg1,arg2,…)</a:t>
            </a:r>
          </a:p>
          <a:p>
            <a:pPr>
              <a:lnSpc>
                <a:spcPct val="90000"/>
              </a:lnSpc>
            </a:pPr>
            <a:r>
              <a:rPr lang="el-GR" sz="2400" dirty="0"/>
              <a:t>Μέσα στην οποία ορίζουμε τα δεδομένα με την σύνταξή </a:t>
            </a:r>
            <a:r>
              <a:rPr lang="el-GR" sz="2400" dirty="0" err="1"/>
              <a:t>self.όνομα</a:t>
            </a:r>
            <a:r>
              <a:rPr lang="el-GR" sz="2400" dirty="0"/>
              <a:t> (*:τύπος) = τιμή *προαιρετικό.</a:t>
            </a:r>
          </a:p>
          <a:p>
            <a:pPr marL="0" indent="-228600">
              <a:lnSpc>
                <a:spcPct val="90000"/>
              </a:lnSpc>
              <a:buFont typeface="System Font Regular"/>
              <a:buChar char="–"/>
            </a:pPr>
            <a:r>
              <a:rPr lang="el-GR" sz="2400" dirty="0"/>
              <a:t>Τα στοιχεία που έχουν δηλωθεί έτσι είναι διαθέσιμα με την χρήση της παραμέτρου </a:t>
            </a:r>
            <a:r>
              <a:rPr lang="en-US" sz="2400" dirty="0"/>
              <a:t>self.</a:t>
            </a:r>
          </a:p>
          <a:p>
            <a:pPr>
              <a:lnSpc>
                <a:spcPct val="90000"/>
              </a:lnSpc>
            </a:pPr>
            <a:endParaRPr lang="el-GR" sz="2400" dirty="0"/>
          </a:p>
          <a:p>
            <a:pPr indent="-228600">
              <a:lnSpc>
                <a:spcPct val="90000"/>
              </a:lnSpc>
              <a:buFont typeface="System Font Regular"/>
              <a:buChar char="–"/>
            </a:pPr>
            <a:endParaRPr lang="el-GR" sz="1400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7C12F99-E768-B3A2-3C43-279CB6EC2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55" y="1497220"/>
            <a:ext cx="5940710" cy="4127230"/>
          </a:xfrm>
          <a:prstGeom prst="rect">
            <a:avLst/>
          </a:prstGeom>
        </p:spPr>
      </p:pic>
      <p:sp>
        <p:nvSpPr>
          <p:cNvPr id="22" name="Cross 2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A469-3B32-7986-DD11-21CCB14D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634144"/>
          </a:xfrm>
        </p:spPr>
        <p:txBody>
          <a:bodyPr/>
          <a:lstStyle/>
          <a:p>
            <a:r>
              <a:rPr lang="el-GR" dirty="0"/>
              <a:t>Προγραμματιστικά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9B07E-FDC3-4DE8-9C36-FFE6A4C6E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022ED-BC86-CA02-BF69-E06E5BB8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8" y="1938528"/>
            <a:ext cx="4784091" cy="3615605"/>
          </a:xfrm>
        </p:spPr>
        <p:txBody>
          <a:bodyPr/>
          <a:lstStyle/>
          <a:p>
            <a:r>
              <a:rPr lang="el-GR" dirty="0"/>
              <a:t>Η μέθοδος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_(self) </a:t>
            </a:r>
            <a:r>
              <a:rPr lang="el-GR" dirty="0"/>
              <a:t>είναι ένα πολύ ξεχωριστό είδος μεθόδου που λέγεται </a:t>
            </a:r>
            <a:r>
              <a:rPr lang="en-US" dirty="0" err="1"/>
              <a:t>dunder</a:t>
            </a:r>
            <a:r>
              <a:rPr lang="en-US" dirty="0"/>
              <a:t> </a:t>
            </a:r>
            <a:r>
              <a:rPr lang="el-GR" dirty="0"/>
              <a:t>μέθοδος(</a:t>
            </a:r>
            <a:r>
              <a:rPr lang="en-US" dirty="0" err="1"/>
              <a:t>dunder</a:t>
            </a:r>
            <a:r>
              <a:rPr lang="en-US" dirty="0"/>
              <a:t>=double underscore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l-GR" dirty="0">
                <a:solidFill>
                  <a:schemeClr val="bg1">
                    <a:lumMod val="85000"/>
                  </a:schemeClr>
                </a:solidFill>
              </a:rPr>
              <a:t>ναι ούτε εγώ καταλαβαίνω πως πήγε εκεί η σκέψη τους.</a:t>
            </a:r>
          </a:p>
          <a:p>
            <a:r>
              <a:rPr lang="el-GR" dirty="0"/>
              <a:t>Η συγκεκριμένη εκτελεί τον ρόλου του κατασκευαστή (</a:t>
            </a:r>
            <a:r>
              <a:rPr lang="en-US" dirty="0"/>
              <a:t>constructor)</a:t>
            </a:r>
            <a:r>
              <a:rPr lang="el-GR" dirty="0"/>
              <a:t> της συμπεριφοράς δημιουργίας ενός αντικειμένου της κλάσεις όπου εισάγονται τα συγκεκριμένα τους στοιχεία.</a:t>
            </a:r>
          </a:p>
          <a:p>
            <a:r>
              <a:rPr lang="el-GR" dirty="0"/>
              <a:t>Άλλες τέτοιες είναι η </a:t>
            </a:r>
            <a:r>
              <a:rPr lang="en-US" dirty="0"/>
              <a:t>__str__(self), </a:t>
            </a:r>
            <a:r>
              <a:rPr lang="el-GR" dirty="0"/>
              <a:t>η __</a:t>
            </a:r>
            <a:r>
              <a:rPr lang="en-US" dirty="0"/>
              <a:t>eq__(self, other) </a:t>
            </a:r>
            <a:r>
              <a:rPr lang="el-GR" dirty="0"/>
              <a:t>κτλ. Οι οποίες επηρεάζουν την χρήση της κλάσεις με τα σύμβολα και τις στοιχειώδεις μεθόδους της </a:t>
            </a:r>
            <a:r>
              <a:rPr lang="en-US"/>
              <a:t>python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69344628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LeftStep">
      <a:dk1>
        <a:srgbClr val="000000"/>
      </a:dk1>
      <a:lt1>
        <a:srgbClr val="FFFFFF"/>
      </a:lt1>
      <a:dk2>
        <a:srgbClr val="1D2A34"/>
      </a:dk2>
      <a:lt2>
        <a:srgbClr val="E2E4E8"/>
      </a:lt2>
      <a:accent1>
        <a:srgbClr val="D89126"/>
      </a:accent1>
      <a:accent2>
        <a:srgbClr val="D53A17"/>
      </a:accent2>
      <a:accent3>
        <a:srgbClr val="E72956"/>
      </a:accent3>
      <a:accent4>
        <a:srgbClr val="D51793"/>
      </a:accent4>
      <a:accent5>
        <a:srgbClr val="DA29E7"/>
      </a:accent5>
      <a:accent6>
        <a:srgbClr val="7917D5"/>
      </a:accent6>
      <a:hlink>
        <a:srgbClr val="3F72B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163</TotalTime>
  <Words>423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Seaford Display</vt:lpstr>
      <vt:lpstr>System Font Regular</vt:lpstr>
      <vt:lpstr>Tenorite</vt:lpstr>
      <vt:lpstr>MadridVTI</vt:lpstr>
      <vt:lpstr>Κλάσεις </vt:lpstr>
      <vt:lpstr>Αντικείμενα</vt:lpstr>
      <vt:lpstr>PowerPoint Presentation</vt:lpstr>
      <vt:lpstr>Κλάσεις</vt:lpstr>
      <vt:lpstr>Προγραμματιστικά 1/2</vt:lpstr>
      <vt:lpstr>Προγραμματιστικά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Κλάσεις </dc:title>
  <dc:creator>p3190166@aueb.gr</dc:creator>
  <cp:lastModifiedBy>p3190166@aueb.gr</cp:lastModifiedBy>
  <cp:revision>3</cp:revision>
  <dcterms:created xsi:type="dcterms:W3CDTF">2023-03-09T08:19:07Z</dcterms:created>
  <dcterms:modified xsi:type="dcterms:W3CDTF">2023-03-09T12:29:50Z</dcterms:modified>
</cp:coreProperties>
</file>