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80625" cy="5670550"/>
  <p:notesSz cx="7559675" cy="10691813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0C01A1-06DD-4A3C-B3F7-ACB07000F9B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02F399-57BD-4195-AF37-D3FBBE8410E6}">
      <dgm:prSet/>
      <dgm:spPr/>
      <dgm:t>
        <a:bodyPr/>
        <a:lstStyle/>
        <a:p>
          <a:r>
            <a:rPr lang="el-GR" dirty="0"/>
            <a:t>2</a:t>
          </a:r>
          <a:r>
            <a:rPr lang="el-GR" baseline="30000" dirty="0"/>
            <a:t>ο</a:t>
          </a:r>
          <a:r>
            <a:rPr lang="el-GR" dirty="0"/>
            <a:t> ΕΞΑΜΗΝΟ</a:t>
          </a:r>
          <a:endParaRPr lang="en-US" dirty="0"/>
        </a:p>
      </dgm:t>
    </dgm:pt>
    <dgm:pt modelId="{F0E4A7BE-387B-471C-B31D-378F9CC02096}" type="parTrans" cxnId="{D36568F8-D596-417A-803E-1D8CC8270116}">
      <dgm:prSet/>
      <dgm:spPr/>
      <dgm:t>
        <a:bodyPr/>
        <a:lstStyle/>
        <a:p>
          <a:endParaRPr lang="en-US"/>
        </a:p>
      </dgm:t>
    </dgm:pt>
    <dgm:pt modelId="{696D2242-F7DE-45F3-A843-8DDBA7A29C30}" type="sibTrans" cxnId="{D36568F8-D596-417A-803E-1D8CC8270116}">
      <dgm:prSet/>
      <dgm:spPr/>
      <dgm:t>
        <a:bodyPr/>
        <a:lstStyle/>
        <a:p>
          <a:endParaRPr lang="en-US"/>
        </a:p>
      </dgm:t>
    </dgm:pt>
    <dgm:pt modelId="{3339997A-0CF2-4C0A-84E4-04AFB029389A}">
      <dgm:prSet/>
      <dgm:spPr/>
      <dgm:t>
        <a:bodyPr/>
        <a:lstStyle/>
        <a:p>
          <a:r>
            <a:rPr lang="en-US" dirty="0"/>
            <a:t>MPSP2314</a:t>
          </a:r>
        </a:p>
      </dgm:t>
    </dgm:pt>
    <dgm:pt modelId="{1F4B3AF6-99AC-49C7-A62A-2F7F7E4BCEEF}" type="parTrans" cxnId="{2405E20D-A305-4A37-B1FC-A85F96F1843D}">
      <dgm:prSet/>
      <dgm:spPr/>
      <dgm:t>
        <a:bodyPr/>
        <a:lstStyle/>
        <a:p>
          <a:endParaRPr lang="en-US"/>
        </a:p>
      </dgm:t>
    </dgm:pt>
    <dgm:pt modelId="{2A95A8F6-389F-49D2-8360-BEDE615AABBA}" type="sibTrans" cxnId="{2405E20D-A305-4A37-B1FC-A85F96F1843D}">
      <dgm:prSet/>
      <dgm:spPr/>
      <dgm:t>
        <a:bodyPr/>
        <a:lstStyle/>
        <a:p>
          <a:endParaRPr lang="en-US"/>
        </a:p>
      </dgm:t>
    </dgm:pt>
    <dgm:pt modelId="{E98AB7A0-417F-43B5-AD8D-FAC5D35DAEF3}">
      <dgm:prSet/>
      <dgm:spPr/>
      <dgm:t>
        <a:bodyPr/>
        <a:lstStyle/>
        <a:p>
          <a:r>
            <a:rPr lang="el-GR" dirty="0"/>
            <a:t>Θέμα: </a:t>
          </a:r>
          <a:r>
            <a:rPr lang="en-US" dirty="0"/>
            <a:t>Microservice </a:t>
          </a:r>
          <a:r>
            <a:rPr lang="el-GR" dirty="0"/>
            <a:t>για επεξεργασία τιμολογίων</a:t>
          </a:r>
          <a:endParaRPr lang="en-US" dirty="0"/>
        </a:p>
      </dgm:t>
    </dgm:pt>
    <dgm:pt modelId="{EEC18828-9610-4BF4-B88D-27DADB56E3EF}" type="parTrans" cxnId="{DE540869-A673-49E5-ACCE-970080A3A9E7}">
      <dgm:prSet/>
      <dgm:spPr/>
      <dgm:t>
        <a:bodyPr/>
        <a:lstStyle/>
        <a:p>
          <a:endParaRPr lang="en-US"/>
        </a:p>
      </dgm:t>
    </dgm:pt>
    <dgm:pt modelId="{7D439FA6-4D00-4157-90CD-320F31841E92}" type="sibTrans" cxnId="{DE540869-A673-49E5-ACCE-970080A3A9E7}">
      <dgm:prSet/>
      <dgm:spPr/>
      <dgm:t>
        <a:bodyPr/>
        <a:lstStyle/>
        <a:p>
          <a:endParaRPr lang="en-US"/>
        </a:p>
      </dgm:t>
    </dgm:pt>
    <dgm:pt modelId="{DCCD2410-4C49-4974-97A6-DC022E1577CA}">
      <dgm:prSet/>
      <dgm:spPr/>
      <dgm:t>
        <a:bodyPr/>
        <a:lstStyle/>
        <a:p>
          <a:r>
            <a:rPr lang="el-GR" dirty="0"/>
            <a:t>ΚΑΛΛΙΓΕΡΟΣ ΑΝΑΣΤΑΣΙΟΣ</a:t>
          </a:r>
          <a:endParaRPr lang="en-US" dirty="0"/>
        </a:p>
      </dgm:t>
    </dgm:pt>
    <dgm:pt modelId="{89E0F67F-B298-4522-B481-F8925698F533}" type="sibTrans" cxnId="{B1B91F92-C6C2-48A0-8301-07DE171A854F}">
      <dgm:prSet/>
      <dgm:spPr/>
      <dgm:t>
        <a:bodyPr/>
        <a:lstStyle/>
        <a:p>
          <a:endParaRPr lang="en-US"/>
        </a:p>
      </dgm:t>
    </dgm:pt>
    <dgm:pt modelId="{10A388A4-0595-45E2-90D3-78EEEC395CAF}" type="parTrans" cxnId="{B1B91F92-C6C2-48A0-8301-07DE171A854F}">
      <dgm:prSet/>
      <dgm:spPr/>
      <dgm:t>
        <a:bodyPr/>
        <a:lstStyle/>
        <a:p>
          <a:endParaRPr lang="en-US"/>
        </a:p>
      </dgm:t>
    </dgm:pt>
    <dgm:pt modelId="{6F53B940-B870-4E84-B12F-85B76277F306}" type="pres">
      <dgm:prSet presAssocID="{330C01A1-06DD-4A3C-B3F7-ACB07000F9BF}" presName="linear" presStyleCnt="0">
        <dgm:presLayoutVars>
          <dgm:animLvl val="lvl"/>
          <dgm:resizeHandles val="exact"/>
        </dgm:presLayoutVars>
      </dgm:prSet>
      <dgm:spPr/>
    </dgm:pt>
    <dgm:pt modelId="{F806016F-2687-4629-A7E2-28BF97A28F06}" type="pres">
      <dgm:prSet presAssocID="{D802F399-57BD-4195-AF37-D3FBBE8410E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B82D8CD-99A8-4065-9E9A-3019C1504B12}" type="pres">
      <dgm:prSet presAssocID="{696D2242-F7DE-45F3-A843-8DDBA7A29C30}" presName="spacer" presStyleCnt="0"/>
      <dgm:spPr/>
    </dgm:pt>
    <dgm:pt modelId="{F535547D-AFFB-401A-8616-19E8B691966E}" type="pres">
      <dgm:prSet presAssocID="{DCCD2410-4C49-4974-97A6-DC022E1577C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DCA262E-F5EC-4347-BA08-E55B67DEB34D}" type="pres">
      <dgm:prSet presAssocID="{89E0F67F-B298-4522-B481-F8925698F533}" presName="spacer" presStyleCnt="0"/>
      <dgm:spPr/>
    </dgm:pt>
    <dgm:pt modelId="{E15C8C5D-2E36-4421-A34C-D3C9A5916268}" type="pres">
      <dgm:prSet presAssocID="{3339997A-0CF2-4C0A-84E4-04AFB02938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11A0DEC-26DA-478B-9E49-93C2E49402CD}" type="pres">
      <dgm:prSet presAssocID="{2A95A8F6-389F-49D2-8360-BEDE615AABBA}" presName="spacer" presStyleCnt="0"/>
      <dgm:spPr/>
    </dgm:pt>
    <dgm:pt modelId="{662A9B87-109D-4F1E-A55B-AA20125E4BC4}" type="pres">
      <dgm:prSet presAssocID="{E98AB7A0-417F-43B5-AD8D-FAC5D35DAEF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405E20D-A305-4A37-B1FC-A85F96F1843D}" srcId="{330C01A1-06DD-4A3C-B3F7-ACB07000F9BF}" destId="{3339997A-0CF2-4C0A-84E4-04AFB029389A}" srcOrd="2" destOrd="0" parTransId="{1F4B3AF6-99AC-49C7-A62A-2F7F7E4BCEEF}" sibTransId="{2A95A8F6-389F-49D2-8360-BEDE615AABBA}"/>
    <dgm:cxn modelId="{C92B4533-AABB-4D06-BA83-E511B17123ED}" type="presOf" srcId="{330C01A1-06DD-4A3C-B3F7-ACB07000F9BF}" destId="{6F53B940-B870-4E84-B12F-85B76277F306}" srcOrd="0" destOrd="0" presId="urn:microsoft.com/office/officeart/2005/8/layout/vList2"/>
    <dgm:cxn modelId="{3DF9E262-7338-4669-B60E-3526BEAE0E82}" type="presOf" srcId="{DCCD2410-4C49-4974-97A6-DC022E1577CA}" destId="{F535547D-AFFB-401A-8616-19E8B691966E}" srcOrd="0" destOrd="0" presId="urn:microsoft.com/office/officeart/2005/8/layout/vList2"/>
    <dgm:cxn modelId="{F5BDF846-0884-4933-A032-9E30745933B9}" type="presOf" srcId="{3339997A-0CF2-4C0A-84E4-04AFB029389A}" destId="{E15C8C5D-2E36-4421-A34C-D3C9A5916268}" srcOrd="0" destOrd="0" presId="urn:microsoft.com/office/officeart/2005/8/layout/vList2"/>
    <dgm:cxn modelId="{DE540869-A673-49E5-ACCE-970080A3A9E7}" srcId="{330C01A1-06DD-4A3C-B3F7-ACB07000F9BF}" destId="{E98AB7A0-417F-43B5-AD8D-FAC5D35DAEF3}" srcOrd="3" destOrd="0" parTransId="{EEC18828-9610-4BF4-B88D-27DADB56E3EF}" sibTransId="{7D439FA6-4D00-4157-90CD-320F31841E92}"/>
    <dgm:cxn modelId="{98E31254-A9BA-4BCB-9EF3-E23AB40B7371}" type="presOf" srcId="{E98AB7A0-417F-43B5-AD8D-FAC5D35DAEF3}" destId="{662A9B87-109D-4F1E-A55B-AA20125E4BC4}" srcOrd="0" destOrd="0" presId="urn:microsoft.com/office/officeart/2005/8/layout/vList2"/>
    <dgm:cxn modelId="{B1B91F92-C6C2-48A0-8301-07DE171A854F}" srcId="{330C01A1-06DD-4A3C-B3F7-ACB07000F9BF}" destId="{DCCD2410-4C49-4974-97A6-DC022E1577CA}" srcOrd="1" destOrd="0" parTransId="{10A388A4-0595-45E2-90D3-78EEEC395CAF}" sibTransId="{89E0F67F-B298-4522-B481-F8925698F533}"/>
    <dgm:cxn modelId="{D36568F8-D596-417A-803E-1D8CC8270116}" srcId="{330C01A1-06DD-4A3C-B3F7-ACB07000F9BF}" destId="{D802F399-57BD-4195-AF37-D3FBBE8410E6}" srcOrd="0" destOrd="0" parTransId="{F0E4A7BE-387B-471C-B31D-378F9CC02096}" sibTransId="{696D2242-F7DE-45F3-A843-8DDBA7A29C30}"/>
    <dgm:cxn modelId="{CE1D85FC-DBD8-47D3-B7CC-3F813BC4DDC2}" type="presOf" srcId="{D802F399-57BD-4195-AF37-D3FBBE8410E6}" destId="{F806016F-2687-4629-A7E2-28BF97A28F06}" srcOrd="0" destOrd="0" presId="urn:microsoft.com/office/officeart/2005/8/layout/vList2"/>
    <dgm:cxn modelId="{5E40774F-1962-411A-9AF4-5A9726F1C12E}" type="presParOf" srcId="{6F53B940-B870-4E84-B12F-85B76277F306}" destId="{F806016F-2687-4629-A7E2-28BF97A28F06}" srcOrd="0" destOrd="0" presId="urn:microsoft.com/office/officeart/2005/8/layout/vList2"/>
    <dgm:cxn modelId="{371F323B-D27C-45BD-82CC-B3E3ECAC0C36}" type="presParOf" srcId="{6F53B940-B870-4E84-B12F-85B76277F306}" destId="{DB82D8CD-99A8-4065-9E9A-3019C1504B12}" srcOrd="1" destOrd="0" presId="urn:microsoft.com/office/officeart/2005/8/layout/vList2"/>
    <dgm:cxn modelId="{CC783A48-51DF-4BC8-B466-C4EB11845365}" type="presParOf" srcId="{6F53B940-B870-4E84-B12F-85B76277F306}" destId="{F535547D-AFFB-401A-8616-19E8B691966E}" srcOrd="2" destOrd="0" presId="urn:microsoft.com/office/officeart/2005/8/layout/vList2"/>
    <dgm:cxn modelId="{0FF01ADB-F3FD-4F65-9FFD-C406A94FE96C}" type="presParOf" srcId="{6F53B940-B870-4E84-B12F-85B76277F306}" destId="{FDCA262E-F5EC-4347-BA08-E55B67DEB34D}" srcOrd="3" destOrd="0" presId="urn:microsoft.com/office/officeart/2005/8/layout/vList2"/>
    <dgm:cxn modelId="{BF212493-DDCA-4FBB-95CD-0233624A0DB2}" type="presParOf" srcId="{6F53B940-B870-4E84-B12F-85B76277F306}" destId="{E15C8C5D-2E36-4421-A34C-D3C9A5916268}" srcOrd="4" destOrd="0" presId="urn:microsoft.com/office/officeart/2005/8/layout/vList2"/>
    <dgm:cxn modelId="{9E06ADDC-D5BD-423B-813D-426F55355F3A}" type="presParOf" srcId="{6F53B940-B870-4E84-B12F-85B76277F306}" destId="{011A0DEC-26DA-478B-9E49-93C2E49402CD}" srcOrd="5" destOrd="0" presId="urn:microsoft.com/office/officeart/2005/8/layout/vList2"/>
    <dgm:cxn modelId="{882B4404-002F-499A-B00C-296A8EFBA4E1}" type="presParOf" srcId="{6F53B940-B870-4E84-B12F-85B76277F306}" destId="{662A9B87-109D-4F1E-A55B-AA20125E4BC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5E995B-52DA-41D9-80CD-7F01B815A2A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388E513-48DD-458A-B844-A92ED7DBD2AE}">
      <dgm:prSet/>
      <dgm:spPr/>
      <dgm:t>
        <a:bodyPr/>
        <a:lstStyle/>
        <a:p>
          <a:r>
            <a:rPr lang="el-GR" b="0" dirty="0"/>
            <a:t>Η εργασία αφορά τη δημιουργία ενός </a:t>
          </a:r>
          <a:r>
            <a:rPr lang="el-GR" b="0" dirty="0" err="1"/>
            <a:t>microservice</a:t>
          </a:r>
          <a:r>
            <a:rPr lang="el-GR" b="0" dirty="0"/>
            <a:t> για την επεξεργασία τιμολογίων για μια υποθετική εταιρεία, το οποίο καλύπτει τις βασικές λειτουργίες διαχείρισης τιμολογίων (CRUD – Δημιουργία, Ανάγνωση, Ενημέρωση, Διαγραφή). </a:t>
          </a:r>
          <a:endParaRPr lang="en-US" dirty="0"/>
        </a:p>
      </dgm:t>
    </dgm:pt>
    <dgm:pt modelId="{813D3907-7E16-43FD-BFFC-E8DA8C9CFCED}" type="parTrans" cxnId="{416074AA-1D37-48EE-B055-3F29AE0CD82C}">
      <dgm:prSet/>
      <dgm:spPr/>
      <dgm:t>
        <a:bodyPr/>
        <a:lstStyle/>
        <a:p>
          <a:endParaRPr lang="en-US"/>
        </a:p>
      </dgm:t>
    </dgm:pt>
    <dgm:pt modelId="{5C8532A3-D760-4036-868D-B8BF5B00F495}" type="sibTrans" cxnId="{416074AA-1D37-48EE-B055-3F29AE0CD82C}">
      <dgm:prSet/>
      <dgm:spPr/>
      <dgm:t>
        <a:bodyPr/>
        <a:lstStyle/>
        <a:p>
          <a:endParaRPr lang="en-US"/>
        </a:p>
      </dgm:t>
    </dgm:pt>
    <dgm:pt modelId="{A546DEC6-66F4-46E3-B4E1-1AEEB88ECAD8}">
      <dgm:prSet/>
      <dgm:spPr/>
      <dgm:t>
        <a:bodyPr/>
        <a:lstStyle/>
        <a:p>
          <a:r>
            <a:rPr lang="el-GR" b="0" dirty="0"/>
            <a:t>Η εφαρμογή ακολουθεί την αρχιτεκτονική </a:t>
          </a:r>
          <a:r>
            <a:rPr lang="el-GR" b="0" dirty="0" err="1"/>
            <a:t>microservice</a:t>
          </a:r>
          <a:r>
            <a:rPr lang="el-GR" b="0" dirty="0"/>
            <a:t>, πράγμα που σημαίνει ότι αποτελείται από διακριτές υπηρεσίες που αναλαμβάνουν συγκεκριμένες λειτουργίες. Στην προκειμένη περίπτωση, το </a:t>
          </a:r>
          <a:r>
            <a:rPr lang="el-GR" b="0" dirty="0" err="1"/>
            <a:t>microservice</a:t>
          </a:r>
          <a:r>
            <a:rPr lang="el-GR" b="0" dirty="0"/>
            <a:t> είναι υπεύθυνο για τη διαχείριση τιμολογίων.</a:t>
          </a:r>
          <a:endParaRPr lang="en-US" dirty="0"/>
        </a:p>
      </dgm:t>
    </dgm:pt>
    <dgm:pt modelId="{4530F6AD-23D3-40CF-938F-F282ADAFD50C}" type="parTrans" cxnId="{AC8827FD-0764-4D50-836F-ED6EAC978976}">
      <dgm:prSet/>
      <dgm:spPr/>
      <dgm:t>
        <a:bodyPr/>
        <a:lstStyle/>
        <a:p>
          <a:endParaRPr lang="en-US"/>
        </a:p>
      </dgm:t>
    </dgm:pt>
    <dgm:pt modelId="{B570FBE0-F53F-4991-8DFC-C6395C14B80F}" type="sibTrans" cxnId="{AC8827FD-0764-4D50-836F-ED6EAC978976}">
      <dgm:prSet/>
      <dgm:spPr/>
      <dgm:t>
        <a:bodyPr/>
        <a:lstStyle/>
        <a:p>
          <a:endParaRPr lang="en-US"/>
        </a:p>
      </dgm:t>
    </dgm:pt>
    <dgm:pt modelId="{9C06140D-E9AA-4C91-B9C4-8438F230688E}">
      <dgm:prSet/>
      <dgm:spPr/>
      <dgm:t>
        <a:bodyPr/>
        <a:lstStyle/>
        <a:p>
          <a:r>
            <a:rPr lang="el-GR" b="0" dirty="0"/>
            <a:t>Η εφαρμογή υποστηρίζει πλήρως τις λειτουργίες </a:t>
          </a:r>
          <a:r>
            <a:rPr lang="el-GR" b="0" dirty="0" err="1"/>
            <a:t>Create</a:t>
          </a:r>
          <a:r>
            <a:rPr lang="el-GR" b="0" dirty="0"/>
            <a:t> (POST), </a:t>
          </a:r>
          <a:r>
            <a:rPr lang="el-GR" b="0" dirty="0" err="1"/>
            <a:t>Read</a:t>
          </a:r>
          <a:r>
            <a:rPr lang="el-GR" b="0" dirty="0"/>
            <a:t> (GET), </a:t>
          </a:r>
          <a:r>
            <a:rPr lang="el-GR" b="0" dirty="0" err="1"/>
            <a:t>Update</a:t>
          </a:r>
          <a:r>
            <a:rPr lang="el-GR" b="0" dirty="0"/>
            <a:t> (PUT) και </a:t>
          </a:r>
          <a:r>
            <a:rPr lang="el-GR" b="0" dirty="0" err="1"/>
            <a:t>Delete</a:t>
          </a:r>
          <a:r>
            <a:rPr lang="el-GR" b="0" dirty="0"/>
            <a:t> (DELETE) για την επεξεργασία τιμολογίων.
Κάθε τιμολόγιο περιλαμβάνει βασικές πληροφορίες, όπως το όνομα του πελάτη, την ημερομηνία έκδοσης του τιμολογίου και το συνολικό ποσό</a:t>
          </a:r>
          <a:endParaRPr lang="en-US" dirty="0"/>
        </a:p>
      </dgm:t>
    </dgm:pt>
    <dgm:pt modelId="{BE683628-E2DE-4C4B-89E2-E6808E30F4BF}" type="parTrans" cxnId="{512922F1-42BD-43E2-9B5C-3D832BE3CF39}">
      <dgm:prSet/>
      <dgm:spPr/>
      <dgm:t>
        <a:bodyPr/>
        <a:lstStyle/>
        <a:p>
          <a:endParaRPr lang="en-US"/>
        </a:p>
      </dgm:t>
    </dgm:pt>
    <dgm:pt modelId="{F84C999C-57CB-467F-9EC3-32B2A59AEC62}" type="sibTrans" cxnId="{512922F1-42BD-43E2-9B5C-3D832BE3CF39}">
      <dgm:prSet/>
      <dgm:spPr/>
      <dgm:t>
        <a:bodyPr/>
        <a:lstStyle/>
        <a:p>
          <a:endParaRPr lang="en-US"/>
        </a:p>
      </dgm:t>
    </dgm:pt>
    <dgm:pt modelId="{5C337126-A422-44F6-A75A-E836FC284213}">
      <dgm:prSet/>
      <dgm:spPr/>
      <dgm:t>
        <a:bodyPr/>
        <a:lstStyle/>
        <a:p>
          <a:r>
            <a:rPr lang="el-GR" b="0" dirty="0"/>
            <a:t>Ενσωματώθηκε το </a:t>
          </a:r>
          <a:r>
            <a:rPr lang="el-GR" b="0" dirty="0" err="1"/>
            <a:t>Swagger</a:t>
          </a:r>
          <a:r>
            <a:rPr lang="el-GR" b="0" dirty="0"/>
            <a:t> UI για εύκολη διαχείριση και δοκιμή του API μέσω περιβάλλοντος χρήστη. Αυτό επιτρέπει στους χρήστες να εκτελούν αιτήματα χωρίς να χρειάζεται να χρησιμοποιούν εξωτερικά εργαλεία όπως το </a:t>
          </a:r>
          <a:r>
            <a:rPr lang="el-GR" b="0" dirty="0" err="1"/>
            <a:t>Postman</a:t>
          </a:r>
          <a:r>
            <a:rPr lang="el-GR" b="0" dirty="0"/>
            <a:t>.</a:t>
          </a:r>
          <a:endParaRPr lang="en-US" dirty="0"/>
        </a:p>
      </dgm:t>
    </dgm:pt>
    <dgm:pt modelId="{D712FCB7-0860-4078-9542-82CDDA5109C2}" type="parTrans" cxnId="{B940DFF2-6797-4D8E-B0A7-E10490554519}">
      <dgm:prSet/>
      <dgm:spPr/>
      <dgm:t>
        <a:bodyPr/>
        <a:lstStyle/>
        <a:p>
          <a:endParaRPr lang="en-US"/>
        </a:p>
      </dgm:t>
    </dgm:pt>
    <dgm:pt modelId="{CBAB87D4-D6C8-40DF-A00F-A8298A6DDF7A}" type="sibTrans" cxnId="{B940DFF2-6797-4D8E-B0A7-E10490554519}">
      <dgm:prSet/>
      <dgm:spPr/>
      <dgm:t>
        <a:bodyPr/>
        <a:lstStyle/>
        <a:p>
          <a:endParaRPr lang="en-US"/>
        </a:p>
      </dgm:t>
    </dgm:pt>
    <dgm:pt modelId="{6DE5BF8D-8C15-43E2-81A3-7EE692D8E6BD}">
      <dgm:prSet/>
      <dgm:spPr/>
      <dgm:t>
        <a:bodyPr/>
        <a:lstStyle/>
        <a:p>
          <a:r>
            <a:rPr lang="el-GR" b="0" dirty="0"/>
            <a:t>Η εφαρμογή χρησιμοποιεί μηχανισμούς επαλήθευσης (</a:t>
          </a:r>
          <a:r>
            <a:rPr lang="el-GR" b="0" dirty="0" err="1"/>
            <a:t>DataAnnotations</a:t>
          </a:r>
          <a:r>
            <a:rPr lang="el-GR" b="0" dirty="0"/>
            <a:t>) για να διασφαλίσει ότι τα δεδομένα που εισάγονται από τους χρήστες είναι σωστά και σύμφωνα με τους κανόνες που έχουν οριστεί (π.χ., το ποσό του τιμολογίου να είναι θετικό).</a:t>
          </a:r>
          <a:endParaRPr lang="en-US" dirty="0"/>
        </a:p>
      </dgm:t>
    </dgm:pt>
    <dgm:pt modelId="{4DBFB0E9-2258-4673-A10E-8DAAA1C3ECFD}" type="parTrans" cxnId="{D029ADF4-6DFD-4FB0-91D7-F9FC57DE8256}">
      <dgm:prSet/>
      <dgm:spPr/>
      <dgm:t>
        <a:bodyPr/>
        <a:lstStyle/>
        <a:p>
          <a:endParaRPr lang="en-US"/>
        </a:p>
      </dgm:t>
    </dgm:pt>
    <dgm:pt modelId="{14FA4963-6BD2-4919-86C5-80D60D53259E}" type="sibTrans" cxnId="{D029ADF4-6DFD-4FB0-91D7-F9FC57DE8256}">
      <dgm:prSet/>
      <dgm:spPr/>
      <dgm:t>
        <a:bodyPr/>
        <a:lstStyle/>
        <a:p>
          <a:endParaRPr lang="en-US"/>
        </a:p>
      </dgm:t>
    </dgm:pt>
    <dgm:pt modelId="{014FF0A5-5A40-4497-99EE-34FE0E169472}">
      <dgm:prSet/>
      <dgm:spPr/>
      <dgm:t>
        <a:bodyPr/>
        <a:lstStyle/>
        <a:p>
          <a:r>
            <a:rPr lang="el-GR" b="0" dirty="0"/>
            <a:t>Η λειτουργία της εφαρμογής έχει δοκιμαστεί πλήρως με παραδείγματα και όλες οι λειτουργίες επιστρέφουν σωστά δεδομένα και μηνύματα επιτυχίας ή σφάλματος ανάλογα με την περίπτωση.</a:t>
          </a:r>
          <a:endParaRPr lang="en-US" dirty="0"/>
        </a:p>
      </dgm:t>
    </dgm:pt>
    <dgm:pt modelId="{88AD6FC9-A926-4760-92C9-B9048945087D}" type="parTrans" cxnId="{3B7BFF3E-54B8-407A-B8CA-06D008237300}">
      <dgm:prSet/>
      <dgm:spPr/>
      <dgm:t>
        <a:bodyPr/>
        <a:lstStyle/>
        <a:p>
          <a:endParaRPr lang="el-GR"/>
        </a:p>
      </dgm:t>
    </dgm:pt>
    <dgm:pt modelId="{F645B79C-592D-4059-8B7F-5F5D23A9FA7C}" type="sibTrans" cxnId="{3B7BFF3E-54B8-407A-B8CA-06D008237300}">
      <dgm:prSet/>
      <dgm:spPr/>
      <dgm:t>
        <a:bodyPr/>
        <a:lstStyle/>
        <a:p>
          <a:endParaRPr lang="el-GR"/>
        </a:p>
      </dgm:t>
    </dgm:pt>
    <dgm:pt modelId="{4F471E08-0F90-4CBF-9FCB-6445EA7F75AA}" type="pres">
      <dgm:prSet presAssocID="{085E995B-52DA-41D9-80CD-7F01B815A2AC}" presName="linear" presStyleCnt="0">
        <dgm:presLayoutVars>
          <dgm:animLvl val="lvl"/>
          <dgm:resizeHandles val="exact"/>
        </dgm:presLayoutVars>
      </dgm:prSet>
      <dgm:spPr/>
    </dgm:pt>
    <dgm:pt modelId="{85BB3FB7-38DB-42A3-A7FA-58FA66C17B8F}" type="pres">
      <dgm:prSet presAssocID="{A388E513-48DD-458A-B844-A92ED7DBD2A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46F0C77-0D63-4FB1-82EC-949EB5704CEC}" type="pres">
      <dgm:prSet presAssocID="{5C8532A3-D760-4036-868D-B8BF5B00F495}" presName="spacer" presStyleCnt="0"/>
      <dgm:spPr/>
    </dgm:pt>
    <dgm:pt modelId="{257A45B4-CB94-4C60-BCE2-1BC837343D22}" type="pres">
      <dgm:prSet presAssocID="{A546DEC6-66F4-46E3-B4E1-1AEEB88ECAD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A8F768E-494D-4B0B-BE9B-B66D65BC7275}" type="pres">
      <dgm:prSet presAssocID="{B570FBE0-F53F-4991-8DFC-C6395C14B80F}" presName="spacer" presStyleCnt="0"/>
      <dgm:spPr/>
    </dgm:pt>
    <dgm:pt modelId="{0E4FE173-4108-4669-B020-DFD05966D761}" type="pres">
      <dgm:prSet presAssocID="{9C06140D-E9AA-4C91-B9C4-8438F230688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74B858F-91CF-461C-B9F5-AFC2330A1944}" type="pres">
      <dgm:prSet presAssocID="{F84C999C-57CB-467F-9EC3-32B2A59AEC62}" presName="spacer" presStyleCnt="0"/>
      <dgm:spPr/>
    </dgm:pt>
    <dgm:pt modelId="{F5334B8E-A653-4AD2-905A-7981605849C9}" type="pres">
      <dgm:prSet presAssocID="{5C337126-A422-44F6-A75A-E836FC28421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7671402-C0AC-46CB-816F-3E6DDD13ED53}" type="pres">
      <dgm:prSet presAssocID="{CBAB87D4-D6C8-40DF-A00F-A8298A6DDF7A}" presName="spacer" presStyleCnt="0"/>
      <dgm:spPr/>
    </dgm:pt>
    <dgm:pt modelId="{5145B0D2-A3C3-46FF-97B3-4FB0BABDA13D}" type="pres">
      <dgm:prSet presAssocID="{6DE5BF8D-8C15-43E2-81A3-7EE692D8E6B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A1ABF35-DC10-4CD0-BD00-91B4EB4E89B9}" type="pres">
      <dgm:prSet presAssocID="{14FA4963-6BD2-4919-86C5-80D60D53259E}" presName="spacer" presStyleCnt="0"/>
      <dgm:spPr/>
    </dgm:pt>
    <dgm:pt modelId="{338447B0-98AF-47DB-BDEF-B4F73C92BD76}" type="pres">
      <dgm:prSet presAssocID="{014FF0A5-5A40-4497-99EE-34FE0E16947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B7BFF3E-54B8-407A-B8CA-06D008237300}" srcId="{085E995B-52DA-41D9-80CD-7F01B815A2AC}" destId="{014FF0A5-5A40-4497-99EE-34FE0E169472}" srcOrd="5" destOrd="0" parTransId="{88AD6FC9-A926-4760-92C9-B9048945087D}" sibTransId="{F645B79C-592D-4059-8B7F-5F5D23A9FA7C}"/>
    <dgm:cxn modelId="{4522584C-A956-4F65-95C9-769578FE4D5C}" type="presOf" srcId="{5C337126-A422-44F6-A75A-E836FC284213}" destId="{F5334B8E-A653-4AD2-905A-7981605849C9}" srcOrd="0" destOrd="0" presId="urn:microsoft.com/office/officeart/2005/8/layout/vList2"/>
    <dgm:cxn modelId="{480B0D74-E65C-459C-98A0-CA29D6E297F1}" type="presOf" srcId="{A546DEC6-66F4-46E3-B4E1-1AEEB88ECAD8}" destId="{257A45B4-CB94-4C60-BCE2-1BC837343D22}" srcOrd="0" destOrd="0" presId="urn:microsoft.com/office/officeart/2005/8/layout/vList2"/>
    <dgm:cxn modelId="{09275B75-B1AC-46B9-98FD-9497204688DA}" type="presOf" srcId="{9C06140D-E9AA-4C91-B9C4-8438F230688E}" destId="{0E4FE173-4108-4669-B020-DFD05966D761}" srcOrd="0" destOrd="0" presId="urn:microsoft.com/office/officeart/2005/8/layout/vList2"/>
    <dgm:cxn modelId="{FE1C3883-ED18-4A8F-A2D6-E15DE05548DD}" type="presOf" srcId="{A388E513-48DD-458A-B844-A92ED7DBD2AE}" destId="{85BB3FB7-38DB-42A3-A7FA-58FA66C17B8F}" srcOrd="0" destOrd="0" presId="urn:microsoft.com/office/officeart/2005/8/layout/vList2"/>
    <dgm:cxn modelId="{A59F579C-4003-4D0E-B32A-4A518C982C17}" type="presOf" srcId="{014FF0A5-5A40-4497-99EE-34FE0E169472}" destId="{338447B0-98AF-47DB-BDEF-B4F73C92BD76}" srcOrd="0" destOrd="0" presId="urn:microsoft.com/office/officeart/2005/8/layout/vList2"/>
    <dgm:cxn modelId="{684629A3-F333-4795-B20C-5072750FAEB7}" type="presOf" srcId="{085E995B-52DA-41D9-80CD-7F01B815A2AC}" destId="{4F471E08-0F90-4CBF-9FCB-6445EA7F75AA}" srcOrd="0" destOrd="0" presId="urn:microsoft.com/office/officeart/2005/8/layout/vList2"/>
    <dgm:cxn modelId="{416074AA-1D37-48EE-B055-3F29AE0CD82C}" srcId="{085E995B-52DA-41D9-80CD-7F01B815A2AC}" destId="{A388E513-48DD-458A-B844-A92ED7DBD2AE}" srcOrd="0" destOrd="0" parTransId="{813D3907-7E16-43FD-BFFC-E8DA8C9CFCED}" sibTransId="{5C8532A3-D760-4036-868D-B8BF5B00F495}"/>
    <dgm:cxn modelId="{A244DFAF-52FD-4DCA-8F0C-93D1DCDF542B}" type="presOf" srcId="{6DE5BF8D-8C15-43E2-81A3-7EE692D8E6BD}" destId="{5145B0D2-A3C3-46FF-97B3-4FB0BABDA13D}" srcOrd="0" destOrd="0" presId="urn:microsoft.com/office/officeart/2005/8/layout/vList2"/>
    <dgm:cxn modelId="{512922F1-42BD-43E2-9B5C-3D832BE3CF39}" srcId="{085E995B-52DA-41D9-80CD-7F01B815A2AC}" destId="{9C06140D-E9AA-4C91-B9C4-8438F230688E}" srcOrd="2" destOrd="0" parTransId="{BE683628-E2DE-4C4B-89E2-E6808E30F4BF}" sibTransId="{F84C999C-57CB-467F-9EC3-32B2A59AEC62}"/>
    <dgm:cxn modelId="{B940DFF2-6797-4D8E-B0A7-E10490554519}" srcId="{085E995B-52DA-41D9-80CD-7F01B815A2AC}" destId="{5C337126-A422-44F6-A75A-E836FC284213}" srcOrd="3" destOrd="0" parTransId="{D712FCB7-0860-4078-9542-82CDDA5109C2}" sibTransId="{CBAB87D4-D6C8-40DF-A00F-A8298A6DDF7A}"/>
    <dgm:cxn modelId="{D029ADF4-6DFD-4FB0-91D7-F9FC57DE8256}" srcId="{085E995B-52DA-41D9-80CD-7F01B815A2AC}" destId="{6DE5BF8D-8C15-43E2-81A3-7EE692D8E6BD}" srcOrd="4" destOrd="0" parTransId="{4DBFB0E9-2258-4673-A10E-8DAAA1C3ECFD}" sibTransId="{14FA4963-6BD2-4919-86C5-80D60D53259E}"/>
    <dgm:cxn modelId="{AC8827FD-0764-4D50-836F-ED6EAC978976}" srcId="{085E995B-52DA-41D9-80CD-7F01B815A2AC}" destId="{A546DEC6-66F4-46E3-B4E1-1AEEB88ECAD8}" srcOrd="1" destOrd="0" parTransId="{4530F6AD-23D3-40CF-938F-F282ADAFD50C}" sibTransId="{B570FBE0-F53F-4991-8DFC-C6395C14B80F}"/>
    <dgm:cxn modelId="{FA1E8253-C5F6-4E75-8698-D3A57ABA8179}" type="presParOf" srcId="{4F471E08-0F90-4CBF-9FCB-6445EA7F75AA}" destId="{85BB3FB7-38DB-42A3-A7FA-58FA66C17B8F}" srcOrd="0" destOrd="0" presId="urn:microsoft.com/office/officeart/2005/8/layout/vList2"/>
    <dgm:cxn modelId="{E7864064-7F2E-42D6-B671-5CE4C75189A4}" type="presParOf" srcId="{4F471E08-0F90-4CBF-9FCB-6445EA7F75AA}" destId="{546F0C77-0D63-4FB1-82EC-949EB5704CEC}" srcOrd="1" destOrd="0" presId="urn:microsoft.com/office/officeart/2005/8/layout/vList2"/>
    <dgm:cxn modelId="{2FAFACC0-0254-4838-9BE2-BA9934D51824}" type="presParOf" srcId="{4F471E08-0F90-4CBF-9FCB-6445EA7F75AA}" destId="{257A45B4-CB94-4C60-BCE2-1BC837343D22}" srcOrd="2" destOrd="0" presId="urn:microsoft.com/office/officeart/2005/8/layout/vList2"/>
    <dgm:cxn modelId="{FD72DCF9-88D3-4BB3-8963-5D59144B48C1}" type="presParOf" srcId="{4F471E08-0F90-4CBF-9FCB-6445EA7F75AA}" destId="{0A8F768E-494D-4B0B-BE9B-B66D65BC7275}" srcOrd="3" destOrd="0" presId="urn:microsoft.com/office/officeart/2005/8/layout/vList2"/>
    <dgm:cxn modelId="{C9CAE1C3-9AA8-4730-B6BD-E2D71AE67C77}" type="presParOf" srcId="{4F471E08-0F90-4CBF-9FCB-6445EA7F75AA}" destId="{0E4FE173-4108-4669-B020-DFD05966D761}" srcOrd="4" destOrd="0" presId="urn:microsoft.com/office/officeart/2005/8/layout/vList2"/>
    <dgm:cxn modelId="{067B4FEC-F7D8-4E90-979B-B25419784DB9}" type="presParOf" srcId="{4F471E08-0F90-4CBF-9FCB-6445EA7F75AA}" destId="{B74B858F-91CF-461C-B9F5-AFC2330A1944}" srcOrd="5" destOrd="0" presId="urn:microsoft.com/office/officeart/2005/8/layout/vList2"/>
    <dgm:cxn modelId="{CA9AC0F2-5FC2-44B9-94BE-8501259A6A8D}" type="presParOf" srcId="{4F471E08-0F90-4CBF-9FCB-6445EA7F75AA}" destId="{F5334B8E-A653-4AD2-905A-7981605849C9}" srcOrd="6" destOrd="0" presId="urn:microsoft.com/office/officeart/2005/8/layout/vList2"/>
    <dgm:cxn modelId="{6FDF19C2-7B16-469A-813C-8CE20C3C7767}" type="presParOf" srcId="{4F471E08-0F90-4CBF-9FCB-6445EA7F75AA}" destId="{97671402-C0AC-46CB-816F-3E6DDD13ED53}" srcOrd="7" destOrd="0" presId="urn:microsoft.com/office/officeart/2005/8/layout/vList2"/>
    <dgm:cxn modelId="{6445FE1B-81BA-4812-B499-BD9BFA2F7D36}" type="presParOf" srcId="{4F471E08-0F90-4CBF-9FCB-6445EA7F75AA}" destId="{5145B0D2-A3C3-46FF-97B3-4FB0BABDA13D}" srcOrd="8" destOrd="0" presId="urn:microsoft.com/office/officeart/2005/8/layout/vList2"/>
    <dgm:cxn modelId="{A9C7647D-6CB1-4FB6-83E7-C1D469C490F9}" type="presParOf" srcId="{4F471E08-0F90-4CBF-9FCB-6445EA7F75AA}" destId="{9A1ABF35-DC10-4CD0-BD00-91B4EB4E89B9}" srcOrd="9" destOrd="0" presId="urn:microsoft.com/office/officeart/2005/8/layout/vList2"/>
    <dgm:cxn modelId="{710761F6-AF87-44CE-A47D-2ADCA230EDD0}" type="presParOf" srcId="{4F471E08-0F90-4CBF-9FCB-6445EA7F75AA}" destId="{338447B0-98AF-47DB-BDEF-B4F73C92BD7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7C2C30-E231-45C5-ACBA-0B4B26A23D4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D7F89EF-6D3C-4CF4-A8B5-E1ABA4DD7FC9}">
      <dgm:prSet/>
      <dgm:spPr/>
      <dgm:t>
        <a:bodyPr/>
        <a:lstStyle/>
        <a:p>
          <a:r>
            <a:rPr lang="el-GR" b="0" dirty="0"/>
            <a:t>Ο κώδικας της εφαρμογής είναι βασισμένος σε αυτό το παράδειγμα </a:t>
          </a:r>
          <a:r>
            <a:rPr lang="en-US" b="0" dirty="0"/>
            <a:t>https://github.com/Apress/pro-microservices-in-.net-6/tree/main/Chapter5/MessageMicroservices</a:t>
          </a:r>
          <a:r>
            <a:rPr lang="el-GR" b="0" dirty="0"/>
            <a:t> </a:t>
          </a:r>
          <a:endParaRPr lang="en-US" dirty="0"/>
        </a:p>
      </dgm:t>
    </dgm:pt>
    <dgm:pt modelId="{2B8A9CCA-C543-4A10-8967-59FB6D1AB549}" type="parTrans" cxnId="{AF887800-AF5F-4634-BA60-DFD327B53A1F}">
      <dgm:prSet/>
      <dgm:spPr/>
      <dgm:t>
        <a:bodyPr/>
        <a:lstStyle/>
        <a:p>
          <a:endParaRPr lang="en-US"/>
        </a:p>
      </dgm:t>
    </dgm:pt>
    <dgm:pt modelId="{DD761F1F-8035-4060-8908-89753439D863}" type="sibTrans" cxnId="{AF887800-AF5F-4634-BA60-DFD327B53A1F}">
      <dgm:prSet/>
      <dgm:spPr/>
      <dgm:t>
        <a:bodyPr/>
        <a:lstStyle/>
        <a:p>
          <a:endParaRPr lang="en-US"/>
        </a:p>
      </dgm:t>
    </dgm:pt>
    <dgm:pt modelId="{DA24BD2E-3EAF-4AB3-85BD-88C3757BDD02}">
      <dgm:prSet/>
      <dgm:spPr/>
      <dgm:t>
        <a:bodyPr/>
        <a:lstStyle/>
        <a:p>
          <a:r>
            <a:rPr lang="el-GR" b="0" dirty="0"/>
            <a:t>Η εφαρμογή είναι υλοποιημένη σε </a:t>
          </a:r>
          <a:r>
            <a:rPr lang="en-US" b="0" dirty="0"/>
            <a:t>C# </a:t>
          </a:r>
          <a:r>
            <a:rPr lang="el-GR" b="0" dirty="0"/>
            <a:t>με </a:t>
          </a:r>
          <a:r>
            <a:rPr lang="en-US" b="0" dirty="0"/>
            <a:t>Framework .NET Core 8.0 </a:t>
          </a:r>
          <a:r>
            <a:rPr lang="el-GR" b="0" dirty="0"/>
            <a:t>και αρχιτεκτονική </a:t>
          </a:r>
          <a:r>
            <a:rPr lang="en-US" b="0" dirty="0"/>
            <a:t>Microservice </a:t>
          </a:r>
          <a:r>
            <a:rPr lang="el-GR" b="0" dirty="0"/>
            <a:t>που αποτελείται από </a:t>
          </a:r>
          <a:r>
            <a:rPr lang="en-US" b="0" dirty="0"/>
            <a:t>Data, Service </a:t>
          </a:r>
          <a:r>
            <a:rPr lang="el-GR" b="0" dirty="0"/>
            <a:t>και </a:t>
          </a:r>
          <a:r>
            <a:rPr lang="en-US" b="0" dirty="0"/>
            <a:t>Controller</a:t>
          </a:r>
          <a:endParaRPr lang="en-US" dirty="0"/>
        </a:p>
      </dgm:t>
    </dgm:pt>
    <dgm:pt modelId="{D72E3F7F-8C69-419B-A5AA-7AE5582D83A4}" type="parTrans" cxnId="{E814F10E-02C5-4599-8839-37D5F2DE5924}">
      <dgm:prSet/>
      <dgm:spPr/>
      <dgm:t>
        <a:bodyPr/>
        <a:lstStyle/>
        <a:p>
          <a:endParaRPr lang="en-US"/>
        </a:p>
      </dgm:t>
    </dgm:pt>
    <dgm:pt modelId="{63DC66CC-D86F-4F15-8664-77A0DAF80D69}" type="sibTrans" cxnId="{E814F10E-02C5-4599-8839-37D5F2DE5924}">
      <dgm:prSet/>
      <dgm:spPr/>
      <dgm:t>
        <a:bodyPr/>
        <a:lstStyle/>
        <a:p>
          <a:endParaRPr lang="en-US"/>
        </a:p>
      </dgm:t>
    </dgm:pt>
    <dgm:pt modelId="{E97D56A2-D8F8-4BFD-B503-E3C8430732D6}" type="pres">
      <dgm:prSet presAssocID="{0A7C2C30-E231-45C5-ACBA-0B4B26A23D40}" presName="linear" presStyleCnt="0">
        <dgm:presLayoutVars>
          <dgm:animLvl val="lvl"/>
          <dgm:resizeHandles val="exact"/>
        </dgm:presLayoutVars>
      </dgm:prSet>
      <dgm:spPr/>
    </dgm:pt>
    <dgm:pt modelId="{A3135280-C13D-4600-AC26-F93F9ED7CF82}" type="pres">
      <dgm:prSet presAssocID="{9D7F89EF-6D3C-4CF4-A8B5-E1ABA4DD7F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A08E23E-DA1C-41A4-9CF3-E65A4F99E511}" type="pres">
      <dgm:prSet presAssocID="{DD761F1F-8035-4060-8908-89753439D863}" presName="spacer" presStyleCnt="0"/>
      <dgm:spPr/>
    </dgm:pt>
    <dgm:pt modelId="{0AC05D1F-C65E-4696-91C0-E8EED4A4E584}" type="pres">
      <dgm:prSet presAssocID="{DA24BD2E-3EAF-4AB3-85BD-88C3757BDD0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F887800-AF5F-4634-BA60-DFD327B53A1F}" srcId="{0A7C2C30-E231-45C5-ACBA-0B4B26A23D40}" destId="{9D7F89EF-6D3C-4CF4-A8B5-E1ABA4DD7FC9}" srcOrd="0" destOrd="0" parTransId="{2B8A9CCA-C543-4A10-8967-59FB6D1AB549}" sibTransId="{DD761F1F-8035-4060-8908-89753439D863}"/>
    <dgm:cxn modelId="{E814F10E-02C5-4599-8839-37D5F2DE5924}" srcId="{0A7C2C30-E231-45C5-ACBA-0B4B26A23D40}" destId="{DA24BD2E-3EAF-4AB3-85BD-88C3757BDD02}" srcOrd="1" destOrd="0" parTransId="{D72E3F7F-8C69-419B-A5AA-7AE5582D83A4}" sibTransId="{63DC66CC-D86F-4F15-8664-77A0DAF80D69}"/>
    <dgm:cxn modelId="{2AA2701D-86D5-4207-AF29-DA10EFB9DB35}" type="presOf" srcId="{DA24BD2E-3EAF-4AB3-85BD-88C3757BDD02}" destId="{0AC05D1F-C65E-4696-91C0-E8EED4A4E584}" srcOrd="0" destOrd="0" presId="urn:microsoft.com/office/officeart/2005/8/layout/vList2"/>
    <dgm:cxn modelId="{C281B21F-75C3-42C7-B41A-504EE0ED986D}" type="presOf" srcId="{9D7F89EF-6D3C-4CF4-A8B5-E1ABA4DD7FC9}" destId="{A3135280-C13D-4600-AC26-F93F9ED7CF82}" srcOrd="0" destOrd="0" presId="urn:microsoft.com/office/officeart/2005/8/layout/vList2"/>
    <dgm:cxn modelId="{043B27F3-E518-40DE-B6D6-C71844F2C781}" type="presOf" srcId="{0A7C2C30-E231-45C5-ACBA-0B4B26A23D40}" destId="{E97D56A2-D8F8-4BFD-B503-E3C8430732D6}" srcOrd="0" destOrd="0" presId="urn:microsoft.com/office/officeart/2005/8/layout/vList2"/>
    <dgm:cxn modelId="{4B2F57B7-930C-4DFF-BD53-D6818B80D80F}" type="presParOf" srcId="{E97D56A2-D8F8-4BFD-B503-E3C8430732D6}" destId="{A3135280-C13D-4600-AC26-F93F9ED7CF82}" srcOrd="0" destOrd="0" presId="urn:microsoft.com/office/officeart/2005/8/layout/vList2"/>
    <dgm:cxn modelId="{9C0ABE15-A04F-4AC3-ACDA-B4B7161D49FE}" type="presParOf" srcId="{E97D56A2-D8F8-4BFD-B503-E3C8430732D6}" destId="{FA08E23E-DA1C-41A4-9CF3-E65A4F99E511}" srcOrd="1" destOrd="0" presId="urn:microsoft.com/office/officeart/2005/8/layout/vList2"/>
    <dgm:cxn modelId="{1D77040D-166D-41ED-929F-EC09A30D7C34}" type="presParOf" srcId="{E97D56A2-D8F8-4BFD-B503-E3C8430732D6}" destId="{0AC05D1F-C65E-4696-91C0-E8EED4A4E58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6016F-2687-4629-A7E2-28BF97A28F06}">
      <dsp:nvSpPr>
        <dsp:cNvPr id="0" name=""/>
        <dsp:cNvSpPr/>
      </dsp:nvSpPr>
      <dsp:spPr>
        <a:xfrm>
          <a:off x="0" y="731"/>
          <a:ext cx="5170721" cy="9886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600" kern="1200" dirty="0"/>
            <a:t>2</a:t>
          </a:r>
          <a:r>
            <a:rPr lang="el-GR" sz="2600" kern="1200" baseline="30000" dirty="0"/>
            <a:t>ο</a:t>
          </a:r>
          <a:r>
            <a:rPr lang="el-GR" sz="2600" kern="1200" dirty="0"/>
            <a:t> ΕΞΑΜΗΝΟ</a:t>
          </a:r>
          <a:endParaRPr lang="en-US" sz="2600" kern="1200" dirty="0"/>
        </a:p>
      </dsp:txBody>
      <dsp:txXfrm>
        <a:off x="48262" y="48993"/>
        <a:ext cx="5074197" cy="892126"/>
      </dsp:txXfrm>
    </dsp:sp>
    <dsp:sp modelId="{F535547D-AFFB-401A-8616-19E8B691966E}">
      <dsp:nvSpPr>
        <dsp:cNvPr id="0" name=""/>
        <dsp:cNvSpPr/>
      </dsp:nvSpPr>
      <dsp:spPr>
        <a:xfrm>
          <a:off x="0" y="1064261"/>
          <a:ext cx="5170721" cy="98865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600" kern="1200" dirty="0"/>
            <a:t>ΚΑΛΛΙΓΕΡΟΣ ΑΝΑΣΤΑΣΙΟΣ</a:t>
          </a:r>
          <a:endParaRPr lang="en-US" sz="2600" kern="1200" dirty="0"/>
        </a:p>
      </dsp:txBody>
      <dsp:txXfrm>
        <a:off x="48262" y="1112523"/>
        <a:ext cx="5074197" cy="892126"/>
      </dsp:txXfrm>
    </dsp:sp>
    <dsp:sp modelId="{E15C8C5D-2E36-4421-A34C-D3C9A5916268}">
      <dsp:nvSpPr>
        <dsp:cNvPr id="0" name=""/>
        <dsp:cNvSpPr/>
      </dsp:nvSpPr>
      <dsp:spPr>
        <a:xfrm>
          <a:off x="0" y="2127791"/>
          <a:ext cx="5170721" cy="98865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MPSP2314</a:t>
          </a:r>
        </a:p>
      </dsp:txBody>
      <dsp:txXfrm>
        <a:off x="48262" y="2176053"/>
        <a:ext cx="5074197" cy="892126"/>
      </dsp:txXfrm>
    </dsp:sp>
    <dsp:sp modelId="{662A9B87-109D-4F1E-A55B-AA20125E4BC4}">
      <dsp:nvSpPr>
        <dsp:cNvPr id="0" name=""/>
        <dsp:cNvSpPr/>
      </dsp:nvSpPr>
      <dsp:spPr>
        <a:xfrm>
          <a:off x="0" y="3191321"/>
          <a:ext cx="5170721" cy="98865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600" kern="1200" dirty="0"/>
            <a:t>Θέμα: </a:t>
          </a:r>
          <a:r>
            <a:rPr lang="en-US" sz="2600" kern="1200" dirty="0"/>
            <a:t>Microservice </a:t>
          </a:r>
          <a:r>
            <a:rPr lang="el-GR" sz="2600" kern="1200" dirty="0"/>
            <a:t>για επεξεργασία τιμολογίων</a:t>
          </a:r>
          <a:endParaRPr lang="en-US" sz="2600" kern="1200" dirty="0"/>
        </a:p>
      </dsp:txBody>
      <dsp:txXfrm>
        <a:off x="48262" y="3239583"/>
        <a:ext cx="5074197" cy="892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B3FB7-38DB-42A3-A7FA-58FA66C17B8F}">
      <dsp:nvSpPr>
        <dsp:cNvPr id="0" name=""/>
        <dsp:cNvSpPr/>
      </dsp:nvSpPr>
      <dsp:spPr>
        <a:xfrm>
          <a:off x="0" y="70920"/>
          <a:ext cx="5170721" cy="6515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900" b="0" kern="1200" dirty="0"/>
            <a:t>Η εργασία αφορά τη δημιουργία ενός </a:t>
          </a:r>
          <a:r>
            <a:rPr lang="el-GR" sz="900" b="0" kern="1200" dirty="0" err="1"/>
            <a:t>microservice</a:t>
          </a:r>
          <a:r>
            <a:rPr lang="el-GR" sz="900" b="0" kern="1200" dirty="0"/>
            <a:t> για την επεξεργασία τιμολογίων για μια υποθετική εταιρεία, το οποίο καλύπτει τις βασικές λειτουργίες διαχείρισης τιμολογίων (CRUD – Δημιουργία, Ανάγνωση, Ενημέρωση, Διαγραφή). </a:t>
          </a:r>
          <a:endParaRPr lang="en-US" sz="900" kern="1200" dirty="0"/>
        </a:p>
      </dsp:txBody>
      <dsp:txXfrm>
        <a:off x="31806" y="102726"/>
        <a:ext cx="5107109" cy="587931"/>
      </dsp:txXfrm>
    </dsp:sp>
    <dsp:sp modelId="{257A45B4-CB94-4C60-BCE2-1BC837343D22}">
      <dsp:nvSpPr>
        <dsp:cNvPr id="0" name=""/>
        <dsp:cNvSpPr/>
      </dsp:nvSpPr>
      <dsp:spPr>
        <a:xfrm>
          <a:off x="0" y="748383"/>
          <a:ext cx="5170721" cy="651543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900" b="0" kern="1200" dirty="0"/>
            <a:t>Η εφαρμογή ακολουθεί την αρχιτεκτονική </a:t>
          </a:r>
          <a:r>
            <a:rPr lang="el-GR" sz="900" b="0" kern="1200" dirty="0" err="1"/>
            <a:t>microservice</a:t>
          </a:r>
          <a:r>
            <a:rPr lang="el-GR" sz="900" b="0" kern="1200" dirty="0"/>
            <a:t>, πράγμα που σημαίνει ότι αποτελείται από διακριτές υπηρεσίες που αναλαμβάνουν συγκεκριμένες λειτουργίες. Στην προκειμένη περίπτωση, το </a:t>
          </a:r>
          <a:r>
            <a:rPr lang="el-GR" sz="900" b="0" kern="1200" dirty="0" err="1"/>
            <a:t>microservice</a:t>
          </a:r>
          <a:r>
            <a:rPr lang="el-GR" sz="900" b="0" kern="1200" dirty="0"/>
            <a:t> είναι υπεύθυνο για τη διαχείριση τιμολογίων.</a:t>
          </a:r>
          <a:endParaRPr lang="en-US" sz="900" kern="1200" dirty="0"/>
        </a:p>
      </dsp:txBody>
      <dsp:txXfrm>
        <a:off x="31806" y="780189"/>
        <a:ext cx="5107109" cy="587931"/>
      </dsp:txXfrm>
    </dsp:sp>
    <dsp:sp modelId="{0E4FE173-4108-4669-B020-DFD05966D761}">
      <dsp:nvSpPr>
        <dsp:cNvPr id="0" name=""/>
        <dsp:cNvSpPr/>
      </dsp:nvSpPr>
      <dsp:spPr>
        <a:xfrm>
          <a:off x="0" y="1425847"/>
          <a:ext cx="5170721" cy="651543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900" b="0" kern="1200" dirty="0"/>
            <a:t>Η εφαρμογή υποστηρίζει πλήρως τις λειτουργίες </a:t>
          </a:r>
          <a:r>
            <a:rPr lang="el-GR" sz="900" b="0" kern="1200" dirty="0" err="1"/>
            <a:t>Create</a:t>
          </a:r>
          <a:r>
            <a:rPr lang="el-GR" sz="900" b="0" kern="1200" dirty="0"/>
            <a:t> (POST), </a:t>
          </a:r>
          <a:r>
            <a:rPr lang="el-GR" sz="900" b="0" kern="1200" dirty="0" err="1"/>
            <a:t>Read</a:t>
          </a:r>
          <a:r>
            <a:rPr lang="el-GR" sz="900" b="0" kern="1200" dirty="0"/>
            <a:t> (GET), </a:t>
          </a:r>
          <a:r>
            <a:rPr lang="el-GR" sz="900" b="0" kern="1200" dirty="0" err="1"/>
            <a:t>Update</a:t>
          </a:r>
          <a:r>
            <a:rPr lang="el-GR" sz="900" b="0" kern="1200" dirty="0"/>
            <a:t> (PUT) και </a:t>
          </a:r>
          <a:r>
            <a:rPr lang="el-GR" sz="900" b="0" kern="1200" dirty="0" err="1"/>
            <a:t>Delete</a:t>
          </a:r>
          <a:r>
            <a:rPr lang="el-GR" sz="900" b="0" kern="1200" dirty="0"/>
            <a:t> (DELETE) για την επεξεργασία τιμολογίων.
Κάθε τιμολόγιο περιλαμβάνει βασικές πληροφορίες, όπως το όνομα του πελάτη, την ημερομηνία έκδοσης του τιμολογίου και το συνολικό ποσό</a:t>
          </a:r>
          <a:endParaRPr lang="en-US" sz="900" kern="1200" dirty="0"/>
        </a:p>
      </dsp:txBody>
      <dsp:txXfrm>
        <a:off x="31806" y="1457653"/>
        <a:ext cx="5107109" cy="587931"/>
      </dsp:txXfrm>
    </dsp:sp>
    <dsp:sp modelId="{F5334B8E-A653-4AD2-905A-7981605849C9}">
      <dsp:nvSpPr>
        <dsp:cNvPr id="0" name=""/>
        <dsp:cNvSpPr/>
      </dsp:nvSpPr>
      <dsp:spPr>
        <a:xfrm>
          <a:off x="0" y="2103311"/>
          <a:ext cx="5170721" cy="651543"/>
        </a:xfrm>
        <a:prstGeom prst="round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900" b="0" kern="1200" dirty="0"/>
            <a:t>Ενσωματώθηκε το </a:t>
          </a:r>
          <a:r>
            <a:rPr lang="el-GR" sz="900" b="0" kern="1200" dirty="0" err="1"/>
            <a:t>Swagger</a:t>
          </a:r>
          <a:r>
            <a:rPr lang="el-GR" sz="900" b="0" kern="1200" dirty="0"/>
            <a:t> UI για εύκολη διαχείριση και δοκιμή του API μέσω περιβάλλοντος χρήστη. Αυτό επιτρέπει στους χρήστες να εκτελούν αιτήματα χωρίς να χρειάζεται να χρησιμοποιούν εξωτερικά εργαλεία όπως το </a:t>
          </a:r>
          <a:r>
            <a:rPr lang="el-GR" sz="900" b="0" kern="1200" dirty="0" err="1"/>
            <a:t>Postman</a:t>
          </a:r>
          <a:r>
            <a:rPr lang="el-GR" sz="900" b="0" kern="1200" dirty="0"/>
            <a:t>.</a:t>
          </a:r>
          <a:endParaRPr lang="en-US" sz="900" kern="1200" dirty="0"/>
        </a:p>
      </dsp:txBody>
      <dsp:txXfrm>
        <a:off x="31806" y="2135117"/>
        <a:ext cx="5107109" cy="587931"/>
      </dsp:txXfrm>
    </dsp:sp>
    <dsp:sp modelId="{5145B0D2-A3C3-46FF-97B3-4FB0BABDA13D}">
      <dsp:nvSpPr>
        <dsp:cNvPr id="0" name=""/>
        <dsp:cNvSpPr/>
      </dsp:nvSpPr>
      <dsp:spPr>
        <a:xfrm>
          <a:off x="0" y="2780775"/>
          <a:ext cx="5170721" cy="651543"/>
        </a:xfrm>
        <a:prstGeom prst="round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900" b="0" kern="1200" dirty="0"/>
            <a:t>Η εφαρμογή χρησιμοποιεί μηχανισμούς επαλήθευσης (</a:t>
          </a:r>
          <a:r>
            <a:rPr lang="el-GR" sz="900" b="0" kern="1200" dirty="0" err="1"/>
            <a:t>DataAnnotations</a:t>
          </a:r>
          <a:r>
            <a:rPr lang="el-GR" sz="900" b="0" kern="1200" dirty="0"/>
            <a:t>) για να διασφαλίσει ότι τα δεδομένα που εισάγονται από τους χρήστες είναι σωστά και σύμφωνα με τους κανόνες που έχουν οριστεί (π.χ., το ποσό του τιμολογίου να είναι θετικό).</a:t>
          </a:r>
          <a:endParaRPr lang="en-US" sz="900" kern="1200" dirty="0"/>
        </a:p>
      </dsp:txBody>
      <dsp:txXfrm>
        <a:off x="31806" y="2812581"/>
        <a:ext cx="5107109" cy="587931"/>
      </dsp:txXfrm>
    </dsp:sp>
    <dsp:sp modelId="{338447B0-98AF-47DB-BDEF-B4F73C92BD76}">
      <dsp:nvSpPr>
        <dsp:cNvPr id="0" name=""/>
        <dsp:cNvSpPr/>
      </dsp:nvSpPr>
      <dsp:spPr>
        <a:xfrm>
          <a:off x="0" y="3458238"/>
          <a:ext cx="5170721" cy="651543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900" b="0" kern="1200" dirty="0"/>
            <a:t>Η λειτουργία της εφαρμογής έχει δοκιμαστεί πλήρως με παραδείγματα και όλες οι λειτουργίες επιστρέφουν σωστά δεδομένα και μηνύματα επιτυχίας ή σφάλματος ανάλογα με την περίπτωση.</a:t>
          </a:r>
          <a:endParaRPr lang="en-US" sz="900" kern="1200" dirty="0"/>
        </a:p>
      </dsp:txBody>
      <dsp:txXfrm>
        <a:off x="31806" y="3490044"/>
        <a:ext cx="5107109" cy="5879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35280-C13D-4600-AC26-F93F9ED7CF82}">
      <dsp:nvSpPr>
        <dsp:cNvPr id="0" name=""/>
        <dsp:cNvSpPr/>
      </dsp:nvSpPr>
      <dsp:spPr>
        <a:xfrm>
          <a:off x="0" y="506891"/>
          <a:ext cx="5170721" cy="1556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b="0" kern="1200" dirty="0"/>
            <a:t>Ο κώδικας της εφαρμογής είναι βασισμένος σε αυτό το παράδειγμα </a:t>
          </a:r>
          <a:r>
            <a:rPr lang="en-US" sz="1900" b="0" kern="1200" dirty="0"/>
            <a:t>https://github.com/Apress/pro-microservices-in-.net-6/tree/main/Chapter5/MessageMicroservices</a:t>
          </a:r>
          <a:r>
            <a:rPr lang="el-GR" sz="1900" b="0" kern="1200" dirty="0"/>
            <a:t> </a:t>
          </a:r>
          <a:endParaRPr lang="en-US" sz="1900" kern="1200" dirty="0"/>
        </a:p>
      </dsp:txBody>
      <dsp:txXfrm>
        <a:off x="75963" y="582854"/>
        <a:ext cx="5018795" cy="1404174"/>
      </dsp:txXfrm>
    </dsp:sp>
    <dsp:sp modelId="{0AC05D1F-C65E-4696-91C0-E8EED4A4E584}">
      <dsp:nvSpPr>
        <dsp:cNvPr id="0" name=""/>
        <dsp:cNvSpPr/>
      </dsp:nvSpPr>
      <dsp:spPr>
        <a:xfrm>
          <a:off x="0" y="2117711"/>
          <a:ext cx="5170721" cy="15561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b="0" kern="1200" dirty="0"/>
            <a:t>Η εφαρμογή είναι υλοποιημένη σε </a:t>
          </a:r>
          <a:r>
            <a:rPr lang="en-US" sz="1900" b="0" kern="1200" dirty="0"/>
            <a:t>C# </a:t>
          </a:r>
          <a:r>
            <a:rPr lang="el-GR" sz="1900" b="0" kern="1200" dirty="0"/>
            <a:t>με </a:t>
          </a:r>
          <a:r>
            <a:rPr lang="en-US" sz="1900" b="0" kern="1200" dirty="0"/>
            <a:t>Framework .NET Core 8.0 </a:t>
          </a:r>
          <a:r>
            <a:rPr lang="el-GR" sz="1900" b="0" kern="1200" dirty="0"/>
            <a:t>και αρχιτεκτονική </a:t>
          </a:r>
          <a:r>
            <a:rPr lang="en-US" sz="1900" b="0" kern="1200" dirty="0"/>
            <a:t>Microservice </a:t>
          </a:r>
          <a:r>
            <a:rPr lang="el-GR" sz="1900" b="0" kern="1200" dirty="0"/>
            <a:t>που αποτελείται από </a:t>
          </a:r>
          <a:r>
            <a:rPr lang="en-US" sz="1900" b="0" kern="1200" dirty="0"/>
            <a:t>Data, Service </a:t>
          </a:r>
          <a:r>
            <a:rPr lang="el-GR" sz="1900" b="0" kern="1200" dirty="0"/>
            <a:t>και </a:t>
          </a:r>
          <a:r>
            <a:rPr lang="en-US" sz="1900" b="0" kern="1200" dirty="0"/>
            <a:t>Controller</a:t>
          </a:r>
          <a:endParaRPr lang="en-US" sz="1900" kern="1200" dirty="0"/>
        </a:p>
      </dsp:txBody>
      <dsp:txXfrm>
        <a:off x="75963" y="2193674"/>
        <a:ext cx="5018795" cy="1404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l-GR" sz="4400" b="0" strike="noStrike" spc="-1">
                <a:latin typeface="Arial"/>
              </a:rPr>
              <a:t>Πατήστε για επεξεργασία της μορφής κειμένου του τίτλου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3200" b="0" strike="noStrike" spc="-1">
                <a:latin typeface="Arial"/>
              </a:rPr>
              <a:t>Πατήστε για επεξεργασία της μορφής κειμένου διάρθρωσης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l-GR" sz="2800" b="0" strike="noStrike" spc="-1">
                <a:latin typeface="Arial"/>
              </a:rPr>
              <a:t>Δεύτερο επίπεδο διάρθρωσης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400" b="0" strike="noStrike" spc="-1">
                <a:latin typeface="Arial"/>
              </a:rPr>
              <a:t>Τρίτο επίπεδο διάρθρωσης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l-GR" sz="2000" b="0" strike="noStrike" spc="-1">
                <a:latin typeface="Arial"/>
              </a:rPr>
              <a:t>Τέταρτο επίπεδο διάρθρωσης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000" b="0" strike="noStrike" spc="-1">
                <a:latin typeface="Arial"/>
              </a:rPr>
              <a:t>Πέμπτο επίπεδο διάρθρωσης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000" b="0" strike="noStrike" spc="-1">
                <a:latin typeface="Arial"/>
              </a:rPr>
              <a:t>Έκτο επίπεδο διάρθρωσης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000" b="0" strike="noStrike" spc="-1">
                <a:latin typeface="Arial"/>
              </a:rPr>
              <a:t>Έβδομο επίπεδο διάρθρωσης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l-GR" sz="1400" b="0" strike="noStrike" spc="-1">
                <a:latin typeface="Times New Roman"/>
              </a:rPr>
              <a:t>&lt;ημερομηνία/ώρα&gt;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l-GR" sz="1400" b="0" strike="noStrike" spc="-1">
                <a:latin typeface="Times New Roman"/>
              </a:rPr>
              <a:t>&lt;υποσέλιδο&gt;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FB440E93-534E-4FF0-B570-C12DDA03C71E}" type="slidenum">
              <a:rPr lang="el-GR" sz="1400" b="0" strike="noStrike" spc="-1">
                <a:latin typeface="Times New Roman"/>
              </a:rPr>
              <a:t>‹#›</a:t>
            </a:fld>
            <a:endParaRPr lang="el-G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0" y="0"/>
            <a:ext cx="10078105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0" y="0"/>
            <a:ext cx="10078104" cy="567055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70633" y="577073"/>
            <a:ext cx="304800" cy="355342"/>
            <a:chOff x="215328" y="-46937"/>
            <a:chExt cx="304800" cy="2773841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16064"/>
            <a:ext cx="9962163" cy="3384558"/>
            <a:chOff x="1" y="2075420"/>
            <a:chExt cx="12048729" cy="409330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630458" y="862090"/>
            <a:ext cx="2312259" cy="58807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09644" y="871154"/>
            <a:ext cx="453629" cy="549007"/>
            <a:chOff x="7029447" y="3514725"/>
            <a:chExt cx="1285875" cy="549007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077519"/>
            <a:ext cx="5040309" cy="588100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46616" y="4864433"/>
            <a:ext cx="1063228" cy="549007"/>
            <a:chOff x="7029447" y="3514725"/>
            <a:chExt cx="1285875" cy="549007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Shape 1"/>
          <p:cNvSpPr txBox="1"/>
          <p:nvPr/>
        </p:nvSpPr>
        <p:spPr>
          <a:xfrm>
            <a:off x="521672" y="410111"/>
            <a:ext cx="3468638" cy="466247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l-GR" sz="2800" spc="-1" dirty="0">
                <a:latin typeface="+mj-lt"/>
                <a:ea typeface="+mj-ea"/>
                <a:cs typeface="+mj-cs"/>
              </a:rPr>
              <a:t>ΜΙΚΡΟΫΠΗΡΕΣΙΕΣ – </a:t>
            </a:r>
            <a:r>
              <a:rPr lang="en-US" sz="2800" spc="-1" dirty="0">
                <a:latin typeface="+mj-lt"/>
                <a:ea typeface="+mj-ea"/>
                <a:cs typeface="+mj-cs"/>
              </a:rPr>
              <a:t>AI &amp; MICROSERVICES</a:t>
            </a:r>
            <a:endParaRPr lang="en-US" sz="2800" b="0" strike="noStrike" kern="1200" spc="-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4" name="TextShape 2">
            <a:extLst>
              <a:ext uri="{FF2B5EF4-FFF2-40B4-BE49-F238E27FC236}">
                <a16:creationId xmlns:a16="http://schemas.microsoft.com/office/drawing/2014/main" id="{A6D9D1B4-74BE-B02B-5A74-77E99D5381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0791139"/>
              </p:ext>
            </p:extLst>
          </p:nvPr>
        </p:nvGraphicFramePr>
        <p:xfrm>
          <a:off x="4064617" y="716537"/>
          <a:ext cx="5170721" cy="4180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2F4D5922-434B-4829-B93E-02DC38A29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0" y="0"/>
            <a:ext cx="10078105" cy="56705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35FBA24-5C01-4635-A984-1DB6E340B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C798D4-B209-4E34-9C6C-3F193F568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16064"/>
            <a:ext cx="9962163" cy="3384558"/>
            <a:chOff x="1" y="2075420"/>
            <a:chExt cx="12048729" cy="4093306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978A49B-F5A6-496A-A982-29894DDDA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8E00D50-A714-44D5-8901-A31A15038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BEA8776-76AA-4CA9-A8C6-52F167CE6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6D08EC1-F4E9-46DD-9535-3BA68F018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915C91F-752D-4BBD-8583-4B2E302B2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6CE8DCB-ACCB-4132-8CD8-93C435A42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5819102A-0400-4C1F-8614-973F5262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630458" y="862090"/>
            <a:ext cx="2312259" cy="58807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1A0CF5C-68C2-4432-BC2D-5A124C7B6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66759" y="4697584"/>
            <a:ext cx="1063191" cy="549007"/>
            <a:chOff x="7029447" y="3514725"/>
            <a:chExt cx="1285875" cy="549007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3E76A51-C6FF-4566-9670-D405D4DA7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069446D-7888-44DB-87EF-972BCEA0A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450BCE5-EB53-44C2-B9B9-771BAD516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B2D4461-C687-4A45-933F-C4CCB4E24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CF1485CA-41D2-421F-B28D-15EF845D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077519"/>
            <a:ext cx="5040309" cy="588100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4ED96A1-E6CA-493F-8610-6B8B7A28E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46616" y="4864433"/>
            <a:ext cx="1063228" cy="549007"/>
            <a:chOff x="7029447" y="3514725"/>
            <a:chExt cx="1285875" cy="549007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C9231B8-0812-4FDE-9AC6-94984E20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BF59FE3-7AD8-46E8-9440-D26863994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EEEDF00-F676-4147-BAF0-64840E285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4D3F73A-55E6-4A58-872D-BE9E9C7C3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D2BC472-0671-410F-BA77-E46AA6210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368504" y="639282"/>
            <a:ext cx="304800" cy="355342"/>
            <a:chOff x="215328" y="-46937"/>
            <a:chExt cx="304800" cy="2773841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C68B2A3-267E-4DE4-8DD5-C0378482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6474CC6-D7FB-4A38-8991-680F048CF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5825D0E-A1E4-4466-81B2-33325B3B3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1BD1E16-C3EF-4A05-9C71-590A55BFC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Shape 1">
            <a:extLst>
              <a:ext uri="{FF2B5EF4-FFF2-40B4-BE49-F238E27FC236}">
                <a16:creationId xmlns:a16="http://schemas.microsoft.com/office/drawing/2014/main" id="{0BDF40F5-1318-FF67-9E91-D8608C6518A2}"/>
              </a:ext>
            </a:extLst>
          </p:cNvPr>
          <p:cNvSpPr txBox="1"/>
          <p:nvPr/>
        </p:nvSpPr>
        <p:spPr>
          <a:xfrm>
            <a:off x="147853" y="35728"/>
            <a:ext cx="4599681" cy="21763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l-GR" sz="3900" b="0" strike="noStrike" kern="1200" spc="-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Παραδείγματα εκτέλεσης (</a:t>
            </a:r>
            <a:r>
              <a:rPr lang="en-US" sz="3900" b="0" strike="noStrike" kern="1200" spc="-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</a:t>
            </a:r>
            <a:r>
              <a:rPr lang="el-GR" sz="3900" b="0" strike="noStrike" kern="1200" spc="-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/4)</a:t>
            </a:r>
            <a:endParaRPr lang="en-US" sz="3900" b="0" strike="noStrike" kern="1200" spc="-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A1F72C36-2E40-C746-6102-1A9D94D2CB84}"/>
              </a:ext>
            </a:extLst>
          </p:cNvPr>
          <p:cNvSpPr txBox="1"/>
          <p:nvPr/>
        </p:nvSpPr>
        <p:spPr>
          <a:xfrm>
            <a:off x="145332" y="1388230"/>
            <a:ext cx="4248266" cy="101078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l-GR" spc="-1" dirty="0">
                <a:solidFill>
                  <a:schemeClr val="bg1"/>
                </a:solidFill>
              </a:rPr>
              <a:t>Διαγραφή τιμολογίου </a:t>
            </a:r>
            <a:r>
              <a:rPr lang="el-GR" b="0" strike="noStrike" spc="-1" dirty="0">
                <a:solidFill>
                  <a:schemeClr val="bg1"/>
                </a:solidFill>
              </a:rPr>
              <a:t>(</a:t>
            </a:r>
            <a:r>
              <a:rPr lang="en-US" b="0" strike="noStrike" spc="-1" dirty="0">
                <a:solidFill>
                  <a:schemeClr val="bg1"/>
                </a:solidFill>
              </a:rPr>
              <a:t>DELETE)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03FE5E5E-91F4-56E3-B261-7DCECC977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4" y="2312259"/>
            <a:ext cx="4964565" cy="3169612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A6009920-5818-FC5D-8704-DAC304DA6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122" y="55437"/>
            <a:ext cx="4964565" cy="29252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0" y="0"/>
            <a:ext cx="10078105" cy="56705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037B6F1-6E0E-4B3A-9C8C-5C760B9A4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16064"/>
            <a:ext cx="9962163" cy="3384558"/>
            <a:chOff x="1" y="2075420"/>
            <a:chExt cx="12048729" cy="4093306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C61A116-B0D0-46CE-AD62-88CB98896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961F17C-39C3-41AD-BB0A-2462DEA5D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793267A-A22C-4A15-A827-12AF58839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057997E-E930-453E-A3BF-3D9FE3188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C86E5D9-6D7D-43E0-9D09-F04E55344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595859C-E2B7-4685-AD44-51AD6D980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Shape 1"/>
          <p:cNvSpPr txBox="1"/>
          <p:nvPr/>
        </p:nvSpPr>
        <p:spPr>
          <a:xfrm>
            <a:off x="521671" y="521690"/>
            <a:ext cx="5110453" cy="226734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l-GR" sz="3900" b="0" strike="noStrike" kern="1200" spc="-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Συμπερασματικά:</a:t>
            </a:r>
            <a:endParaRPr lang="en-US" sz="3900" b="0" strike="noStrike" kern="1200" spc="-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630458" y="862090"/>
            <a:ext cx="2312259" cy="58807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09644" y="871154"/>
            <a:ext cx="453629" cy="549007"/>
            <a:chOff x="7029447" y="3514725"/>
            <a:chExt cx="1285875" cy="549007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077519"/>
            <a:ext cx="5040309" cy="588100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46616" y="4864433"/>
            <a:ext cx="1063228" cy="549007"/>
            <a:chOff x="7029447" y="3514725"/>
            <a:chExt cx="1285875" cy="549007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Shape 2"/>
          <p:cNvSpPr txBox="1"/>
          <p:nvPr/>
        </p:nvSpPr>
        <p:spPr>
          <a:xfrm>
            <a:off x="540348" y="1475377"/>
            <a:ext cx="8325149" cy="334958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l-GR" sz="1500" b="0" strike="noStrike" spc="-1" dirty="0">
                <a:solidFill>
                  <a:schemeClr val="bg1"/>
                </a:solidFill>
              </a:rPr>
              <a:t>Η υλοποίηση του </a:t>
            </a:r>
            <a:r>
              <a:rPr lang="el-GR" sz="1500" b="0" strike="noStrike" spc="-1" dirty="0" err="1">
                <a:solidFill>
                  <a:schemeClr val="bg1"/>
                </a:solidFill>
              </a:rPr>
              <a:t>microservice</a:t>
            </a:r>
            <a:r>
              <a:rPr lang="el-GR" sz="1500" b="0" strike="noStrike" spc="-1" dirty="0">
                <a:solidFill>
                  <a:schemeClr val="bg1"/>
                </a:solidFill>
              </a:rPr>
              <a:t> για την επεξεργασία τιμολογίων αποτέλεσε μια ολοκληρωμένη και εκπαιδευτική διαδικασία, συνδυάζοντας την ανάπτυξη λογισμικού με τις αρχές των </a:t>
            </a:r>
            <a:r>
              <a:rPr lang="el-GR" sz="1500" b="0" strike="noStrike" spc="-1" dirty="0" err="1">
                <a:solidFill>
                  <a:schemeClr val="bg1"/>
                </a:solidFill>
              </a:rPr>
              <a:t>μικροϋπηρεσιών</a:t>
            </a:r>
            <a:r>
              <a:rPr lang="el-GR" sz="1500" b="0" strike="noStrike" spc="-1" dirty="0">
                <a:solidFill>
                  <a:schemeClr val="bg1"/>
                </a:solidFill>
              </a:rPr>
              <a:t>. Το </a:t>
            </a:r>
            <a:r>
              <a:rPr lang="el-GR" sz="1500" b="0" strike="noStrike" spc="-1" dirty="0" err="1">
                <a:solidFill>
                  <a:schemeClr val="bg1"/>
                </a:solidFill>
              </a:rPr>
              <a:t>microservice</a:t>
            </a:r>
            <a:r>
              <a:rPr lang="el-GR" sz="1500" b="0" strike="noStrike" spc="-1" dirty="0">
                <a:solidFill>
                  <a:schemeClr val="bg1"/>
                </a:solidFill>
              </a:rPr>
              <a:t> αυτό, το οποίο δημιουργήθηκε για μια υποθετική εταιρεία, επικεντρώθηκε στην επεξεργασία των τιμολογίων της, ακολουθώντας το παράδειγμα που παρέχεται στο αποθετήριο </a:t>
            </a:r>
            <a:r>
              <a:rPr lang="el-GR" sz="1500" b="0" strike="noStrike" spc="-1" dirty="0" err="1">
                <a:solidFill>
                  <a:schemeClr val="bg1"/>
                </a:solidFill>
              </a:rPr>
              <a:t>GitHub</a:t>
            </a:r>
            <a:r>
              <a:rPr lang="el-GR" sz="1500" b="0" strike="noStrike" spc="-1" dirty="0">
                <a:solidFill>
                  <a:schemeClr val="bg1"/>
                </a:solidFill>
              </a:rPr>
              <a:t> για </a:t>
            </a:r>
            <a:r>
              <a:rPr lang="el-GR" sz="1500" b="0" strike="noStrike" spc="-1" dirty="0" err="1">
                <a:solidFill>
                  <a:schemeClr val="bg1"/>
                </a:solidFill>
              </a:rPr>
              <a:t>μικροϋπηρεσίες</a:t>
            </a:r>
            <a:r>
              <a:rPr lang="el-GR" sz="1500" b="0" strike="noStrike" spc="-1" dirty="0">
                <a:solidFill>
                  <a:schemeClr val="bg1"/>
                </a:solidFill>
              </a:rPr>
              <a:t> και τις οδηγίες στο σχετικό PDF.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l-GR" sz="1500" b="0" strike="noStrike" spc="-1" dirty="0">
                <a:solidFill>
                  <a:schemeClr val="bg1"/>
                </a:solidFill>
              </a:rPr>
              <a:t>Η υλοποίηση περιλάμβανε τη σχεδίαση και ανάπτυξη της </a:t>
            </a:r>
            <a:r>
              <a:rPr lang="el-GR" sz="1500" b="0" strike="noStrike" spc="-1" dirty="0" err="1">
                <a:solidFill>
                  <a:schemeClr val="bg1"/>
                </a:solidFill>
              </a:rPr>
              <a:t>μικροϋπηρεσίας</a:t>
            </a:r>
            <a:r>
              <a:rPr lang="el-GR" sz="1500" b="0" strike="noStrike" spc="-1" dirty="0">
                <a:solidFill>
                  <a:schemeClr val="bg1"/>
                </a:solidFill>
              </a:rPr>
              <a:t> με βάση τις βέλτιστες πρακτικές της αρχιτεκτονικής </a:t>
            </a:r>
            <a:r>
              <a:rPr lang="el-GR" sz="1500" b="0" strike="noStrike" spc="-1" dirty="0" err="1">
                <a:solidFill>
                  <a:schemeClr val="bg1"/>
                </a:solidFill>
              </a:rPr>
              <a:t>μικροϋπηρεσιών</a:t>
            </a:r>
            <a:r>
              <a:rPr lang="el-GR" sz="1500" b="0" strike="noStrike" spc="-1" dirty="0">
                <a:solidFill>
                  <a:schemeClr val="bg1"/>
                </a:solidFill>
              </a:rPr>
              <a:t>, εξασφαλίζοντας την αποδοτικότητα, την επεκτασιμότητα και την αξιοπιστία της εφαρμογής. Μέσα από αυτήν την διαδικασία, αναδείχθηκε η σημασία της σωστής σχεδίασης και της εφαρμογής πρότυπων διαδικασιών, όπως η χρήση κατάλληλων εργαλείων και η ακολουθία των οδηγιών ανάπτυξης.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l-GR" sz="1500" b="0" strike="noStrike" spc="-1" dirty="0">
                <a:solidFill>
                  <a:schemeClr val="bg1"/>
                </a:solidFill>
              </a:rPr>
              <a:t>Συνολικά, η δημιουργία του </a:t>
            </a:r>
            <a:r>
              <a:rPr lang="el-GR" sz="1500" b="0" strike="noStrike" spc="-1" dirty="0" err="1">
                <a:solidFill>
                  <a:schemeClr val="bg1"/>
                </a:solidFill>
              </a:rPr>
              <a:t>microservice</a:t>
            </a:r>
            <a:r>
              <a:rPr lang="el-GR" sz="1500" b="0" strike="noStrike" spc="-1" dirty="0">
                <a:solidFill>
                  <a:schemeClr val="bg1"/>
                </a:solidFill>
              </a:rPr>
              <a:t> προσέφερε πολύτιμη εμπειρία στον τομέα της ανάπτυξης λογισμικού και ενίσχυσε τις δεξιότητες στην εφαρμογή αρχιτεκτονικών προτύπων και εργαλείων, συμβάλλοντας στην αποτελεσματική επεξεργασία και διαχείριση τιμολογίων σε ένα σύγχρονο περιβάλλον </a:t>
            </a:r>
            <a:r>
              <a:rPr lang="el-GR" sz="1500" b="0" strike="noStrike" spc="-1" dirty="0" err="1">
                <a:solidFill>
                  <a:schemeClr val="bg1"/>
                </a:solidFill>
              </a:rPr>
              <a:t>μικροϋπηρεσιών</a:t>
            </a:r>
            <a:r>
              <a:rPr lang="el-GR" sz="1500" b="0" strike="noStrike" spc="-1" dirty="0">
                <a:solidFill>
                  <a:schemeClr val="bg1"/>
                </a:solidFill>
              </a:rPr>
              <a:t>.</a:t>
            </a:r>
            <a:endParaRPr lang="en-US" sz="1500" b="0" strike="noStrike" spc="-1" dirty="0">
              <a:solidFill>
                <a:schemeClr val="bg1"/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4A0C021-793F-4B70-9A53-E47075280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861090" y="595988"/>
            <a:ext cx="304800" cy="355342"/>
            <a:chOff x="215328" y="-46937"/>
            <a:chExt cx="304800" cy="2773841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CCD614A-3CCE-4330-AE17-48091179D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FA8D3B6-899E-4CEE-8857-D269EA71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554FFB-6C3F-4A0F-94D6-F20F702BD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3B052F2-E5D8-4C45-81D0-03BC8CAB7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0" y="0"/>
            <a:ext cx="10078105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0" y="0"/>
            <a:ext cx="10078104" cy="567055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70633" y="577073"/>
            <a:ext cx="304800" cy="355342"/>
            <a:chOff x="215328" y="-46937"/>
            <a:chExt cx="304800" cy="277384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16064"/>
            <a:ext cx="9962163" cy="3384558"/>
            <a:chOff x="1" y="2075420"/>
            <a:chExt cx="12048729" cy="409330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630458" y="862090"/>
            <a:ext cx="2312259" cy="58807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09644" y="871154"/>
            <a:ext cx="453629" cy="549007"/>
            <a:chOff x="7029447" y="3514725"/>
            <a:chExt cx="1285875" cy="54900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077519"/>
            <a:ext cx="5040309" cy="588100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46616" y="4864433"/>
            <a:ext cx="1063228" cy="549007"/>
            <a:chOff x="7029447" y="3514725"/>
            <a:chExt cx="1285875" cy="54900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Shape 1"/>
          <p:cNvSpPr txBox="1"/>
          <p:nvPr/>
        </p:nvSpPr>
        <p:spPr>
          <a:xfrm>
            <a:off x="521672" y="410111"/>
            <a:ext cx="3468638" cy="466247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0" strike="noStrike" kern="1200" spc="-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Περιγρ</a:t>
            </a:r>
            <a:r>
              <a:rPr lang="en-US" sz="3900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αφή τ</a:t>
            </a:r>
            <a:r>
              <a:rPr lang="el-GR" sz="3900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ης εφαρμογής</a:t>
            </a:r>
            <a:endParaRPr lang="en-US" sz="3900" b="0" strike="noStrike" kern="1200" spc="-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6" name="TextShape 2">
            <a:extLst>
              <a:ext uri="{FF2B5EF4-FFF2-40B4-BE49-F238E27FC236}">
                <a16:creationId xmlns:a16="http://schemas.microsoft.com/office/drawing/2014/main" id="{112700A9-6021-B78C-176F-73C99EECAF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757582"/>
              </p:ext>
            </p:extLst>
          </p:nvPr>
        </p:nvGraphicFramePr>
        <p:xfrm>
          <a:off x="4230375" y="687863"/>
          <a:ext cx="5170721" cy="4180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0" y="0"/>
            <a:ext cx="10078105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0" y="0"/>
            <a:ext cx="10078104" cy="567055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70633" y="577073"/>
            <a:ext cx="304800" cy="355342"/>
            <a:chOff x="215328" y="-46937"/>
            <a:chExt cx="304800" cy="2773841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16064"/>
            <a:ext cx="9962163" cy="3384558"/>
            <a:chOff x="1" y="2075420"/>
            <a:chExt cx="12048729" cy="409330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630458" y="862090"/>
            <a:ext cx="2312259" cy="58807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09644" y="871154"/>
            <a:ext cx="453629" cy="549007"/>
            <a:chOff x="7029447" y="3514725"/>
            <a:chExt cx="1285875" cy="54900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077519"/>
            <a:ext cx="5040309" cy="588100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46616" y="4864433"/>
            <a:ext cx="1063228" cy="549007"/>
            <a:chOff x="7029447" y="3514725"/>
            <a:chExt cx="1285875" cy="54900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Shape 1"/>
          <p:cNvSpPr txBox="1"/>
          <p:nvPr/>
        </p:nvSpPr>
        <p:spPr>
          <a:xfrm>
            <a:off x="521672" y="410111"/>
            <a:ext cx="3468638" cy="466247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strike="noStrike" kern="1200" spc="-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Τεχνικά</a:t>
            </a:r>
            <a:r>
              <a:rPr lang="en-US" sz="3600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χαρα</a:t>
            </a:r>
            <a:r>
              <a:rPr lang="en-US" sz="3600" b="0" strike="noStrike" kern="1200" spc="-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κτηριστικά</a:t>
            </a:r>
            <a:endParaRPr lang="en-US" sz="3600" b="0" strike="noStrike" kern="1200" spc="-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8" name="TextShape 2">
            <a:extLst>
              <a:ext uri="{FF2B5EF4-FFF2-40B4-BE49-F238E27FC236}">
                <a16:creationId xmlns:a16="http://schemas.microsoft.com/office/drawing/2014/main" id="{D7BF78E6-8755-E74F-3639-3937201A59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2807383"/>
              </p:ext>
            </p:extLst>
          </p:nvPr>
        </p:nvGraphicFramePr>
        <p:xfrm>
          <a:off x="4064617" y="716537"/>
          <a:ext cx="5170721" cy="4180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0" y="0"/>
            <a:ext cx="10078105" cy="56705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077519"/>
            <a:ext cx="5040309" cy="588100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16064"/>
            <a:ext cx="9962163" cy="3384558"/>
            <a:chOff x="1" y="2075420"/>
            <a:chExt cx="12048729" cy="409330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630456" y="862089"/>
            <a:ext cx="2312259" cy="58807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09644" y="871154"/>
            <a:ext cx="453629" cy="549007"/>
            <a:chOff x="7029447" y="3514725"/>
            <a:chExt cx="1285875" cy="54900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46616" y="4864433"/>
            <a:ext cx="1063228" cy="549007"/>
            <a:chOff x="7029447" y="3514725"/>
            <a:chExt cx="1285875" cy="54900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Shape 1"/>
          <p:cNvSpPr txBox="1"/>
          <p:nvPr/>
        </p:nvSpPr>
        <p:spPr>
          <a:xfrm>
            <a:off x="459127" y="61937"/>
            <a:ext cx="4125778" cy="18089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l-GR" sz="3600" b="0" strike="noStrike" kern="1200" spc="-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Αρχιτεκτονική του Συστήματος</a:t>
            </a:r>
            <a:endParaRPr lang="en-US" sz="3600" b="0" strike="noStrike" kern="1200" spc="-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96372" y="411677"/>
            <a:ext cx="4695215" cy="469208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Shape 2"/>
          <p:cNvSpPr txBox="1"/>
          <p:nvPr/>
        </p:nvSpPr>
        <p:spPr>
          <a:xfrm>
            <a:off x="417323" y="871154"/>
            <a:ext cx="4119457" cy="45300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1500" spc="-1" dirty="0">
                <a:solidFill>
                  <a:schemeClr val="bg1"/>
                </a:solidFill>
              </a:rPr>
              <a:t>Η αρχιτεκτονική της εφαρμογής βασίστηκε στα διαθέσιμα παραδείγματα. Δημιουργήθηκε ο φάκελος </a:t>
            </a:r>
            <a:r>
              <a:rPr lang="en-US" sz="1500" spc="-1" dirty="0">
                <a:solidFill>
                  <a:schemeClr val="bg1"/>
                </a:solidFill>
              </a:rPr>
              <a:t>Controllers</a:t>
            </a:r>
            <a:r>
              <a:rPr lang="el-GR" sz="1500" spc="-1" dirty="0">
                <a:solidFill>
                  <a:schemeClr val="bg1"/>
                </a:solidFill>
              </a:rPr>
              <a:t>, ο οποίος διαθέτει το </a:t>
            </a:r>
            <a:r>
              <a:rPr lang="en-US" sz="1500" spc="-1" dirty="0" err="1">
                <a:solidFill>
                  <a:schemeClr val="bg1"/>
                </a:solidFill>
              </a:rPr>
              <a:t>InvoiceController.cs</a:t>
            </a:r>
            <a:r>
              <a:rPr lang="en-US" sz="1500" spc="-1" dirty="0">
                <a:solidFill>
                  <a:schemeClr val="bg1"/>
                </a:solidFill>
              </a:rPr>
              <a:t> </a:t>
            </a:r>
            <a:r>
              <a:rPr lang="el-GR" sz="1500" spc="-1" dirty="0">
                <a:solidFill>
                  <a:schemeClr val="bg1"/>
                </a:solidFill>
              </a:rPr>
              <a:t> για την Διαχείριση των αιτημάτων (</a:t>
            </a:r>
            <a:r>
              <a:rPr lang="en-US" sz="1500" spc="-1" dirty="0">
                <a:solidFill>
                  <a:schemeClr val="bg1"/>
                </a:solidFill>
              </a:rPr>
              <a:t>HTTP requests) </a:t>
            </a:r>
            <a:r>
              <a:rPr lang="el-GR" sz="1500" spc="-1" dirty="0">
                <a:solidFill>
                  <a:schemeClr val="bg1"/>
                </a:solidFill>
              </a:rPr>
              <a:t>μέσω του </a:t>
            </a:r>
            <a:r>
              <a:rPr lang="en-US" sz="1500" spc="-1" dirty="0">
                <a:solidFill>
                  <a:schemeClr val="bg1"/>
                </a:solidFill>
              </a:rPr>
              <a:t>REST API</a:t>
            </a:r>
            <a:r>
              <a:rPr lang="el-GR" sz="1500" spc="-1" dirty="0">
                <a:solidFill>
                  <a:schemeClr val="bg1"/>
                </a:solidFill>
              </a:rPr>
              <a:t>. Ακόμα υπάρχει ο φάκελος </a:t>
            </a:r>
            <a:r>
              <a:rPr lang="en-US" sz="1500" spc="-1" dirty="0">
                <a:solidFill>
                  <a:schemeClr val="bg1"/>
                </a:solidFill>
              </a:rPr>
              <a:t>Data </a:t>
            </a:r>
            <a:r>
              <a:rPr lang="el-GR" sz="1500" spc="-1" dirty="0">
                <a:solidFill>
                  <a:schemeClr val="bg1"/>
                </a:solidFill>
              </a:rPr>
              <a:t>με το </a:t>
            </a:r>
            <a:r>
              <a:rPr lang="en-US" sz="1500" spc="-1" dirty="0" err="1">
                <a:solidFill>
                  <a:schemeClr val="bg1"/>
                </a:solidFill>
              </a:rPr>
              <a:t>InvoiceRepository.cs</a:t>
            </a:r>
            <a:r>
              <a:rPr lang="en-US" sz="1500" spc="-1" dirty="0">
                <a:solidFill>
                  <a:schemeClr val="bg1"/>
                </a:solidFill>
              </a:rPr>
              <a:t> </a:t>
            </a:r>
            <a:r>
              <a:rPr lang="el-GR" sz="1500" spc="-1" dirty="0">
                <a:solidFill>
                  <a:schemeClr val="bg1"/>
                </a:solidFill>
              </a:rPr>
              <a:t>με σκοπό την αποθήκευση των δεδομένων στην μνήμη καθώς και ο φάκελος </a:t>
            </a:r>
            <a:r>
              <a:rPr lang="en-US" sz="1500" spc="-1" dirty="0">
                <a:solidFill>
                  <a:schemeClr val="bg1"/>
                </a:solidFill>
              </a:rPr>
              <a:t>Services </a:t>
            </a:r>
            <a:r>
              <a:rPr lang="el-GR" sz="1500" spc="-1" dirty="0">
                <a:solidFill>
                  <a:schemeClr val="bg1"/>
                </a:solidFill>
              </a:rPr>
              <a:t>με το </a:t>
            </a:r>
            <a:r>
              <a:rPr lang="en-US" sz="1500" spc="-1" dirty="0" err="1">
                <a:solidFill>
                  <a:schemeClr val="bg1"/>
                </a:solidFill>
              </a:rPr>
              <a:t>InvoiceServices.cs</a:t>
            </a:r>
            <a:r>
              <a:rPr lang="en-US" sz="1500" spc="-1" dirty="0">
                <a:solidFill>
                  <a:schemeClr val="bg1"/>
                </a:solidFill>
              </a:rPr>
              <a:t> </a:t>
            </a:r>
            <a:r>
              <a:rPr lang="el-GR" sz="1500" spc="-1" dirty="0">
                <a:solidFill>
                  <a:schemeClr val="bg1"/>
                </a:solidFill>
              </a:rPr>
              <a:t>για την διαχείριση της λογικής των τιμολογίων. Όλα τα υπόλοιπα αρχεία εξυπηρετούν στην ομαλή λειτουργία της εφαρμογής.</a:t>
            </a:r>
            <a:endParaRPr lang="en-US" sz="1500" b="0" strike="noStrike" spc="-1" dirty="0">
              <a:solidFill>
                <a:schemeClr val="bg1"/>
              </a:solidFill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F809A831-F609-E4B9-D965-94EA723C9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552" y="894075"/>
            <a:ext cx="3224208" cy="35497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E38F5530-DA31-4B62-8DF9-56A1A3B6B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0" y="0"/>
            <a:ext cx="10078105" cy="56705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AEFAF95-013F-4375-AAF4-033AC93F5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8735E28-7236-42D8-A5E1-A0F302FE8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16064"/>
            <a:ext cx="9962163" cy="3384558"/>
            <a:chOff x="1" y="2075420"/>
            <a:chExt cx="12048729" cy="409330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3642881-D4B2-4CC2-A287-0FA0006F3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01C50C6-CC43-4D9E-B2AB-F373712E4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6E7187D-0938-461D-BFC5-89EEF3506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34C951A-9754-438B-9D57-E6B93B6E4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CCC8FCE-0563-4147-B2A2-7C81702EB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E68FC26-41A9-4C82-BE7F-E9344CDC4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BB336D1-2562-4680-B29B-E22C603C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630458" y="862090"/>
            <a:ext cx="2312259" cy="58807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EED3885-4010-4FBE-A045-DC59CAE7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09644" y="871154"/>
            <a:ext cx="453629" cy="549007"/>
            <a:chOff x="7029447" y="3514725"/>
            <a:chExt cx="1285875" cy="54900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3D74F45-ED22-46E8-8A8C-85550ED98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F675583-78ED-4BEC-8424-37068227E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9BD9726-207D-4725-AA6E-5147080D5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1A43941-4783-4A0B-9385-1952F9F89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4806F9C-3233-4FC3-B300-D5AA58A5C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077519"/>
            <a:ext cx="5040309" cy="588100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0E3F9FC-BB7B-433D-8A4F-1BCFA582E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46616" y="4864433"/>
            <a:ext cx="1063228" cy="549007"/>
            <a:chOff x="7029447" y="3514725"/>
            <a:chExt cx="1285875" cy="54900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406F394-9D6F-4986-A3AF-6EF16DEDE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4F98CF1-0C8F-435D-846B-D3C506378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781ACDD-4A0F-4369-A468-3FEC355F8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BB34D61-E762-4862-9DA8-702D97A36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Shape 1"/>
          <p:cNvSpPr txBox="1"/>
          <p:nvPr/>
        </p:nvSpPr>
        <p:spPr>
          <a:xfrm>
            <a:off x="521672" y="521690"/>
            <a:ext cx="4518640" cy="465265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l-GR" sz="3900" spc="-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Λειτουργικότητες του </a:t>
            </a:r>
            <a:r>
              <a:rPr lang="en-US" sz="3900" spc="-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Microservice</a:t>
            </a:r>
            <a:endParaRPr lang="en-US" sz="3900" b="0" strike="noStrike" kern="1200" spc="-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376128" y="521690"/>
            <a:ext cx="4116414" cy="46526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strike="noStrike" spc="-1" dirty="0">
                <a:solidFill>
                  <a:schemeClr val="bg1"/>
                </a:solidFill>
              </a:rPr>
              <a:t>POST (Create):  </a:t>
            </a:r>
            <a:r>
              <a:rPr lang="el-GR" sz="1500" b="0" strike="noStrike" spc="-1" dirty="0">
                <a:solidFill>
                  <a:schemeClr val="bg1"/>
                </a:solidFill>
              </a:rPr>
              <a:t>Δημιουργία νέου τιμολογίου.</a:t>
            </a:r>
            <a:endParaRPr lang="en-US" sz="1500" b="0" strike="noStrike" spc="-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l-GR" sz="1500" b="0" strike="noStrike" spc="-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strike="noStrike" spc="-1" dirty="0">
                <a:solidFill>
                  <a:schemeClr val="bg1"/>
                </a:solidFill>
              </a:rPr>
              <a:t>GET (Read):  </a:t>
            </a:r>
            <a:r>
              <a:rPr lang="el-GR" sz="1500" b="0" strike="noStrike" spc="-1" dirty="0">
                <a:solidFill>
                  <a:schemeClr val="bg1"/>
                </a:solidFill>
              </a:rPr>
              <a:t>Ανάκτηση ενός τιμολογίου ή όλων των τιμολογίων.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0" strike="noStrike" spc="-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strike="noStrike" spc="-1" dirty="0">
                <a:solidFill>
                  <a:schemeClr val="bg1"/>
                </a:solidFill>
              </a:rPr>
              <a:t>PUT (Update): </a:t>
            </a:r>
            <a:r>
              <a:rPr lang="el-GR" sz="1500" b="0" strike="noStrike" spc="-1" dirty="0">
                <a:solidFill>
                  <a:schemeClr val="bg1"/>
                </a:solidFill>
              </a:rPr>
              <a:t>Ενημέρωση ενός υπάρχοντος τιμολογίου.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l-GR" sz="1500" b="0" strike="noStrike" spc="-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spc="-1" dirty="0">
                <a:solidFill>
                  <a:schemeClr val="bg1"/>
                </a:solidFill>
              </a:rPr>
              <a:t>DELETE (Delete): </a:t>
            </a:r>
            <a:r>
              <a:rPr lang="el-GR" sz="1500" spc="-1" dirty="0">
                <a:solidFill>
                  <a:schemeClr val="bg1"/>
                </a:solidFill>
              </a:rPr>
              <a:t>Διαγραφή τιμολογίου.</a:t>
            </a:r>
            <a:endParaRPr lang="en-US" sz="1500" b="0" strike="noStrike" spc="-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0" strike="noStrike" spc="-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0" y="0"/>
            <a:ext cx="10078105" cy="56705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5BA8FCE-96F8-40B3-804C-10C27C02F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16064"/>
            <a:ext cx="9962163" cy="3384558"/>
            <a:chOff x="1" y="2075420"/>
            <a:chExt cx="12048729" cy="409330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0593719-0C87-4B1E-B35D-0F97D2969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6F72299-2A02-44FA-A443-EFB406CF1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B09EF30-0043-45B4-B715-398AB3B37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0227CAF-D3D1-454C-A6E3-466111AB0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0B68C07-78C0-4A8D-8839-959B33F07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C367BC4-E8BC-458E-B0F6-2033296CF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Shape 1"/>
          <p:cNvSpPr txBox="1"/>
          <p:nvPr/>
        </p:nvSpPr>
        <p:spPr>
          <a:xfrm>
            <a:off x="521672" y="521690"/>
            <a:ext cx="4599681" cy="21763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900" b="0" strike="noStrike" kern="1200" spc="-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630458" y="862090"/>
            <a:ext cx="2312259" cy="58807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09644" y="871154"/>
            <a:ext cx="453629" cy="549007"/>
            <a:chOff x="7029447" y="3514725"/>
            <a:chExt cx="1285875" cy="54900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077519"/>
            <a:ext cx="5040309" cy="588100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46616" y="4864433"/>
            <a:ext cx="1063228" cy="549007"/>
            <a:chOff x="7029447" y="3514725"/>
            <a:chExt cx="1285875" cy="54900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Shape 2"/>
          <p:cNvSpPr txBox="1"/>
          <p:nvPr/>
        </p:nvSpPr>
        <p:spPr>
          <a:xfrm>
            <a:off x="330122" y="158364"/>
            <a:ext cx="4835058" cy="233907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03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l-GR" sz="3600" b="0" strike="noStrike" spc="-1" dirty="0">
                <a:solidFill>
                  <a:schemeClr val="bg1"/>
                </a:solidFill>
                <a:latin typeface="+mj-lt"/>
              </a:rPr>
              <a:t>Αλληλεπίδραση με το </a:t>
            </a:r>
            <a:r>
              <a:rPr lang="en-US" sz="3600" b="0" strike="noStrike" spc="-1" dirty="0">
                <a:solidFill>
                  <a:schemeClr val="bg1"/>
                </a:solidFill>
                <a:latin typeface="+mj-lt"/>
              </a:rPr>
              <a:t>API (SWAGGER UI)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4F13521-5DF8-4DF5-A0B9-A718234B3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861090" y="595988"/>
            <a:ext cx="304800" cy="355342"/>
            <a:chOff x="215328" y="-46937"/>
            <a:chExt cx="304800" cy="2773841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46D4DF8-1672-4FA2-9826-FE37087C6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B7A5B2F-EC14-4482-85C2-E1320F14D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F6FC815-E502-44E9-B346-1E771A5E2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DCBABB-A77B-43CF-94EF-B785F32C4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Shape 2">
            <a:extLst>
              <a:ext uri="{FF2B5EF4-FFF2-40B4-BE49-F238E27FC236}">
                <a16:creationId xmlns:a16="http://schemas.microsoft.com/office/drawing/2014/main" id="{762D97D4-2642-D5B6-ABDA-DAE1598AE419}"/>
              </a:ext>
            </a:extLst>
          </p:cNvPr>
          <p:cNvSpPr txBox="1"/>
          <p:nvPr/>
        </p:nvSpPr>
        <p:spPr>
          <a:xfrm>
            <a:off x="535891" y="2337324"/>
            <a:ext cx="9227382" cy="317303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l-GR" sz="1500" b="0" strike="noStrike" spc="-1" dirty="0">
                <a:solidFill>
                  <a:schemeClr val="bg1"/>
                </a:solidFill>
              </a:rPr>
              <a:t>Η χρήση του </a:t>
            </a:r>
            <a:r>
              <a:rPr lang="en-US" sz="1500" b="0" strike="noStrike" spc="-1" dirty="0">
                <a:solidFill>
                  <a:schemeClr val="bg1"/>
                </a:solidFill>
              </a:rPr>
              <a:t>Swagger UI </a:t>
            </a:r>
            <a:r>
              <a:rPr lang="el-GR" sz="1500" b="0" strike="noStrike" spc="-1" dirty="0">
                <a:solidFill>
                  <a:schemeClr val="bg1"/>
                </a:solidFill>
              </a:rPr>
              <a:t>εξυπηρετεί πολλούς στόχους, κυρίως για την απλοποίηση της ανάπτυξης και της δοκιμής ενός REST API. Συγκεκριμένα:</a:t>
            </a:r>
            <a:endParaRPr lang="en-US" sz="1500" b="0" strike="noStrike" spc="-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spc="-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1500" b="0" strike="noStrike" spc="-1" dirty="0">
                <a:solidFill>
                  <a:schemeClr val="bg1"/>
                </a:solidFill>
              </a:rPr>
              <a:t>Το </a:t>
            </a:r>
            <a:r>
              <a:rPr lang="el-GR" sz="1500" b="0" strike="noStrike" spc="-1" dirty="0" err="1">
                <a:solidFill>
                  <a:schemeClr val="bg1"/>
                </a:solidFill>
              </a:rPr>
              <a:t>Swagger</a:t>
            </a:r>
            <a:r>
              <a:rPr lang="el-GR" sz="1500" b="0" strike="noStrike" spc="-1" dirty="0">
                <a:solidFill>
                  <a:schemeClr val="bg1"/>
                </a:solidFill>
              </a:rPr>
              <a:t> UI παρέχει ένα οπτικό περιβάλλον που επιτρέπει στους χρήστες να κάνουν αιτήματα HTTP (POST, GET, PUT, DELETE) απευθείας από το πρόγραμμα περιήγησης, χωρίς να χρειάζεται να χρησιμοποιήσουν εργαλεία όπως το </a:t>
            </a:r>
            <a:r>
              <a:rPr lang="el-GR" sz="1500" b="0" strike="noStrike" spc="-1" dirty="0" err="1">
                <a:solidFill>
                  <a:schemeClr val="bg1"/>
                </a:solidFill>
              </a:rPr>
              <a:t>Postman</a:t>
            </a:r>
            <a:r>
              <a:rPr lang="el-GR" sz="1500" b="0" strike="noStrike" spc="-1" dirty="0">
                <a:solidFill>
                  <a:schemeClr val="bg1"/>
                </a:solidFill>
              </a:rPr>
              <a:t>.</a:t>
            </a:r>
            <a:endParaRPr lang="en-US" sz="1500" b="0" strike="noStrike" spc="-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1500" b="0" strike="noStrike" spc="-1" dirty="0">
                <a:solidFill>
                  <a:schemeClr val="bg1"/>
                </a:solidFill>
              </a:rPr>
              <a:t>Μπορείς να δεις την πλήρη λίστα με τα </a:t>
            </a:r>
            <a:r>
              <a:rPr lang="el-GR" sz="1500" b="0" strike="noStrike" spc="-1" dirty="0" err="1">
                <a:solidFill>
                  <a:schemeClr val="bg1"/>
                </a:solidFill>
              </a:rPr>
              <a:t>endpoints</a:t>
            </a:r>
            <a:r>
              <a:rPr lang="el-GR" sz="1500" b="0" strike="noStrike" spc="-1" dirty="0">
                <a:solidFill>
                  <a:schemeClr val="bg1"/>
                </a:solidFill>
              </a:rPr>
              <a:t> του API και να κατανοήσεις τη λειτουργικότητά τους με παραδείγματα.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1500" spc="-1" dirty="0">
                <a:solidFill>
                  <a:schemeClr val="bg1"/>
                </a:solidFill>
              </a:rPr>
              <a:t>Διευκολύνει τον εντοπισμό σφαλμάτων και την επαλήθευση της σωστής λειτουργίας του API κατά τη διάρκεια της ανάπτυξης.</a:t>
            </a:r>
            <a:endParaRPr lang="en-US" sz="1500" spc="-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0" strike="noStrike" spc="-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spc="-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l-GR" sz="1500" b="0" strike="noStrike" spc="-1" dirty="0">
                <a:solidFill>
                  <a:schemeClr val="bg1"/>
                </a:solidFill>
              </a:rPr>
              <a:t>Εν συντομία, το </a:t>
            </a:r>
            <a:r>
              <a:rPr lang="el-GR" sz="1500" b="0" strike="noStrike" spc="-1" dirty="0" err="1">
                <a:solidFill>
                  <a:schemeClr val="bg1"/>
                </a:solidFill>
              </a:rPr>
              <a:t>Swagger</a:t>
            </a:r>
            <a:r>
              <a:rPr lang="el-GR" sz="1500" b="0" strike="noStrike" spc="-1" dirty="0">
                <a:solidFill>
                  <a:schemeClr val="bg1"/>
                </a:solidFill>
              </a:rPr>
              <a:t> UI κάνει την αλληλεπίδραση με το API εύκολη, </a:t>
            </a:r>
            <a:r>
              <a:rPr lang="el-GR" sz="1500" b="0" strike="noStrike" spc="-1" dirty="0" err="1">
                <a:solidFill>
                  <a:schemeClr val="bg1"/>
                </a:solidFill>
              </a:rPr>
              <a:t>διαδραστική</a:t>
            </a:r>
            <a:r>
              <a:rPr lang="el-GR" sz="1500" b="0" strike="noStrike" spc="-1" dirty="0">
                <a:solidFill>
                  <a:schemeClr val="bg1"/>
                </a:solidFill>
              </a:rPr>
              <a:t> και προσιτή, βοηθώντας τ</a:t>
            </a:r>
            <a:r>
              <a:rPr lang="en-US" sz="1500" b="0" strike="noStrike" spc="-1" dirty="0">
                <a:solidFill>
                  <a:schemeClr val="bg1"/>
                </a:solidFill>
              </a:rPr>
              <a:t>o</a:t>
            </a:r>
            <a:r>
              <a:rPr lang="el-GR" sz="1500" b="0" strike="noStrike" spc="-1" dirty="0" err="1">
                <a:solidFill>
                  <a:schemeClr val="bg1"/>
                </a:solidFill>
              </a:rPr>
              <a:t>υς</a:t>
            </a:r>
            <a:r>
              <a:rPr lang="el-GR" sz="1500" b="0" strike="noStrike" spc="-1" dirty="0">
                <a:solidFill>
                  <a:schemeClr val="bg1"/>
                </a:solidFill>
              </a:rPr>
              <a:t> προγραμματιστές να δοκιμάσουν, να τεκμηριώσουν και να κατανοήσουν τη λειτουργικότητα του </a:t>
            </a:r>
            <a:r>
              <a:rPr lang="el-GR" sz="1500" b="0" strike="noStrike" spc="-1" dirty="0" err="1">
                <a:solidFill>
                  <a:schemeClr val="bg1"/>
                </a:solidFill>
              </a:rPr>
              <a:t>microservice</a:t>
            </a:r>
            <a:r>
              <a:rPr lang="el-GR" sz="1500" b="0" strike="noStrike" spc="-1" dirty="0">
                <a:solidFill>
                  <a:schemeClr val="bg1"/>
                </a:solidFill>
              </a:rPr>
              <a:t>.</a:t>
            </a:r>
            <a:endParaRPr lang="en-US" sz="1500" b="0" strike="noStrike" spc="-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0" strike="noStrike" spc="-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0" strike="noStrike" spc="-1" dirty="0">
              <a:solidFill>
                <a:schemeClr val="bg1"/>
              </a:solidFill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58D3F1EB-3B6B-23A2-F600-7FBC54370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199" y="173798"/>
            <a:ext cx="4418097" cy="21384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0" y="0"/>
            <a:ext cx="10078105" cy="56705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5BA8FCE-96F8-40B3-804C-10C27C02F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16064"/>
            <a:ext cx="9962163" cy="3384558"/>
            <a:chOff x="1" y="2075420"/>
            <a:chExt cx="12048729" cy="4093306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0593719-0C87-4B1E-B35D-0F97D2969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6F72299-2A02-44FA-A443-EFB406CF1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B09EF30-0043-45B4-B715-398AB3B37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0227CAF-D3D1-454C-A6E3-466111AB0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0B68C07-78C0-4A8D-8839-959B33F07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C367BC4-E8BC-458E-B0F6-2033296CF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Shape 1"/>
          <p:cNvSpPr txBox="1"/>
          <p:nvPr/>
        </p:nvSpPr>
        <p:spPr>
          <a:xfrm>
            <a:off x="292958" y="273751"/>
            <a:ext cx="4599681" cy="21763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l-GR" sz="3900" b="0" strike="noStrike" kern="1200" spc="-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Παραδείγματα εκτέλεσης (1/4)</a:t>
            </a:r>
            <a:endParaRPr lang="en-US" sz="3900" b="0" strike="noStrike" kern="1200" spc="-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630458" y="862090"/>
            <a:ext cx="2312259" cy="58807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09644" y="871154"/>
            <a:ext cx="453629" cy="549007"/>
            <a:chOff x="7029447" y="3514725"/>
            <a:chExt cx="1285875" cy="54900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077519"/>
            <a:ext cx="5040309" cy="588100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46616" y="4864433"/>
            <a:ext cx="1063228" cy="549007"/>
            <a:chOff x="7029447" y="3514725"/>
            <a:chExt cx="1285875" cy="549007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Shape 2"/>
          <p:cNvSpPr txBox="1"/>
          <p:nvPr/>
        </p:nvSpPr>
        <p:spPr>
          <a:xfrm>
            <a:off x="236011" y="1831575"/>
            <a:ext cx="4248266" cy="101078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l-GR" b="0" strike="noStrike" spc="-1" dirty="0">
                <a:solidFill>
                  <a:schemeClr val="bg1"/>
                </a:solidFill>
              </a:rPr>
              <a:t>Δημιουργία νέου τιμολογίου </a:t>
            </a:r>
            <a:r>
              <a:rPr lang="en-US" b="0" strike="noStrike" spc="-1" dirty="0">
                <a:solidFill>
                  <a:schemeClr val="bg1"/>
                </a:solidFill>
              </a:rPr>
              <a:t>(POST)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4F13521-5DF8-4DF5-A0B9-A718234B3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861090" y="595988"/>
            <a:ext cx="304800" cy="355342"/>
            <a:chOff x="215328" y="-46937"/>
            <a:chExt cx="304800" cy="2773841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46D4DF8-1672-4FA2-9826-FE37087C6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B7A5B2F-EC14-4482-85C2-E1320F14D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F6FC815-E502-44E9-B346-1E771A5E2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1DCBABB-A77B-43CF-94EF-B785F32C4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581A3DDE-5345-11EF-EF2A-B9D28A1B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071" y="127793"/>
            <a:ext cx="5766141" cy="2359015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D0AB3606-F470-E3D0-CA83-F07926CE8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3" y="2608229"/>
            <a:ext cx="5739406" cy="29893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0" y="0"/>
            <a:ext cx="10078105" cy="56705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5BA8FCE-96F8-40B3-804C-10C27C02F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16064"/>
            <a:ext cx="9962163" cy="3384558"/>
            <a:chOff x="1" y="2075420"/>
            <a:chExt cx="12048729" cy="4093306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0593719-0C87-4B1E-B35D-0F97D2969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6F72299-2A02-44FA-A443-EFB406CF1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B09EF30-0043-45B4-B715-398AB3B37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0227CAF-D3D1-454C-A6E3-466111AB0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0B68C07-78C0-4A8D-8839-959B33F07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C367BC4-E8BC-458E-B0F6-2033296CF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630458" y="862090"/>
            <a:ext cx="2312259" cy="58807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09644" y="871154"/>
            <a:ext cx="453629" cy="549007"/>
            <a:chOff x="7029447" y="3514725"/>
            <a:chExt cx="1285875" cy="54900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077519"/>
            <a:ext cx="5040309" cy="588100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46616" y="4864433"/>
            <a:ext cx="1063228" cy="549007"/>
            <a:chOff x="7029447" y="3514725"/>
            <a:chExt cx="1285875" cy="549007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4F13521-5DF8-4DF5-A0B9-A718234B3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861090" y="595988"/>
            <a:ext cx="304800" cy="355342"/>
            <a:chOff x="215328" y="-46937"/>
            <a:chExt cx="304800" cy="2773841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46D4DF8-1672-4FA2-9826-FE37087C6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B7A5B2F-EC14-4482-85C2-E1320F14D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F6FC815-E502-44E9-B346-1E771A5E2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1DCBABB-A77B-43CF-94EF-B785F32C4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Shape 1">
            <a:extLst>
              <a:ext uri="{FF2B5EF4-FFF2-40B4-BE49-F238E27FC236}">
                <a16:creationId xmlns:a16="http://schemas.microsoft.com/office/drawing/2014/main" id="{81F43C32-818D-CF62-62E4-07831640A5AE}"/>
              </a:ext>
            </a:extLst>
          </p:cNvPr>
          <p:cNvSpPr txBox="1"/>
          <p:nvPr/>
        </p:nvSpPr>
        <p:spPr>
          <a:xfrm>
            <a:off x="147853" y="35728"/>
            <a:ext cx="4599681" cy="21763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l-GR" sz="3900" b="0" strike="noStrike" kern="1200" spc="-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Παραδείγματα εκτέλεσης (</a:t>
            </a:r>
            <a:r>
              <a:rPr lang="en-US" sz="3900" b="0" strike="noStrike" kern="1200" spc="-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</a:t>
            </a:r>
            <a:r>
              <a:rPr lang="el-GR" sz="3900" b="0" strike="noStrike" kern="1200" spc="-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/4)</a:t>
            </a:r>
            <a:endParaRPr lang="en-US" sz="3900" b="0" strike="noStrike" kern="1200" spc="-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3B8F0ED4-4E5D-8902-2AE1-518C997A30BC}"/>
              </a:ext>
            </a:extLst>
          </p:cNvPr>
          <p:cNvSpPr txBox="1"/>
          <p:nvPr/>
        </p:nvSpPr>
        <p:spPr>
          <a:xfrm>
            <a:off x="145332" y="1292412"/>
            <a:ext cx="4248266" cy="101078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l-GR" b="0" strike="noStrike" spc="-1" dirty="0">
                <a:solidFill>
                  <a:schemeClr val="bg1"/>
                </a:solidFill>
              </a:rPr>
              <a:t>Ανάκτηση ενός</a:t>
            </a:r>
            <a:r>
              <a:rPr lang="el-GR" spc="-1" dirty="0">
                <a:solidFill>
                  <a:schemeClr val="bg1"/>
                </a:solidFill>
              </a:rPr>
              <a:t> </a:t>
            </a:r>
            <a:r>
              <a:rPr lang="el-GR" b="0" strike="noStrike" spc="-1" dirty="0">
                <a:solidFill>
                  <a:schemeClr val="bg1"/>
                </a:solidFill>
              </a:rPr>
              <a:t>τιμολογίου ή όλων των τιμολογίων (</a:t>
            </a:r>
            <a:r>
              <a:rPr lang="en-US" b="0" strike="noStrike" spc="-1" dirty="0">
                <a:solidFill>
                  <a:schemeClr val="bg1"/>
                </a:solidFill>
              </a:rPr>
              <a:t>GET)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8E77D31A-0F36-B504-C993-FB1DFCB1E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9" y="2111266"/>
            <a:ext cx="4856969" cy="3383219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D36F15A0-3A87-3696-3351-16F9C1DB2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301" y="112640"/>
            <a:ext cx="4930471" cy="32456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75CC5FF6-C911-4883-B5F7-F5F3E29A8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0" y="0"/>
            <a:ext cx="10078105" cy="56705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4E2200F-ED39-40A1-A6F7-65A45ED6D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F9B6C79-E122-4CC3-89D3-AC495A744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16064"/>
            <a:ext cx="9962163" cy="3384558"/>
            <a:chOff x="1" y="2075420"/>
            <a:chExt cx="12048729" cy="409330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F913E1A-AA2E-486A-A9C9-5A0EC83D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02A347F-77B3-4993-835B-F7C4F3D9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A136813-22B7-4F65-83FA-B0CD3DE30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1D551C5-7738-45E2-92E6-C372D8E49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85F0AA2-AA26-4213-9599-3DCDB72DA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AE70576-4FFC-44BE-846C-9EB6DD9A1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163B796-84D7-4069-93D0-7A496A03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630458" y="862090"/>
            <a:ext cx="2312259" cy="58807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A77F8F-E829-4314-9F44-36169F75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09644" y="871154"/>
            <a:ext cx="453629" cy="549007"/>
            <a:chOff x="7029447" y="3514725"/>
            <a:chExt cx="1285875" cy="54900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8D18253-A2A5-4168-A077-5A4A9C532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DAC9C54-D328-4591-AE19-1C4E335C7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74A6996-7D92-4A5D-B88C-3B3E56C69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0F18B95-9F0D-423C-9242-0FBEC7276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5AC4472-E842-4CF4-BD50-983305EDB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66759" y="4697584"/>
            <a:ext cx="1063191" cy="549007"/>
            <a:chOff x="7029447" y="3514725"/>
            <a:chExt cx="1285875" cy="549007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2EE92C3-E117-4FC2-A305-586C89CA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A6FE6FB-7083-4B79-B1FD-B08855376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6D5D4DA-BEE4-4C4F-9CA9-0D068AAB8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EB1644A-A3F6-44EF-AC1D-F2CB55C9F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A4AE5E3E-9489-4D5A-A458-72C3E481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077519"/>
            <a:ext cx="5040309" cy="588100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E88FC08-D56F-45D4-AC54-B89F64697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46616" y="4864433"/>
            <a:ext cx="1063228" cy="549007"/>
            <a:chOff x="7029447" y="3514725"/>
            <a:chExt cx="1285875" cy="549007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A9CDF2D-7A78-4571-B1C1-857192D4A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E46C3A6-A8E2-4FBB-B6F8-FBEA0D905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D35E17C-3C3F-401E-875C-1BA82BBA5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8C01EF9-F43C-4B12-BBF9-A20421C75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138BDDD-D054-4F0A-BB1F-9D016848D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507792" y="577074"/>
            <a:ext cx="304800" cy="355342"/>
            <a:chOff x="215328" y="-46937"/>
            <a:chExt cx="304800" cy="2773841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B9B538-BCFF-41C2-87A8-28853C399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D34C8C8-72AB-40F5-87DE-E7AE196F7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DA1E9C3-A70A-49DD-AD8F-5E768B24F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C92A81C-B9D6-4A1C-BE78-377104DBE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Shape 1">
            <a:extLst>
              <a:ext uri="{FF2B5EF4-FFF2-40B4-BE49-F238E27FC236}">
                <a16:creationId xmlns:a16="http://schemas.microsoft.com/office/drawing/2014/main" id="{4CD7FE2E-BC59-5B1E-279F-AD62C3B0C673}"/>
              </a:ext>
            </a:extLst>
          </p:cNvPr>
          <p:cNvSpPr txBox="1"/>
          <p:nvPr/>
        </p:nvSpPr>
        <p:spPr>
          <a:xfrm>
            <a:off x="147853" y="35728"/>
            <a:ext cx="4599681" cy="21763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l-GR" sz="3900" b="0" strike="noStrike" kern="1200" spc="-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Παραδείγματα εκτέλεσης (</a:t>
            </a:r>
            <a:r>
              <a:rPr lang="en-US" sz="3900" spc="-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</a:t>
            </a:r>
            <a:r>
              <a:rPr lang="el-GR" sz="3900" b="0" strike="noStrike" kern="1200" spc="-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/4)</a:t>
            </a:r>
            <a:endParaRPr lang="en-US" sz="3900" b="0" strike="noStrike" kern="1200" spc="-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0764DB54-8223-AF26-C93B-73BA879B5263}"/>
              </a:ext>
            </a:extLst>
          </p:cNvPr>
          <p:cNvSpPr txBox="1"/>
          <p:nvPr/>
        </p:nvSpPr>
        <p:spPr>
          <a:xfrm>
            <a:off x="145332" y="1292412"/>
            <a:ext cx="4248266" cy="101078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l-GR" spc="-1" dirty="0">
                <a:solidFill>
                  <a:schemeClr val="bg1"/>
                </a:solidFill>
              </a:rPr>
              <a:t>Ενημέρωση τιμολογίου </a:t>
            </a:r>
            <a:r>
              <a:rPr lang="el-GR" b="0" strike="noStrike" spc="-1" dirty="0">
                <a:solidFill>
                  <a:schemeClr val="bg1"/>
                </a:solidFill>
              </a:rPr>
              <a:t>(</a:t>
            </a:r>
            <a:r>
              <a:rPr lang="en-US" b="0" strike="noStrike" spc="-1" dirty="0">
                <a:solidFill>
                  <a:schemeClr val="bg1"/>
                </a:solidFill>
              </a:rPr>
              <a:t>PUT)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8C5E543-EB57-8A91-1E45-165DBE6A6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2" y="2022535"/>
            <a:ext cx="4986807" cy="3074683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27C5C4D5-180D-FEEE-4CE3-F5662490F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292" y="113137"/>
            <a:ext cx="4959934" cy="33352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774</Words>
  <Application>Microsoft Office PowerPoint</Application>
  <PresentationFormat>Προσαρμογή</PresentationFormat>
  <Paragraphs>46</Paragraphs>
  <Slides>11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6" baseType="lpstr">
      <vt:lpstr>Arial</vt:lpstr>
      <vt:lpstr>Symbol</vt:lpstr>
      <vt:lpstr>Times New Roman</vt:lpstr>
      <vt:lpstr>Wingdings</vt:lpstr>
      <vt:lpstr>Office Theme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Μαρία Κορωναιου</cp:lastModifiedBy>
  <cp:revision>6</cp:revision>
  <dcterms:created xsi:type="dcterms:W3CDTF">2022-07-21T17:25:24Z</dcterms:created>
  <dcterms:modified xsi:type="dcterms:W3CDTF">2024-09-17T09:27:35Z</dcterms:modified>
  <dc:language>el-GR</dc:language>
</cp:coreProperties>
</file>