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l-G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l-G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l-GR" sz="1800" b="0" strike="noStrike" spc="-1">
                <a:latin typeface="Arial"/>
              </a:rPr>
              <a:t>Πατήστε για επεξεργασία της μορφής κειμένου του τίτλου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1800" b="0" strike="noStrike" spc="-1">
                <a:latin typeface="Arial"/>
              </a:rPr>
              <a:t>Πατήστε για επεξεργασία της μορφής κειμένου διάρθρωσης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1800" b="0" strike="noStrike" spc="-1">
                <a:latin typeface="Arial"/>
              </a:rPr>
              <a:t>Δεύτερο επίπεδο διάρθρωσης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1800" b="0" strike="noStrike" spc="-1">
                <a:latin typeface="Arial"/>
              </a:rPr>
              <a:t>Τρίτο επίπεδο διάρθρωσης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1800" b="0" strike="noStrike" spc="-1">
                <a:latin typeface="Arial"/>
              </a:rPr>
              <a:t>Τέταρτο επίπεδο διάρθρωσης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1800" b="0" strike="noStrike" spc="-1">
                <a:latin typeface="Arial"/>
              </a:rPr>
              <a:t>Πέμπτο επίπεδο διάρθρωσης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1800" b="0" strike="noStrike" spc="-1">
                <a:latin typeface="Arial"/>
              </a:rPr>
              <a:t>Έκτο επίπεδο διάρθρωσης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1800" b="0" strike="noStrike" spc="-1">
                <a:latin typeface="Arial"/>
              </a:rPr>
              <a:t>Έβδομο επίπεδο διάρθρωσης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l-GR" sz="4400" b="0" strike="noStrike" spc="-1">
                <a:latin typeface="Arial"/>
              </a:rPr>
              <a:t>Πατήστε για επεξεργασία της μορφής κειμένου του τίτλου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3200" b="0" strike="noStrike" spc="-1">
                <a:latin typeface="Arial"/>
              </a:rPr>
              <a:t>Πατήστε για επεξεργασία της μορφής κειμένου διάρθρωσης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800" b="0" strike="noStrike" spc="-1">
                <a:latin typeface="Arial"/>
              </a:rPr>
              <a:t>Δεύτερο επίπεδο διάρθρωσης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400" b="0" strike="noStrike" spc="-1">
                <a:latin typeface="Arial"/>
              </a:rPr>
              <a:t>Τρίτο επίπεδο διάρθρωσης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l-GR" sz="2000" b="0" strike="noStrike" spc="-1">
                <a:latin typeface="Arial"/>
              </a:rPr>
              <a:t>Τέταρτο επίπεδο διάρθρωσης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Πέμπτο επίπεδο διάρθρωσης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Έκτο επίπεδο διάρθρωσης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l-GR" sz="2000" b="0" strike="noStrike" spc="-1">
                <a:latin typeface="Arial"/>
              </a:rPr>
              <a:t>Έβδομο επίπεδο διάρθρωσης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l-GR" sz="44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ΜΙΚΡΟΫΠΗΡΕΣΙΕΣ -  </a:t>
            </a:r>
            <a:r>
              <a:rPr lang="en-US" sz="44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AI &amp; MICROSERVICES</a:t>
            </a:r>
            <a:r>
              <a:rPr lang="el-GR" sz="44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endParaRPr lang="el-GR" sz="44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588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l-GR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7ο Εξάμηνο</a:t>
            </a:r>
            <a:endParaRPr lang="el-G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l-G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l-GR" sz="2800" spc="-1" dirty="0">
                <a:latin typeface="Arial"/>
              </a:rPr>
              <a:t>ΚΑΛΛΙΓΕΡΟΣ ΑΝΑΣΤΑΣΙΟΣ, </a:t>
            </a:r>
            <a:r>
              <a:rPr lang="en-US" sz="2800" spc="-1" dirty="0">
                <a:latin typeface="Arial"/>
              </a:rPr>
              <a:t>MPSP2314</a:t>
            </a:r>
          </a:p>
          <a:p>
            <a:pPr algn="ctr">
              <a:lnSpc>
                <a:spcPct val="100000"/>
              </a:lnSpc>
            </a:pPr>
            <a:endParaRPr lang="el-GR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l-GR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Ημερομηνία Παράδοσης: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lang="el-GR" sz="2800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r>
            <a:r>
              <a:rPr lang="el-G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/</a:t>
            </a:r>
            <a:r>
              <a:rPr lang="el-GR" sz="2800" spc="-1">
                <a:solidFill>
                  <a:srgbClr val="000000"/>
                </a:solidFill>
                <a:latin typeface="Times New Roman"/>
                <a:ea typeface="DejaVu Sans"/>
              </a:rPr>
              <a:t>09</a:t>
            </a:r>
            <a:r>
              <a:rPr lang="el-GR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/202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4</a:t>
            </a:r>
            <a:endParaRPr lang="el-G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l-GR" sz="4400" b="0" strike="noStrike" spc="-1">
                <a:solidFill>
                  <a:srgbClr val="000000"/>
                </a:solidFill>
                <a:latin typeface="Times New Roman"/>
                <a:ea typeface="Microsoft YaHei"/>
              </a:rPr>
              <a:t>Εισαγωγή</a:t>
            </a:r>
            <a:endParaRPr lang="el-GR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3000"/>
          </a:bodyPr>
          <a:lstStyle/>
          <a:p>
            <a:pPr>
              <a:lnSpc>
                <a:spcPct val="100000"/>
              </a:lnSpc>
            </a:pP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Σε αυτή την εργασία παρουσι</a:t>
            </a:r>
            <a:r>
              <a:rPr lang="el-GR" spc="-1" dirty="0">
                <a:solidFill>
                  <a:srgbClr val="000000"/>
                </a:solidFill>
                <a:latin typeface="Times New Roman"/>
                <a:ea typeface="Microsoft YaHei"/>
              </a:rPr>
              <a:t>άζεται η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έννοια του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Consumer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Driven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Contract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Testing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με χρήση των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microservices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. Το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Consumer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Driven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Contract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Testing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αποτελεί μια στρατηγική για τη διασφάλιση της σωστής επικοινωνίας μεταξύ των υπηρεσιών καταναλωτών και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παρόχων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. Η μέθοδος αυτή εξασφαλίζει ότι ο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πάροχος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υπηρεσιών δεν θα παραβιάσει τις προσδοκίες του καταναλωτή, επιτρέποντας την καλύτερη συνεργασία και ανεξαρτησία των ομάδων ανάπτυξης. Η υλοποίηση βασίζεται στο παράδειγμα που περιγράφεται στο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microservice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example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testing.pdf και αξιοποιεί το εργαλείο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PactNet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για την καταγραφή και επαλήθευση των συμβολαίων. Στόχος είναι η δημιουργία ενός πλήρως λειτουργικού </a:t>
            </a:r>
            <a:r>
              <a:rPr lang="el-GR" b="0" strike="noStrike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microservice</a:t>
            </a:r>
            <a:r>
              <a:rPr lang="el-GR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 για την επαλήθευση των δεδομένων που αποστέλλονται και λαμβάνονται μεταξύ των υπηρεσιών.</a:t>
            </a:r>
            <a:endParaRPr lang="el-GR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0920" cy="11531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l-GR" sz="44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Περιγραφή </a:t>
            </a:r>
            <a:r>
              <a:rPr lang="el-GR" sz="4400" spc="-1" dirty="0">
                <a:solidFill>
                  <a:srgbClr val="000000"/>
                </a:solidFill>
                <a:latin typeface="Times New Roman"/>
                <a:ea typeface="Microsoft YaHei"/>
              </a:rPr>
              <a:t>του </a:t>
            </a:r>
            <a:r>
              <a:rPr lang="en-US" sz="4400" spc="-1" dirty="0">
                <a:solidFill>
                  <a:srgbClr val="000000"/>
                </a:solidFill>
                <a:latin typeface="Times New Roman"/>
                <a:ea typeface="Microsoft YaHei"/>
              </a:rPr>
              <a:t>Consumer Driven </a:t>
            </a:r>
            <a:r>
              <a:rPr lang="en-US" sz="4400" spc="-1" dirty="0" err="1">
                <a:solidFill>
                  <a:srgbClr val="000000"/>
                </a:solidFill>
                <a:latin typeface="Times New Roman"/>
                <a:ea typeface="Microsoft YaHei"/>
              </a:rPr>
              <a:t>ContractTesting</a:t>
            </a:r>
            <a:r>
              <a:rPr lang="el-GR" sz="4400" spc="-1" dirty="0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endParaRPr lang="el-GR" sz="44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80000" y="1432560"/>
            <a:ext cx="9719280" cy="396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</a:t>
            </a:r>
            <a:r>
              <a:rPr lang="el-G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(CDCT)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είναι μια τεχνική που χρησιμοποιείται για τη διασφάλιση της ομαλής συνεργασίας μεταξύ μιας υπηρεσίας καταναλωτή και μιας υπηρεσίας </a:t>
            </a:r>
            <a:r>
              <a:rPr lang="el-G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παρόχου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σε συστήματα που βασίζονται σε </a:t>
            </a:r>
            <a:r>
              <a:rPr lang="el-G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μικροϋπηρεσίες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Η κεντρική ιδέα του CDCT είναι ότι ο καταναλωτής καθορίζει τι αναμένει από τον </a:t>
            </a:r>
            <a:r>
              <a:rPr lang="el-G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πάροχο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μέσω συμβολαίων (</a:t>
            </a:r>
            <a:r>
              <a:rPr lang="el-G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contracts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Αυτά τα συμβόλαια ορίζουν τις προσδοκίες των αιτημάτων και των απαντήσεων που θα πρέπει να τηρεί ο </a:t>
            </a:r>
            <a:r>
              <a:rPr lang="el-G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πάροχος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l-G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Βασικά πλεονεκτήματα:</a:t>
            </a:r>
            <a:endParaRPr lang="el-G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Μείωση του κινδύνου αποτυχίας σε συστήματα με πολλαπλές </a:t>
            </a:r>
            <a:r>
              <a:rPr lang="el-G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μικροϋπηρεσίες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Επιτρέπει στις ομάδες να εργάζονται ανεξάρτητα, γνωρίζοντας ότι οι υπηρεσίες θα συνεχίσουν να λειτουργούν σύμφωνα με τις προσδοκίες.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Διασφαλίζει ότι οι αλλαγές στις υπηρεσίες ενός συστήματος δεν θα προκαλέσουν απροσδόκητες αστοχίες σε άλλες υπηρεσίες.</a:t>
            </a:r>
          </a:p>
          <a:p>
            <a:pPr>
              <a:lnSpc>
                <a:spcPct val="100000"/>
              </a:lnSpc>
            </a:pPr>
            <a:endParaRPr lang="el-GR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180" y="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l-GR" sz="44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Ανάλυση και Απαιτήσεις</a:t>
            </a:r>
            <a:endParaRPr lang="el-GR" sz="44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80000" y="876300"/>
            <a:ext cx="9719280" cy="47029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Η ανάλυση του προβλήματος επικεντρώθηκε στη διασφάλιση της ομαλής και ασφαλούς επικοινωνίας μεταξύ δύο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μικροϋπηρεσιών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, μιας υπηρεσίας καταναλωτή και μιας υπηρεσίας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παρόχου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Ο στόχος ήταν να διασφαλιστεί ότι η υπηρεσία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παρόχου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παρέχει τα σωστά δεδομένα βάσει των προσδοκιών του καταναλωτή, αποτρέποντας πιθανά σφάλματα που μπορεί να προκύψουν από αλλαγές στον κώδικα ή στην αρχιτεκτονική.</a:t>
            </a:r>
          </a:p>
          <a:p>
            <a:pPr>
              <a:lnSpc>
                <a:spcPct val="100000"/>
              </a:lnSpc>
            </a:pPr>
            <a:endParaRPr lang="el-G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Βασικές Απαιτήσεις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Η υπηρεσία καταναλωτή θα πρέπει να μπορεί να κάνει αιτήματα στην υπηρεσία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παρόχου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και να λαμβάνει τις αναμενόμενες απαντήσεις.</a:t>
            </a:r>
          </a:p>
          <a:p>
            <a:pPr>
              <a:lnSpc>
                <a:spcPct val="100000"/>
              </a:lnSpc>
            </a:pPr>
            <a:endParaRPr lang="el-G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Η υπηρεσία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παρόχου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θα πρέπει να είναι συμβατή με τις προσδοκίες του καταναλωτή, οι οποίες ορίζονται μέσω ενός συμβολαίου (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contract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).</a:t>
            </a:r>
          </a:p>
          <a:p>
            <a:pPr>
              <a:lnSpc>
                <a:spcPct val="100000"/>
              </a:lnSpc>
            </a:pPr>
            <a:endParaRPr lang="el-G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Το σύστημα θα πρέπει να επαληθεύεται αυτόματα ώστε να διασφαλίζεται ότι οι υπηρεσίες δεν παραβιάζουν τα συμβόλαια.</a:t>
            </a:r>
          </a:p>
          <a:p>
            <a:pPr>
              <a:lnSpc>
                <a:spcPct val="100000"/>
              </a:lnSpc>
            </a:pPr>
            <a:endParaRPr lang="el-G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Η ανάλυση ανέδειξε την ανάγκη για:</a:t>
            </a:r>
          </a:p>
          <a:p>
            <a:pPr>
              <a:lnSpc>
                <a:spcPct val="100000"/>
              </a:lnSpc>
            </a:pPr>
            <a:endParaRPr lang="el-G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Ευελιξία και ανεξαρτησία 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μεταξύ των υπηρεσιών, έτσι ώστε οι ομάδες ανάπτυξης να μπορούν να εργαστούν αυτόνομα χωρίς να διαταράσσουν η μία την άλλη.</a:t>
            </a:r>
          </a:p>
          <a:p>
            <a:pPr>
              <a:lnSpc>
                <a:spcPct val="100000"/>
              </a:lnSpc>
            </a:pPr>
            <a:endParaRPr lang="el-G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Ασφαλή επικοινωνία 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που να διασφαλίζει τη σωστή μορφή των δεδομένων και την εγκυρότητα των απαντήσεων.</a:t>
            </a:r>
            <a:endParaRPr lang="el-GR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0920" cy="650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l-GR" sz="4400" spc="-1" dirty="0">
                <a:solidFill>
                  <a:srgbClr val="000000"/>
                </a:solidFill>
                <a:latin typeface="Times New Roman"/>
                <a:ea typeface="Microsoft YaHei"/>
              </a:rPr>
              <a:t>Σχεδιασμός Λύσης και Αρχιτεκτονική</a:t>
            </a:r>
            <a:endParaRPr lang="el-GR" sz="4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B63AFB4C-59F3-0223-8DAC-AF1CB1C465EA}"/>
              </a:ext>
            </a:extLst>
          </p:cNvPr>
          <p:cNvSpPr/>
          <p:nvPr/>
        </p:nvSpPr>
        <p:spPr>
          <a:xfrm>
            <a:off x="180000" y="876300"/>
            <a:ext cx="9719280" cy="47029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Με βάση την ανάλυση, η λύση σχεδιάστηκε με βάση μια αρχιτεκτονική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μικροϋπηρεσιών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που αποτελείται από δύο κύριες υπηρεσίες:</a:t>
            </a:r>
          </a:p>
          <a:p>
            <a:pPr>
              <a:lnSpc>
                <a:spcPct val="100000"/>
              </a:lnSpc>
            </a:pPr>
            <a:endParaRPr lang="el-GR" sz="1400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Υπηρεσία </a:t>
            </a:r>
            <a:r>
              <a:rPr lang="el-GR" sz="1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Παρόχου</a:t>
            </a: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</a:t>
            </a:r>
            <a:r>
              <a:rPr lang="el-GR" sz="1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Provider</a:t>
            </a: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): 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Παρέχει δεδομένα που σχετίζονται με την έκπτωση βάσει αξιολόγησης πελάτη.</a:t>
            </a:r>
          </a:p>
          <a:p>
            <a:pPr>
              <a:lnSpc>
                <a:spcPct val="100000"/>
              </a:lnSpc>
            </a:pPr>
            <a:endParaRPr lang="el-GR" sz="1400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Υπηρεσία Καταναλωτή (</a:t>
            </a:r>
            <a:r>
              <a:rPr lang="el-GR" sz="1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Consumer</a:t>
            </a: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): 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Καταναλώνει τα δεδομένα της υπηρεσίας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παρόχου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και επαληθεύει ότι τα δεδομένα είναι σύμφωνα με τις προσδοκίες.</a:t>
            </a:r>
          </a:p>
          <a:p>
            <a:pPr>
              <a:lnSpc>
                <a:spcPct val="100000"/>
              </a:lnSpc>
            </a:pPr>
            <a:endParaRPr lang="el-GR" sz="1400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Βασικά Σημεία του Σχεδιασμού:</a:t>
            </a:r>
          </a:p>
          <a:p>
            <a:pPr>
              <a:lnSpc>
                <a:spcPct val="100000"/>
              </a:lnSpc>
            </a:pPr>
            <a:endParaRPr lang="el-GR" sz="1400" b="1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Διαχωρισμός Ευθυνών: 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Ο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πάροχος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και ο καταναλωτής είναι ανεξάρτητοι, με τον καθένα να έχει δική του ευθύνη για την υλοποίηση των λειτουργιών του. Αυτό διασφαλίζει την αποφυγή σύγχυσης και σφαλμάτων που προκύπτουν από στενή εξάρτηση.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l-G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Συμβόλαια (</a:t>
            </a:r>
            <a:r>
              <a:rPr lang="el-GR" sz="1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Contracts</a:t>
            </a: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): 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Ο καταναλωτής καθορίζει το συμβόλαιο, το οποίο αναφέρει τις ακριβείς προσδοκίες από τον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πάροχο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Ο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πάροχος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πρέπει να ικανοποιήσει αυτό το συμβόλαιο μέσω συγκεκριμένων απαντήσεων στα αιτήματα του καταναλωτή.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l-GR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Χρήση του </a:t>
            </a:r>
            <a:r>
              <a:rPr lang="el-GR" sz="1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PactNet</a:t>
            </a: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Το εργαλείο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PactNet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επιτρέπει στον καταναλωτή να καταγράψει ένα συμβόλαιο το οποίο περιγράφει τις προσδοκίες για το πώς η υπηρεσία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παρόχου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θα πρέπει να απαντά σε συγκεκριμένα αιτήματα. Ο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πάροχος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χρησιμοποιεί το ίδιο συμβόλαιο για να επιβεβαιώσει ότι η υλοποίησή του τιμά αυτές τις προσδοκίες.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l-GR" sz="1400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Με αυτόν τον σχεδιασμό, διασφαλίζεται ότι οποιαδήποτε αλλαγή στις υπηρεσίες θα επαληθεύεται αυτόματα μέσω των δοκιμών και των συμβολαίων, προσφέροντας ασφάλεια και σταθερότητα στην αρχιτεκτονική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μικροϋπηρεσιών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l-GR" sz="44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Ρο</a:t>
            </a:r>
            <a:r>
              <a:rPr lang="el-GR" sz="4400" spc="-1" dirty="0">
                <a:solidFill>
                  <a:srgbClr val="000000"/>
                </a:solidFill>
                <a:latin typeface="Times New Roman"/>
                <a:ea typeface="Microsoft YaHei"/>
              </a:rPr>
              <a:t>ή Υλοποίησης</a:t>
            </a:r>
            <a:endParaRPr lang="el-G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3999" y="893220"/>
            <a:ext cx="9070920" cy="405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3500"/>
          </a:bodyPr>
          <a:lstStyle/>
          <a:p>
            <a:pPr>
              <a:lnSpc>
                <a:spcPct val="100000"/>
              </a:lnSpc>
            </a:pPr>
            <a:r>
              <a:rPr lang="el-GR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        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Υλο</a:t>
            </a:r>
            <a:r>
              <a:rPr lang="en-US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ποίηση του Consumer Driven Contract</a:t>
            </a:r>
            <a:endParaRPr lang="el-GR" sz="3200" b="1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l-GR" sz="3200" b="0" strike="noStrike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5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Καταναλωτής (</a:t>
            </a:r>
            <a:r>
              <a:rPr lang="el-GR" sz="15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Consumer</a:t>
            </a:r>
            <a:r>
              <a:rPr lang="el-GR" sz="15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): </a:t>
            </a:r>
            <a:r>
              <a:rPr lang="el-GR" sz="15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Ορίζουμε την αναμενόμενη συμπεριφορά της υπηρεσίας </a:t>
            </a:r>
            <a:r>
              <a:rPr lang="el-GR" sz="15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παρόχου</a:t>
            </a:r>
            <a:r>
              <a:rPr lang="el-GR" sz="15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μέσω ενός συμβολαίου. Το συμβόλαιο καθορίζει τις παραμέτρους των αιτημάτων (π.χ., GET αιτήματα) και την αναμενόμενη απάντηση (π.χ., μορφή JSON).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5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Πάροχος</a:t>
            </a:r>
            <a:r>
              <a:rPr lang="el-GR" sz="15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(</a:t>
            </a:r>
            <a:r>
              <a:rPr lang="el-GR" sz="15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Provider</a:t>
            </a:r>
            <a:r>
              <a:rPr lang="el-GR" sz="15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): </a:t>
            </a:r>
            <a:r>
              <a:rPr lang="el-GR" sz="15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Η υπηρεσία </a:t>
            </a:r>
            <a:r>
              <a:rPr lang="el-GR" sz="15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παρόχου</a:t>
            </a:r>
            <a:r>
              <a:rPr lang="el-GR" sz="15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υλοποιεί τα τελικά </a:t>
            </a:r>
            <a:r>
              <a:rPr lang="el-GR" sz="15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endpoints</a:t>
            </a:r>
            <a:r>
              <a:rPr lang="el-GR" sz="15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και καλείται να τιμήσει τις προσδοκίες του συμβολαίου.</a:t>
            </a:r>
            <a:endParaRPr lang="en-US" sz="15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l-GR" sz="1500" b="0" strike="noStrike" spc="-1" dirty="0">
              <a:latin typeface="Arial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0A94375-14DC-7E08-F065-588C4316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19" y="2743835"/>
            <a:ext cx="4379917" cy="28136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312" y="1498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457200" indent="-228600" algn="ctr"/>
            <a:r>
              <a:rPr lang="el-GR" sz="4400" b="0" strike="noStrike" spc="-1" dirty="0">
                <a:latin typeface="Times New Roman"/>
              </a:rPr>
              <a:t>Επαλήθευση του Συμβολαίου </a:t>
            </a:r>
            <a:endParaRPr lang="en-US" sz="4400" b="0" strike="noStrike" spc="-1" dirty="0">
              <a:latin typeface="Times New Roman"/>
            </a:endParaRPr>
          </a:p>
          <a:p>
            <a:pPr marL="457200" indent="-228600" algn="ctr"/>
            <a:r>
              <a:rPr lang="el-GR" sz="4400" b="0" strike="noStrike" spc="-1" dirty="0">
                <a:latin typeface="Times New Roman"/>
              </a:rPr>
              <a:t>(</a:t>
            </a:r>
            <a:r>
              <a:rPr lang="en-US" sz="4400" b="0" strike="noStrike" spc="-1" dirty="0">
                <a:latin typeface="Times New Roman"/>
              </a:rPr>
              <a:t>Pact Verification)</a:t>
            </a:r>
            <a:endParaRPr lang="el-GR" sz="4400" b="0" strike="noStrike" spc="-1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10365-3B31-C5A0-6529-86FBB23FC6D3}"/>
              </a:ext>
            </a:extLst>
          </p:cNvPr>
          <p:cNvSpPr txBox="1"/>
          <p:nvPr/>
        </p:nvSpPr>
        <p:spPr>
          <a:xfrm>
            <a:off x="830580" y="1577340"/>
            <a:ext cx="8679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Αφού δημιουργηθεί το συμβόλαιο από τον καταναλωτή που αποθηκεύεται στον φάκελο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“pacts”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ConsumerService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η υπηρεσία </a:t>
            </a:r>
            <a:r>
              <a:rPr lang="el-G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παρόχου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επαληθεύεται έναντι του συμβολαίου. Ο </a:t>
            </a:r>
            <a:r>
              <a:rPr lang="el-G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πάροχος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πρέπει να τιμήσει τις προσδοκίες του καταναλωτή, δηλαδή να απαντήσει με τα σωστά δεδομένα και τη σωστή μορφή.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C96D1CBE-95DA-F1BA-DE79-FEF22E53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22" y="2553890"/>
            <a:ext cx="9386851" cy="738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FC9D36-105B-8FAE-1585-7843C039754F}"/>
              </a:ext>
            </a:extLst>
          </p:cNvPr>
          <p:cNvSpPr txBox="1"/>
          <p:nvPr/>
        </p:nvSpPr>
        <p:spPr>
          <a:xfrm>
            <a:off x="1499234" y="4047894"/>
            <a:ext cx="7454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Αυτό το βήμα ελέγχει αν ο </a:t>
            </a:r>
            <a:r>
              <a:rPr lang="el-G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πάροχος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τιμά το συμβόλαιο που έχει δημιουργηθεί από τον καταναλωτή.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17209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57200" indent="-227880" algn="ctr">
              <a:lnSpc>
                <a:spcPct val="100000"/>
              </a:lnSpc>
              <a:tabLst>
                <a:tab pos="0" algn="l"/>
              </a:tabLst>
            </a:pPr>
            <a:r>
              <a:rPr lang="el-GR" sz="4400" b="0" strike="noStrike" spc="-1" dirty="0">
                <a:solidFill>
                  <a:srgbClr val="000000"/>
                </a:solidFill>
                <a:latin typeface="Times New Roman"/>
                <a:ea typeface="Microsoft YaHei"/>
              </a:rPr>
              <a:t>Εργαλεία και Τεχνολογίες</a:t>
            </a:r>
            <a:endParaRPr lang="el-GR" sz="4400" b="0" strike="noStrike" spc="-1" dirty="0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117810"/>
            <a:ext cx="8830500" cy="39077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endParaRPr lang="en-US" sz="1400" b="1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400" b="1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400" b="1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PactNet</a:t>
            </a: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Ένα ισχυρό εργαλείο για τη δημιουργία και επαλήθευση των συμβολαίων. Υποστηρίζει πολλαπλές γλώσσες και πλαίσια, προσφέροντας ευελιξία στη διασφάλιση της συνεργασίας μεταξύ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μικροϋπηρεσιών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ASP.NET </a:t>
            </a:r>
            <a:r>
              <a:rPr lang="el-GR" sz="1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Core</a:t>
            </a: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Η πλατφόρμα στην οποία βασίζονται οι υπηρεσίες καταναλωτή και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παρόχου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Παρέχει τη δυνατότητα εύκολης δημιουργίας REST </a:t>
            </a:r>
            <a:r>
              <a:rPr lang="el-GR" sz="14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APIs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l-GR" sz="1400" b="1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xUnit</a:t>
            </a:r>
            <a:r>
              <a:rPr lang="el-GR" sz="1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lang="el-GR" sz="1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Το πλαίσιο για τη συγγραφή και εκτέλεση των δοκιμών.</a:t>
            </a:r>
            <a:endParaRPr lang="el-GR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57200" indent="-227880" algn="ctr">
              <a:lnSpc>
                <a:spcPct val="100000"/>
              </a:lnSpc>
              <a:tabLst>
                <a:tab pos="0" algn="l"/>
              </a:tabLst>
            </a:pPr>
            <a:r>
              <a:rPr lang="el-GR" sz="4400" spc="-1" dirty="0">
                <a:solidFill>
                  <a:srgbClr val="000000"/>
                </a:solidFill>
                <a:latin typeface="Times New Roman"/>
                <a:ea typeface="Microsoft YaHei"/>
              </a:rPr>
              <a:t>Συμπεράσματα</a:t>
            </a:r>
            <a:endParaRPr lang="el-GR" sz="44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71500" y="1371600"/>
            <a:ext cx="8503920" cy="324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endParaRPr lang="el-GR" sz="1400" dirty="0"/>
          </a:p>
          <a:p>
            <a:r>
              <a:rPr lang="el-GR" sz="1400" dirty="0"/>
              <a:t>Το </a:t>
            </a:r>
            <a:r>
              <a:rPr lang="el-GR" sz="1400" b="1" dirty="0" err="1"/>
              <a:t>Consumer</a:t>
            </a:r>
            <a:r>
              <a:rPr lang="el-GR" sz="1400" b="1" dirty="0"/>
              <a:t> </a:t>
            </a:r>
            <a:r>
              <a:rPr lang="el-GR" sz="1400" b="1" dirty="0" err="1"/>
              <a:t>Driven</a:t>
            </a:r>
            <a:r>
              <a:rPr lang="el-GR" sz="1400" b="1" dirty="0"/>
              <a:t> </a:t>
            </a:r>
            <a:r>
              <a:rPr lang="el-GR" sz="1400" b="1" dirty="0" err="1"/>
              <a:t>Contract</a:t>
            </a:r>
            <a:r>
              <a:rPr lang="el-GR" sz="1400" b="1" dirty="0"/>
              <a:t> </a:t>
            </a:r>
            <a:r>
              <a:rPr lang="el-GR" sz="1400" b="1" dirty="0" err="1"/>
              <a:t>Testing</a:t>
            </a:r>
            <a:r>
              <a:rPr lang="el-GR" sz="1400" b="1" dirty="0"/>
              <a:t> </a:t>
            </a:r>
            <a:r>
              <a:rPr lang="el-GR" sz="1400" dirty="0"/>
              <a:t>προσφέρει έναν ισχυρό μηχανισμό για τη διασφάλιση της ομαλής συνεργασίας μεταξύ καταναλωτών και </a:t>
            </a:r>
            <a:r>
              <a:rPr lang="el-GR" sz="1400" dirty="0" err="1"/>
              <a:t>παρόχων</a:t>
            </a:r>
            <a:r>
              <a:rPr lang="el-GR" sz="1400" dirty="0"/>
              <a:t>. Μέσω της αυτοματοποιημένης επαλήθευσης συμβολαίων, μειώνεται ο κίνδυνος ασυμβατότητας και βελτιώνεται η ανθεκτικότητα των συστημάτων που βασίζονται σε </a:t>
            </a:r>
            <a:r>
              <a:rPr lang="el-GR" sz="1400" dirty="0" err="1"/>
              <a:t>μικροϋπηρεσίες</a:t>
            </a:r>
            <a:r>
              <a:rPr lang="el-GR" sz="1400" dirty="0"/>
              <a:t>. Με την υλοποίηση που παρουσιάστηκε, οι υπηρεσίες του καταναλωτή και του </a:t>
            </a:r>
            <a:r>
              <a:rPr lang="el-GR" sz="1400" dirty="0" err="1"/>
              <a:t>παρόχου</a:t>
            </a:r>
            <a:r>
              <a:rPr lang="el-GR" sz="1400" dirty="0"/>
              <a:t> συνεργάζονται με επιτυχία, ενώ τα συμβόλαια εξασφαλίζουν ότι οποιαδήποτε αλλαγή δεν θα διαταράξει τη λειτουργία του συστήματος.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939</Words>
  <Application>Microsoft Office PowerPoint</Application>
  <PresentationFormat>Προσαρμογή</PresentationFormat>
  <Paragraphs>70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9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 Theme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Μαρία Κορωναιου</cp:lastModifiedBy>
  <cp:revision>6</cp:revision>
  <dcterms:created xsi:type="dcterms:W3CDTF">2022-03-16T21:14:30Z</dcterms:created>
  <dcterms:modified xsi:type="dcterms:W3CDTF">2024-09-26T14:36:30Z</dcterms:modified>
  <dc:language>el-GR</dc:language>
</cp:coreProperties>
</file>