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0080625" cy="567055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hyperlink" Target="https://github.com/PetePrattis/generic-planner-for-minigames"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github.com/PetePrattis/generic-planner-for-minigame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C01A1-06DD-4A3C-B3F7-ACB07000F9B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802F399-57BD-4195-AF37-D3FBBE8410E6}">
      <dgm:prSet/>
      <dgm:spPr/>
      <dgm:t>
        <a:bodyPr/>
        <a:lstStyle/>
        <a:p>
          <a:r>
            <a:rPr lang="el-GR" b="0"/>
            <a:t>8ο Εξάμηνο</a:t>
          </a:r>
          <a:endParaRPr lang="en-US"/>
        </a:p>
      </dgm:t>
    </dgm:pt>
    <dgm:pt modelId="{F0E4A7BE-387B-471C-B31D-378F9CC02096}" type="parTrans" cxnId="{D36568F8-D596-417A-803E-1D8CC8270116}">
      <dgm:prSet/>
      <dgm:spPr/>
      <dgm:t>
        <a:bodyPr/>
        <a:lstStyle/>
        <a:p>
          <a:endParaRPr lang="en-US"/>
        </a:p>
      </dgm:t>
    </dgm:pt>
    <dgm:pt modelId="{696D2242-F7DE-45F3-A843-8DDBA7A29C30}" type="sibTrans" cxnId="{D36568F8-D596-417A-803E-1D8CC8270116}">
      <dgm:prSet/>
      <dgm:spPr/>
      <dgm:t>
        <a:bodyPr/>
        <a:lstStyle/>
        <a:p>
          <a:endParaRPr lang="en-US"/>
        </a:p>
      </dgm:t>
    </dgm:pt>
    <dgm:pt modelId="{DCCD2410-4C49-4974-97A6-DC022E1577CA}">
      <dgm:prSet/>
      <dgm:spPr/>
      <dgm:t>
        <a:bodyPr/>
        <a:lstStyle/>
        <a:p>
          <a:r>
            <a:rPr lang="el-GR" b="0"/>
            <a:t>Ακαδημαϊκό Έτος 2022-2023</a:t>
          </a:r>
          <a:endParaRPr lang="en-US"/>
        </a:p>
      </dgm:t>
    </dgm:pt>
    <dgm:pt modelId="{10A388A4-0595-45E2-90D3-78EEEC395CAF}" type="parTrans" cxnId="{B1B91F92-C6C2-48A0-8301-07DE171A854F}">
      <dgm:prSet/>
      <dgm:spPr/>
      <dgm:t>
        <a:bodyPr/>
        <a:lstStyle/>
        <a:p>
          <a:endParaRPr lang="en-US"/>
        </a:p>
      </dgm:t>
    </dgm:pt>
    <dgm:pt modelId="{89E0F67F-B298-4522-B481-F8925698F533}" type="sibTrans" cxnId="{B1B91F92-C6C2-48A0-8301-07DE171A854F}">
      <dgm:prSet/>
      <dgm:spPr/>
      <dgm:t>
        <a:bodyPr/>
        <a:lstStyle/>
        <a:p>
          <a:endParaRPr lang="en-US"/>
        </a:p>
      </dgm:t>
    </dgm:pt>
    <dgm:pt modelId="{3339997A-0CF2-4C0A-84E4-04AFB029389A}">
      <dgm:prSet/>
      <dgm:spPr/>
      <dgm:t>
        <a:bodyPr/>
        <a:lstStyle/>
        <a:p>
          <a:r>
            <a:rPr lang="el-GR" b="0"/>
            <a:t>Αναστάσιος Καλλίγερος, Π19253</a:t>
          </a:r>
          <a:endParaRPr lang="en-US" dirty="0"/>
        </a:p>
      </dgm:t>
    </dgm:pt>
    <dgm:pt modelId="{1F4B3AF6-99AC-49C7-A62A-2F7F7E4BCEEF}" type="parTrans" cxnId="{2405E20D-A305-4A37-B1FC-A85F96F1843D}">
      <dgm:prSet/>
      <dgm:spPr/>
      <dgm:t>
        <a:bodyPr/>
        <a:lstStyle/>
        <a:p>
          <a:endParaRPr lang="en-US"/>
        </a:p>
      </dgm:t>
    </dgm:pt>
    <dgm:pt modelId="{2A95A8F6-389F-49D2-8360-BEDE615AABBA}" type="sibTrans" cxnId="{2405E20D-A305-4A37-B1FC-A85F96F1843D}">
      <dgm:prSet/>
      <dgm:spPr/>
      <dgm:t>
        <a:bodyPr/>
        <a:lstStyle/>
        <a:p>
          <a:endParaRPr lang="en-US"/>
        </a:p>
      </dgm:t>
    </dgm:pt>
    <dgm:pt modelId="{E98AB7A0-417F-43B5-AD8D-FAC5D35DAEF3}">
      <dgm:prSet/>
      <dgm:spPr/>
      <dgm:t>
        <a:bodyPr/>
        <a:lstStyle/>
        <a:p>
          <a:r>
            <a:rPr lang="el-GR" b="0"/>
            <a:t>Θέμα: Ανάπτυξη </a:t>
          </a:r>
          <a:r>
            <a:rPr lang="en-US" b="0"/>
            <a:t>Generic Planner</a:t>
          </a:r>
          <a:endParaRPr lang="en-US"/>
        </a:p>
      </dgm:t>
    </dgm:pt>
    <dgm:pt modelId="{EEC18828-9610-4BF4-B88D-27DADB56E3EF}" type="parTrans" cxnId="{DE540869-A673-49E5-ACCE-970080A3A9E7}">
      <dgm:prSet/>
      <dgm:spPr/>
      <dgm:t>
        <a:bodyPr/>
        <a:lstStyle/>
        <a:p>
          <a:endParaRPr lang="en-US"/>
        </a:p>
      </dgm:t>
    </dgm:pt>
    <dgm:pt modelId="{7D439FA6-4D00-4157-90CD-320F31841E92}" type="sibTrans" cxnId="{DE540869-A673-49E5-ACCE-970080A3A9E7}">
      <dgm:prSet/>
      <dgm:spPr/>
      <dgm:t>
        <a:bodyPr/>
        <a:lstStyle/>
        <a:p>
          <a:endParaRPr lang="en-US"/>
        </a:p>
      </dgm:t>
    </dgm:pt>
    <dgm:pt modelId="{6F53B940-B870-4E84-B12F-85B76277F306}" type="pres">
      <dgm:prSet presAssocID="{330C01A1-06DD-4A3C-B3F7-ACB07000F9BF}" presName="linear" presStyleCnt="0">
        <dgm:presLayoutVars>
          <dgm:animLvl val="lvl"/>
          <dgm:resizeHandles val="exact"/>
        </dgm:presLayoutVars>
      </dgm:prSet>
      <dgm:spPr/>
    </dgm:pt>
    <dgm:pt modelId="{F806016F-2687-4629-A7E2-28BF97A28F06}" type="pres">
      <dgm:prSet presAssocID="{D802F399-57BD-4195-AF37-D3FBBE8410E6}" presName="parentText" presStyleLbl="node1" presStyleIdx="0" presStyleCnt="4">
        <dgm:presLayoutVars>
          <dgm:chMax val="0"/>
          <dgm:bulletEnabled val="1"/>
        </dgm:presLayoutVars>
      </dgm:prSet>
      <dgm:spPr/>
    </dgm:pt>
    <dgm:pt modelId="{DB82D8CD-99A8-4065-9E9A-3019C1504B12}" type="pres">
      <dgm:prSet presAssocID="{696D2242-F7DE-45F3-A843-8DDBA7A29C30}" presName="spacer" presStyleCnt="0"/>
      <dgm:spPr/>
    </dgm:pt>
    <dgm:pt modelId="{F535547D-AFFB-401A-8616-19E8B691966E}" type="pres">
      <dgm:prSet presAssocID="{DCCD2410-4C49-4974-97A6-DC022E1577CA}" presName="parentText" presStyleLbl="node1" presStyleIdx="1" presStyleCnt="4">
        <dgm:presLayoutVars>
          <dgm:chMax val="0"/>
          <dgm:bulletEnabled val="1"/>
        </dgm:presLayoutVars>
      </dgm:prSet>
      <dgm:spPr/>
    </dgm:pt>
    <dgm:pt modelId="{FDCA262E-F5EC-4347-BA08-E55B67DEB34D}" type="pres">
      <dgm:prSet presAssocID="{89E0F67F-B298-4522-B481-F8925698F533}" presName="spacer" presStyleCnt="0"/>
      <dgm:spPr/>
    </dgm:pt>
    <dgm:pt modelId="{E15C8C5D-2E36-4421-A34C-D3C9A5916268}" type="pres">
      <dgm:prSet presAssocID="{3339997A-0CF2-4C0A-84E4-04AFB029389A}" presName="parentText" presStyleLbl="node1" presStyleIdx="2" presStyleCnt="4">
        <dgm:presLayoutVars>
          <dgm:chMax val="0"/>
          <dgm:bulletEnabled val="1"/>
        </dgm:presLayoutVars>
      </dgm:prSet>
      <dgm:spPr/>
    </dgm:pt>
    <dgm:pt modelId="{011A0DEC-26DA-478B-9E49-93C2E49402CD}" type="pres">
      <dgm:prSet presAssocID="{2A95A8F6-389F-49D2-8360-BEDE615AABBA}" presName="spacer" presStyleCnt="0"/>
      <dgm:spPr/>
    </dgm:pt>
    <dgm:pt modelId="{662A9B87-109D-4F1E-A55B-AA20125E4BC4}" type="pres">
      <dgm:prSet presAssocID="{E98AB7A0-417F-43B5-AD8D-FAC5D35DAEF3}" presName="parentText" presStyleLbl="node1" presStyleIdx="3" presStyleCnt="4">
        <dgm:presLayoutVars>
          <dgm:chMax val="0"/>
          <dgm:bulletEnabled val="1"/>
        </dgm:presLayoutVars>
      </dgm:prSet>
      <dgm:spPr/>
    </dgm:pt>
  </dgm:ptLst>
  <dgm:cxnLst>
    <dgm:cxn modelId="{2405E20D-A305-4A37-B1FC-A85F96F1843D}" srcId="{330C01A1-06DD-4A3C-B3F7-ACB07000F9BF}" destId="{3339997A-0CF2-4C0A-84E4-04AFB029389A}" srcOrd="2" destOrd="0" parTransId="{1F4B3AF6-99AC-49C7-A62A-2F7F7E4BCEEF}" sibTransId="{2A95A8F6-389F-49D2-8360-BEDE615AABBA}"/>
    <dgm:cxn modelId="{C92B4533-AABB-4D06-BA83-E511B17123ED}" type="presOf" srcId="{330C01A1-06DD-4A3C-B3F7-ACB07000F9BF}" destId="{6F53B940-B870-4E84-B12F-85B76277F306}" srcOrd="0" destOrd="0" presId="urn:microsoft.com/office/officeart/2005/8/layout/vList2"/>
    <dgm:cxn modelId="{3DF9E262-7338-4669-B60E-3526BEAE0E82}" type="presOf" srcId="{DCCD2410-4C49-4974-97A6-DC022E1577CA}" destId="{F535547D-AFFB-401A-8616-19E8B691966E}" srcOrd="0" destOrd="0" presId="urn:microsoft.com/office/officeart/2005/8/layout/vList2"/>
    <dgm:cxn modelId="{F5BDF846-0884-4933-A032-9E30745933B9}" type="presOf" srcId="{3339997A-0CF2-4C0A-84E4-04AFB029389A}" destId="{E15C8C5D-2E36-4421-A34C-D3C9A5916268}" srcOrd="0" destOrd="0" presId="urn:microsoft.com/office/officeart/2005/8/layout/vList2"/>
    <dgm:cxn modelId="{DE540869-A673-49E5-ACCE-970080A3A9E7}" srcId="{330C01A1-06DD-4A3C-B3F7-ACB07000F9BF}" destId="{E98AB7A0-417F-43B5-AD8D-FAC5D35DAEF3}" srcOrd="3" destOrd="0" parTransId="{EEC18828-9610-4BF4-B88D-27DADB56E3EF}" sibTransId="{7D439FA6-4D00-4157-90CD-320F31841E92}"/>
    <dgm:cxn modelId="{98E31254-A9BA-4BCB-9EF3-E23AB40B7371}" type="presOf" srcId="{E98AB7A0-417F-43B5-AD8D-FAC5D35DAEF3}" destId="{662A9B87-109D-4F1E-A55B-AA20125E4BC4}" srcOrd="0" destOrd="0" presId="urn:microsoft.com/office/officeart/2005/8/layout/vList2"/>
    <dgm:cxn modelId="{B1B91F92-C6C2-48A0-8301-07DE171A854F}" srcId="{330C01A1-06DD-4A3C-B3F7-ACB07000F9BF}" destId="{DCCD2410-4C49-4974-97A6-DC022E1577CA}" srcOrd="1" destOrd="0" parTransId="{10A388A4-0595-45E2-90D3-78EEEC395CAF}" sibTransId="{89E0F67F-B298-4522-B481-F8925698F533}"/>
    <dgm:cxn modelId="{D36568F8-D596-417A-803E-1D8CC8270116}" srcId="{330C01A1-06DD-4A3C-B3F7-ACB07000F9BF}" destId="{D802F399-57BD-4195-AF37-D3FBBE8410E6}" srcOrd="0" destOrd="0" parTransId="{F0E4A7BE-387B-471C-B31D-378F9CC02096}" sibTransId="{696D2242-F7DE-45F3-A843-8DDBA7A29C30}"/>
    <dgm:cxn modelId="{CE1D85FC-DBD8-47D3-B7CC-3F813BC4DDC2}" type="presOf" srcId="{D802F399-57BD-4195-AF37-D3FBBE8410E6}" destId="{F806016F-2687-4629-A7E2-28BF97A28F06}" srcOrd="0" destOrd="0" presId="urn:microsoft.com/office/officeart/2005/8/layout/vList2"/>
    <dgm:cxn modelId="{5E40774F-1962-411A-9AF4-5A9726F1C12E}" type="presParOf" srcId="{6F53B940-B870-4E84-B12F-85B76277F306}" destId="{F806016F-2687-4629-A7E2-28BF97A28F06}" srcOrd="0" destOrd="0" presId="urn:microsoft.com/office/officeart/2005/8/layout/vList2"/>
    <dgm:cxn modelId="{371F323B-D27C-45BD-82CC-B3E3ECAC0C36}" type="presParOf" srcId="{6F53B940-B870-4E84-B12F-85B76277F306}" destId="{DB82D8CD-99A8-4065-9E9A-3019C1504B12}" srcOrd="1" destOrd="0" presId="urn:microsoft.com/office/officeart/2005/8/layout/vList2"/>
    <dgm:cxn modelId="{CC783A48-51DF-4BC8-B466-C4EB11845365}" type="presParOf" srcId="{6F53B940-B870-4E84-B12F-85B76277F306}" destId="{F535547D-AFFB-401A-8616-19E8B691966E}" srcOrd="2" destOrd="0" presId="urn:microsoft.com/office/officeart/2005/8/layout/vList2"/>
    <dgm:cxn modelId="{0FF01ADB-F3FD-4F65-9FFD-C406A94FE96C}" type="presParOf" srcId="{6F53B940-B870-4E84-B12F-85B76277F306}" destId="{FDCA262E-F5EC-4347-BA08-E55B67DEB34D}" srcOrd="3" destOrd="0" presId="urn:microsoft.com/office/officeart/2005/8/layout/vList2"/>
    <dgm:cxn modelId="{BF212493-DDCA-4FBB-95CD-0233624A0DB2}" type="presParOf" srcId="{6F53B940-B870-4E84-B12F-85B76277F306}" destId="{E15C8C5D-2E36-4421-A34C-D3C9A5916268}" srcOrd="4" destOrd="0" presId="urn:microsoft.com/office/officeart/2005/8/layout/vList2"/>
    <dgm:cxn modelId="{9E06ADDC-D5BD-423B-813D-426F55355F3A}" type="presParOf" srcId="{6F53B940-B870-4E84-B12F-85B76277F306}" destId="{011A0DEC-26DA-478B-9E49-93C2E49402CD}" srcOrd="5" destOrd="0" presId="urn:microsoft.com/office/officeart/2005/8/layout/vList2"/>
    <dgm:cxn modelId="{882B4404-002F-499A-B00C-296A8EFBA4E1}" type="presParOf" srcId="{6F53B940-B870-4E84-B12F-85B76277F306}" destId="{662A9B87-109D-4F1E-A55B-AA20125E4BC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5E995B-52DA-41D9-80CD-7F01B815A2A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388E513-48DD-458A-B844-A92ED7DBD2AE}">
      <dgm:prSet/>
      <dgm:spPr/>
      <dgm:t>
        <a:bodyPr/>
        <a:lstStyle/>
        <a:p>
          <a:r>
            <a:rPr lang="el-GR" b="0"/>
            <a:t>Σκοπός της εργασίας είναι η ανάπτυξη ενός </a:t>
          </a:r>
          <a:r>
            <a:rPr lang="en-US" b="0"/>
            <a:t>generic planner </a:t>
          </a:r>
          <a:r>
            <a:rPr lang="el-GR" b="0"/>
            <a:t>για την επίλυση των προβλημάτων </a:t>
          </a:r>
          <a:r>
            <a:rPr lang="en-US" b="0"/>
            <a:t>Blocks World </a:t>
          </a:r>
          <a:r>
            <a:rPr lang="el-GR" b="0"/>
            <a:t>και </a:t>
          </a:r>
          <a:r>
            <a:rPr lang="en-US" b="0"/>
            <a:t>Water Pouring Puzzle.</a:t>
          </a:r>
          <a:endParaRPr lang="en-US"/>
        </a:p>
      </dgm:t>
    </dgm:pt>
    <dgm:pt modelId="{813D3907-7E16-43FD-BFFC-E8DA8C9CFCED}" type="parTrans" cxnId="{416074AA-1D37-48EE-B055-3F29AE0CD82C}">
      <dgm:prSet/>
      <dgm:spPr/>
      <dgm:t>
        <a:bodyPr/>
        <a:lstStyle/>
        <a:p>
          <a:endParaRPr lang="en-US"/>
        </a:p>
      </dgm:t>
    </dgm:pt>
    <dgm:pt modelId="{5C8532A3-D760-4036-868D-B8BF5B00F495}" type="sibTrans" cxnId="{416074AA-1D37-48EE-B055-3F29AE0CD82C}">
      <dgm:prSet/>
      <dgm:spPr/>
      <dgm:t>
        <a:bodyPr/>
        <a:lstStyle/>
        <a:p>
          <a:endParaRPr lang="en-US"/>
        </a:p>
      </dgm:t>
    </dgm:pt>
    <dgm:pt modelId="{A546DEC6-66F4-46E3-B4E1-1AEEB88ECAD8}">
      <dgm:prSet/>
      <dgm:spPr/>
      <dgm:t>
        <a:bodyPr/>
        <a:lstStyle/>
        <a:p>
          <a:r>
            <a:rPr lang="el-GR" b="0"/>
            <a:t>Ένας γεννήτορας σχεδίων (plan generation, planner) παράγει μια ακολουθία ενεργειών ώστε, όταν εκτελεστούν οι ενέργειες ο κόσμος του πράκτορα να βρεθεί από μια αρχική σε μια τελική κατάσταση.</a:t>
          </a:r>
          <a:endParaRPr lang="en-US"/>
        </a:p>
      </dgm:t>
    </dgm:pt>
    <dgm:pt modelId="{4530F6AD-23D3-40CF-938F-F282ADAFD50C}" type="parTrans" cxnId="{AC8827FD-0764-4D50-836F-ED6EAC978976}">
      <dgm:prSet/>
      <dgm:spPr/>
      <dgm:t>
        <a:bodyPr/>
        <a:lstStyle/>
        <a:p>
          <a:endParaRPr lang="en-US"/>
        </a:p>
      </dgm:t>
    </dgm:pt>
    <dgm:pt modelId="{B570FBE0-F53F-4991-8DFC-C6395C14B80F}" type="sibTrans" cxnId="{AC8827FD-0764-4D50-836F-ED6EAC978976}">
      <dgm:prSet/>
      <dgm:spPr/>
      <dgm:t>
        <a:bodyPr/>
        <a:lstStyle/>
        <a:p>
          <a:endParaRPr lang="en-US"/>
        </a:p>
      </dgm:t>
    </dgm:pt>
    <dgm:pt modelId="{9C06140D-E9AA-4C91-B9C4-8438F230688E}">
      <dgm:prSet/>
      <dgm:spPr/>
      <dgm:t>
        <a:bodyPr/>
        <a:lstStyle/>
        <a:p>
          <a:r>
            <a:rPr lang="el-GR" b="0"/>
            <a:t>Ο planner θεωρείται generic αν δεν αλλάζουμε σε τίποτα τον κώδικα του για την λύση διαφορετικών προβλημάτων. </a:t>
          </a:r>
          <a:endParaRPr lang="en-US"/>
        </a:p>
      </dgm:t>
    </dgm:pt>
    <dgm:pt modelId="{BE683628-E2DE-4C4B-89E2-E6808E30F4BF}" type="parTrans" cxnId="{512922F1-42BD-43E2-9B5C-3D832BE3CF39}">
      <dgm:prSet/>
      <dgm:spPr/>
      <dgm:t>
        <a:bodyPr/>
        <a:lstStyle/>
        <a:p>
          <a:endParaRPr lang="en-US"/>
        </a:p>
      </dgm:t>
    </dgm:pt>
    <dgm:pt modelId="{F84C999C-57CB-467F-9EC3-32B2A59AEC62}" type="sibTrans" cxnId="{512922F1-42BD-43E2-9B5C-3D832BE3CF39}">
      <dgm:prSet/>
      <dgm:spPr/>
      <dgm:t>
        <a:bodyPr/>
        <a:lstStyle/>
        <a:p>
          <a:endParaRPr lang="en-US"/>
        </a:p>
      </dgm:t>
    </dgm:pt>
    <dgm:pt modelId="{5C337126-A422-44F6-A75A-E836FC284213}">
      <dgm:prSet/>
      <dgm:spPr/>
      <dgm:t>
        <a:bodyPr/>
        <a:lstStyle/>
        <a:p>
          <a:r>
            <a:rPr lang="el-GR" b="0"/>
            <a:t>Κάθε πρόβλημα που προσπαθούμε να επιλύσουμε διαφοροποιείται από τα άλλα μόνο από την διαφορετική περιγραφή του αρχικού, του τελικού, αλλά και οποιουδήποτε ενδιάμεσου στιγμιοτύπου του κόσμου. Δηλαδή για κάθε πρόβλημα έχουμε μεν τον ίδιο τρόπο αναπαράστασης των καταστάσεων του κόσμου, αλλά (πιθανώς) διαφορετική αναπαράσταση από την αναπαράσταση σε άλλα προβλήματα.</a:t>
          </a:r>
          <a:endParaRPr lang="en-US"/>
        </a:p>
      </dgm:t>
    </dgm:pt>
    <dgm:pt modelId="{D712FCB7-0860-4078-9542-82CDDA5109C2}" type="parTrans" cxnId="{B940DFF2-6797-4D8E-B0A7-E10490554519}">
      <dgm:prSet/>
      <dgm:spPr/>
      <dgm:t>
        <a:bodyPr/>
        <a:lstStyle/>
        <a:p>
          <a:endParaRPr lang="en-US"/>
        </a:p>
      </dgm:t>
    </dgm:pt>
    <dgm:pt modelId="{CBAB87D4-D6C8-40DF-A00F-A8298A6DDF7A}" type="sibTrans" cxnId="{B940DFF2-6797-4D8E-B0A7-E10490554519}">
      <dgm:prSet/>
      <dgm:spPr/>
      <dgm:t>
        <a:bodyPr/>
        <a:lstStyle/>
        <a:p>
          <a:endParaRPr lang="en-US"/>
        </a:p>
      </dgm:t>
    </dgm:pt>
    <dgm:pt modelId="{6DE5BF8D-8C15-43E2-81A3-7EE692D8E6BD}">
      <dgm:prSet/>
      <dgm:spPr/>
      <dgm:t>
        <a:bodyPr/>
        <a:lstStyle/>
        <a:p>
          <a:r>
            <a:rPr lang="el-GR" b="0"/>
            <a:t>Επίσης για κάθε πρόβλημα διαθέτουμε ένα διαφορετικό σετ ενεργειών που μπορούμε να εκτελέσουμε.</a:t>
          </a:r>
          <a:endParaRPr lang="en-US"/>
        </a:p>
      </dgm:t>
    </dgm:pt>
    <dgm:pt modelId="{4DBFB0E9-2258-4673-A10E-8DAAA1C3ECFD}" type="parTrans" cxnId="{D029ADF4-6DFD-4FB0-91D7-F9FC57DE8256}">
      <dgm:prSet/>
      <dgm:spPr/>
      <dgm:t>
        <a:bodyPr/>
        <a:lstStyle/>
        <a:p>
          <a:endParaRPr lang="en-US"/>
        </a:p>
      </dgm:t>
    </dgm:pt>
    <dgm:pt modelId="{14FA4963-6BD2-4919-86C5-80D60D53259E}" type="sibTrans" cxnId="{D029ADF4-6DFD-4FB0-91D7-F9FC57DE8256}">
      <dgm:prSet/>
      <dgm:spPr/>
      <dgm:t>
        <a:bodyPr/>
        <a:lstStyle/>
        <a:p>
          <a:endParaRPr lang="en-US"/>
        </a:p>
      </dgm:t>
    </dgm:pt>
    <dgm:pt modelId="{4F471E08-0F90-4CBF-9FCB-6445EA7F75AA}" type="pres">
      <dgm:prSet presAssocID="{085E995B-52DA-41D9-80CD-7F01B815A2AC}" presName="linear" presStyleCnt="0">
        <dgm:presLayoutVars>
          <dgm:animLvl val="lvl"/>
          <dgm:resizeHandles val="exact"/>
        </dgm:presLayoutVars>
      </dgm:prSet>
      <dgm:spPr/>
    </dgm:pt>
    <dgm:pt modelId="{85BB3FB7-38DB-42A3-A7FA-58FA66C17B8F}" type="pres">
      <dgm:prSet presAssocID="{A388E513-48DD-458A-B844-A92ED7DBD2AE}" presName="parentText" presStyleLbl="node1" presStyleIdx="0" presStyleCnt="5">
        <dgm:presLayoutVars>
          <dgm:chMax val="0"/>
          <dgm:bulletEnabled val="1"/>
        </dgm:presLayoutVars>
      </dgm:prSet>
      <dgm:spPr/>
    </dgm:pt>
    <dgm:pt modelId="{546F0C77-0D63-4FB1-82EC-949EB5704CEC}" type="pres">
      <dgm:prSet presAssocID="{5C8532A3-D760-4036-868D-B8BF5B00F495}" presName="spacer" presStyleCnt="0"/>
      <dgm:spPr/>
    </dgm:pt>
    <dgm:pt modelId="{257A45B4-CB94-4C60-BCE2-1BC837343D22}" type="pres">
      <dgm:prSet presAssocID="{A546DEC6-66F4-46E3-B4E1-1AEEB88ECAD8}" presName="parentText" presStyleLbl="node1" presStyleIdx="1" presStyleCnt="5">
        <dgm:presLayoutVars>
          <dgm:chMax val="0"/>
          <dgm:bulletEnabled val="1"/>
        </dgm:presLayoutVars>
      </dgm:prSet>
      <dgm:spPr/>
    </dgm:pt>
    <dgm:pt modelId="{0A8F768E-494D-4B0B-BE9B-B66D65BC7275}" type="pres">
      <dgm:prSet presAssocID="{B570FBE0-F53F-4991-8DFC-C6395C14B80F}" presName="spacer" presStyleCnt="0"/>
      <dgm:spPr/>
    </dgm:pt>
    <dgm:pt modelId="{0E4FE173-4108-4669-B020-DFD05966D761}" type="pres">
      <dgm:prSet presAssocID="{9C06140D-E9AA-4C91-B9C4-8438F230688E}" presName="parentText" presStyleLbl="node1" presStyleIdx="2" presStyleCnt="5">
        <dgm:presLayoutVars>
          <dgm:chMax val="0"/>
          <dgm:bulletEnabled val="1"/>
        </dgm:presLayoutVars>
      </dgm:prSet>
      <dgm:spPr/>
    </dgm:pt>
    <dgm:pt modelId="{B74B858F-91CF-461C-B9F5-AFC2330A1944}" type="pres">
      <dgm:prSet presAssocID="{F84C999C-57CB-467F-9EC3-32B2A59AEC62}" presName="spacer" presStyleCnt="0"/>
      <dgm:spPr/>
    </dgm:pt>
    <dgm:pt modelId="{F5334B8E-A653-4AD2-905A-7981605849C9}" type="pres">
      <dgm:prSet presAssocID="{5C337126-A422-44F6-A75A-E836FC284213}" presName="parentText" presStyleLbl="node1" presStyleIdx="3" presStyleCnt="5">
        <dgm:presLayoutVars>
          <dgm:chMax val="0"/>
          <dgm:bulletEnabled val="1"/>
        </dgm:presLayoutVars>
      </dgm:prSet>
      <dgm:spPr/>
    </dgm:pt>
    <dgm:pt modelId="{97671402-C0AC-46CB-816F-3E6DDD13ED53}" type="pres">
      <dgm:prSet presAssocID="{CBAB87D4-D6C8-40DF-A00F-A8298A6DDF7A}" presName="spacer" presStyleCnt="0"/>
      <dgm:spPr/>
    </dgm:pt>
    <dgm:pt modelId="{5145B0D2-A3C3-46FF-97B3-4FB0BABDA13D}" type="pres">
      <dgm:prSet presAssocID="{6DE5BF8D-8C15-43E2-81A3-7EE692D8E6BD}" presName="parentText" presStyleLbl="node1" presStyleIdx="4" presStyleCnt="5">
        <dgm:presLayoutVars>
          <dgm:chMax val="0"/>
          <dgm:bulletEnabled val="1"/>
        </dgm:presLayoutVars>
      </dgm:prSet>
      <dgm:spPr/>
    </dgm:pt>
  </dgm:ptLst>
  <dgm:cxnLst>
    <dgm:cxn modelId="{4522584C-A956-4F65-95C9-769578FE4D5C}" type="presOf" srcId="{5C337126-A422-44F6-A75A-E836FC284213}" destId="{F5334B8E-A653-4AD2-905A-7981605849C9}" srcOrd="0" destOrd="0" presId="urn:microsoft.com/office/officeart/2005/8/layout/vList2"/>
    <dgm:cxn modelId="{480B0D74-E65C-459C-98A0-CA29D6E297F1}" type="presOf" srcId="{A546DEC6-66F4-46E3-B4E1-1AEEB88ECAD8}" destId="{257A45B4-CB94-4C60-BCE2-1BC837343D22}" srcOrd="0" destOrd="0" presId="urn:microsoft.com/office/officeart/2005/8/layout/vList2"/>
    <dgm:cxn modelId="{09275B75-B1AC-46B9-98FD-9497204688DA}" type="presOf" srcId="{9C06140D-E9AA-4C91-B9C4-8438F230688E}" destId="{0E4FE173-4108-4669-B020-DFD05966D761}" srcOrd="0" destOrd="0" presId="urn:microsoft.com/office/officeart/2005/8/layout/vList2"/>
    <dgm:cxn modelId="{FE1C3883-ED18-4A8F-A2D6-E15DE05548DD}" type="presOf" srcId="{A388E513-48DD-458A-B844-A92ED7DBD2AE}" destId="{85BB3FB7-38DB-42A3-A7FA-58FA66C17B8F}" srcOrd="0" destOrd="0" presId="urn:microsoft.com/office/officeart/2005/8/layout/vList2"/>
    <dgm:cxn modelId="{684629A3-F333-4795-B20C-5072750FAEB7}" type="presOf" srcId="{085E995B-52DA-41D9-80CD-7F01B815A2AC}" destId="{4F471E08-0F90-4CBF-9FCB-6445EA7F75AA}" srcOrd="0" destOrd="0" presId="urn:microsoft.com/office/officeart/2005/8/layout/vList2"/>
    <dgm:cxn modelId="{416074AA-1D37-48EE-B055-3F29AE0CD82C}" srcId="{085E995B-52DA-41D9-80CD-7F01B815A2AC}" destId="{A388E513-48DD-458A-B844-A92ED7DBD2AE}" srcOrd="0" destOrd="0" parTransId="{813D3907-7E16-43FD-BFFC-E8DA8C9CFCED}" sibTransId="{5C8532A3-D760-4036-868D-B8BF5B00F495}"/>
    <dgm:cxn modelId="{A244DFAF-52FD-4DCA-8F0C-93D1DCDF542B}" type="presOf" srcId="{6DE5BF8D-8C15-43E2-81A3-7EE692D8E6BD}" destId="{5145B0D2-A3C3-46FF-97B3-4FB0BABDA13D}" srcOrd="0" destOrd="0" presId="urn:microsoft.com/office/officeart/2005/8/layout/vList2"/>
    <dgm:cxn modelId="{512922F1-42BD-43E2-9B5C-3D832BE3CF39}" srcId="{085E995B-52DA-41D9-80CD-7F01B815A2AC}" destId="{9C06140D-E9AA-4C91-B9C4-8438F230688E}" srcOrd="2" destOrd="0" parTransId="{BE683628-E2DE-4C4B-89E2-E6808E30F4BF}" sibTransId="{F84C999C-57CB-467F-9EC3-32B2A59AEC62}"/>
    <dgm:cxn modelId="{B940DFF2-6797-4D8E-B0A7-E10490554519}" srcId="{085E995B-52DA-41D9-80CD-7F01B815A2AC}" destId="{5C337126-A422-44F6-A75A-E836FC284213}" srcOrd="3" destOrd="0" parTransId="{D712FCB7-0860-4078-9542-82CDDA5109C2}" sibTransId="{CBAB87D4-D6C8-40DF-A00F-A8298A6DDF7A}"/>
    <dgm:cxn modelId="{D029ADF4-6DFD-4FB0-91D7-F9FC57DE8256}" srcId="{085E995B-52DA-41D9-80CD-7F01B815A2AC}" destId="{6DE5BF8D-8C15-43E2-81A3-7EE692D8E6BD}" srcOrd="4" destOrd="0" parTransId="{4DBFB0E9-2258-4673-A10E-8DAAA1C3ECFD}" sibTransId="{14FA4963-6BD2-4919-86C5-80D60D53259E}"/>
    <dgm:cxn modelId="{AC8827FD-0764-4D50-836F-ED6EAC978976}" srcId="{085E995B-52DA-41D9-80CD-7F01B815A2AC}" destId="{A546DEC6-66F4-46E3-B4E1-1AEEB88ECAD8}" srcOrd="1" destOrd="0" parTransId="{4530F6AD-23D3-40CF-938F-F282ADAFD50C}" sibTransId="{B570FBE0-F53F-4991-8DFC-C6395C14B80F}"/>
    <dgm:cxn modelId="{FA1E8253-C5F6-4E75-8698-D3A57ABA8179}" type="presParOf" srcId="{4F471E08-0F90-4CBF-9FCB-6445EA7F75AA}" destId="{85BB3FB7-38DB-42A3-A7FA-58FA66C17B8F}" srcOrd="0" destOrd="0" presId="urn:microsoft.com/office/officeart/2005/8/layout/vList2"/>
    <dgm:cxn modelId="{E7864064-7F2E-42D6-B671-5CE4C75189A4}" type="presParOf" srcId="{4F471E08-0F90-4CBF-9FCB-6445EA7F75AA}" destId="{546F0C77-0D63-4FB1-82EC-949EB5704CEC}" srcOrd="1" destOrd="0" presId="urn:microsoft.com/office/officeart/2005/8/layout/vList2"/>
    <dgm:cxn modelId="{2FAFACC0-0254-4838-9BE2-BA9934D51824}" type="presParOf" srcId="{4F471E08-0F90-4CBF-9FCB-6445EA7F75AA}" destId="{257A45B4-CB94-4C60-BCE2-1BC837343D22}" srcOrd="2" destOrd="0" presId="urn:microsoft.com/office/officeart/2005/8/layout/vList2"/>
    <dgm:cxn modelId="{FD72DCF9-88D3-4BB3-8963-5D59144B48C1}" type="presParOf" srcId="{4F471E08-0F90-4CBF-9FCB-6445EA7F75AA}" destId="{0A8F768E-494D-4B0B-BE9B-B66D65BC7275}" srcOrd="3" destOrd="0" presId="urn:microsoft.com/office/officeart/2005/8/layout/vList2"/>
    <dgm:cxn modelId="{C9CAE1C3-9AA8-4730-B6BD-E2D71AE67C77}" type="presParOf" srcId="{4F471E08-0F90-4CBF-9FCB-6445EA7F75AA}" destId="{0E4FE173-4108-4669-B020-DFD05966D761}" srcOrd="4" destOrd="0" presId="urn:microsoft.com/office/officeart/2005/8/layout/vList2"/>
    <dgm:cxn modelId="{067B4FEC-F7D8-4E90-979B-B25419784DB9}" type="presParOf" srcId="{4F471E08-0F90-4CBF-9FCB-6445EA7F75AA}" destId="{B74B858F-91CF-461C-B9F5-AFC2330A1944}" srcOrd="5" destOrd="0" presId="urn:microsoft.com/office/officeart/2005/8/layout/vList2"/>
    <dgm:cxn modelId="{CA9AC0F2-5FC2-44B9-94BE-8501259A6A8D}" type="presParOf" srcId="{4F471E08-0F90-4CBF-9FCB-6445EA7F75AA}" destId="{F5334B8E-A653-4AD2-905A-7981605849C9}" srcOrd="6" destOrd="0" presId="urn:microsoft.com/office/officeart/2005/8/layout/vList2"/>
    <dgm:cxn modelId="{6FDF19C2-7B16-469A-813C-8CE20C3C7767}" type="presParOf" srcId="{4F471E08-0F90-4CBF-9FCB-6445EA7F75AA}" destId="{97671402-C0AC-46CB-816F-3E6DDD13ED53}" srcOrd="7" destOrd="0" presId="urn:microsoft.com/office/officeart/2005/8/layout/vList2"/>
    <dgm:cxn modelId="{6445FE1B-81BA-4812-B499-BD9BFA2F7D36}" type="presParOf" srcId="{4F471E08-0F90-4CBF-9FCB-6445EA7F75AA}" destId="{5145B0D2-A3C3-46FF-97B3-4FB0BABDA1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7C2C30-E231-45C5-ACBA-0B4B26A23D4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D7F89EF-6D3C-4CF4-A8B5-E1ABA4DD7FC9}">
      <dgm:prSet/>
      <dgm:spPr/>
      <dgm:t>
        <a:bodyPr/>
        <a:lstStyle/>
        <a:p>
          <a:r>
            <a:rPr lang="el-GR" b="0"/>
            <a:t>Ο κώδικας της εφαρμογής είναι βασισμένος σε αυτόν τον κώδικα: </a:t>
          </a:r>
          <a:r>
            <a:rPr lang="el-GR" b="0">
              <a:hlinkClick xmlns:r="http://schemas.openxmlformats.org/officeDocument/2006/relationships" r:id="rId1"/>
            </a:rPr>
            <a:t>https://github.com/PetePrattis/generic-planner-for-minigames</a:t>
          </a:r>
          <a:endParaRPr lang="en-US"/>
        </a:p>
      </dgm:t>
    </dgm:pt>
    <dgm:pt modelId="{2B8A9CCA-C543-4A10-8967-59FB6D1AB549}" type="parTrans" cxnId="{AF887800-AF5F-4634-BA60-DFD327B53A1F}">
      <dgm:prSet/>
      <dgm:spPr/>
      <dgm:t>
        <a:bodyPr/>
        <a:lstStyle/>
        <a:p>
          <a:endParaRPr lang="en-US"/>
        </a:p>
      </dgm:t>
    </dgm:pt>
    <dgm:pt modelId="{DD761F1F-8035-4060-8908-89753439D863}" type="sibTrans" cxnId="{AF887800-AF5F-4634-BA60-DFD327B53A1F}">
      <dgm:prSet/>
      <dgm:spPr/>
      <dgm:t>
        <a:bodyPr/>
        <a:lstStyle/>
        <a:p>
          <a:endParaRPr lang="en-US"/>
        </a:p>
      </dgm:t>
    </dgm:pt>
    <dgm:pt modelId="{DA24BD2E-3EAF-4AB3-85BD-88C3757BDD02}">
      <dgm:prSet/>
      <dgm:spPr/>
      <dgm:t>
        <a:bodyPr/>
        <a:lstStyle/>
        <a:p>
          <a:r>
            <a:rPr lang="el-GR" b="0"/>
            <a:t>Η εφαρμογή είναι υλοποιημένη σε </a:t>
          </a:r>
          <a:r>
            <a:rPr lang="en-US" b="0"/>
            <a:t>Python 3.9 </a:t>
          </a:r>
          <a:r>
            <a:rPr lang="el-GR" b="0"/>
            <a:t>και χρησιμοποιεί τις βιβλιοθήκες </a:t>
          </a:r>
          <a:r>
            <a:rPr lang="en-US" b="0"/>
            <a:t>sys, heapq, string, random, copy </a:t>
          </a:r>
          <a:r>
            <a:rPr lang="el-GR" b="0"/>
            <a:t>και </a:t>
          </a:r>
          <a:r>
            <a:rPr lang="en-US" b="0"/>
            <a:t>numpy.</a:t>
          </a:r>
          <a:endParaRPr lang="en-US"/>
        </a:p>
      </dgm:t>
    </dgm:pt>
    <dgm:pt modelId="{D72E3F7F-8C69-419B-A5AA-7AE5582D83A4}" type="parTrans" cxnId="{E814F10E-02C5-4599-8839-37D5F2DE5924}">
      <dgm:prSet/>
      <dgm:spPr/>
      <dgm:t>
        <a:bodyPr/>
        <a:lstStyle/>
        <a:p>
          <a:endParaRPr lang="en-US"/>
        </a:p>
      </dgm:t>
    </dgm:pt>
    <dgm:pt modelId="{63DC66CC-D86F-4F15-8664-77A0DAF80D69}" type="sibTrans" cxnId="{E814F10E-02C5-4599-8839-37D5F2DE5924}">
      <dgm:prSet/>
      <dgm:spPr/>
      <dgm:t>
        <a:bodyPr/>
        <a:lstStyle/>
        <a:p>
          <a:endParaRPr lang="en-US"/>
        </a:p>
      </dgm:t>
    </dgm:pt>
    <dgm:pt modelId="{E97D56A2-D8F8-4BFD-B503-E3C8430732D6}" type="pres">
      <dgm:prSet presAssocID="{0A7C2C30-E231-45C5-ACBA-0B4B26A23D40}" presName="linear" presStyleCnt="0">
        <dgm:presLayoutVars>
          <dgm:animLvl val="lvl"/>
          <dgm:resizeHandles val="exact"/>
        </dgm:presLayoutVars>
      </dgm:prSet>
      <dgm:spPr/>
    </dgm:pt>
    <dgm:pt modelId="{A3135280-C13D-4600-AC26-F93F9ED7CF82}" type="pres">
      <dgm:prSet presAssocID="{9D7F89EF-6D3C-4CF4-A8B5-E1ABA4DD7FC9}" presName="parentText" presStyleLbl="node1" presStyleIdx="0" presStyleCnt="2">
        <dgm:presLayoutVars>
          <dgm:chMax val="0"/>
          <dgm:bulletEnabled val="1"/>
        </dgm:presLayoutVars>
      </dgm:prSet>
      <dgm:spPr/>
    </dgm:pt>
    <dgm:pt modelId="{FA08E23E-DA1C-41A4-9CF3-E65A4F99E511}" type="pres">
      <dgm:prSet presAssocID="{DD761F1F-8035-4060-8908-89753439D863}" presName="spacer" presStyleCnt="0"/>
      <dgm:spPr/>
    </dgm:pt>
    <dgm:pt modelId="{0AC05D1F-C65E-4696-91C0-E8EED4A4E584}" type="pres">
      <dgm:prSet presAssocID="{DA24BD2E-3EAF-4AB3-85BD-88C3757BDD02}" presName="parentText" presStyleLbl="node1" presStyleIdx="1" presStyleCnt="2">
        <dgm:presLayoutVars>
          <dgm:chMax val="0"/>
          <dgm:bulletEnabled val="1"/>
        </dgm:presLayoutVars>
      </dgm:prSet>
      <dgm:spPr/>
    </dgm:pt>
  </dgm:ptLst>
  <dgm:cxnLst>
    <dgm:cxn modelId="{AF887800-AF5F-4634-BA60-DFD327B53A1F}" srcId="{0A7C2C30-E231-45C5-ACBA-0B4B26A23D40}" destId="{9D7F89EF-6D3C-4CF4-A8B5-E1ABA4DD7FC9}" srcOrd="0" destOrd="0" parTransId="{2B8A9CCA-C543-4A10-8967-59FB6D1AB549}" sibTransId="{DD761F1F-8035-4060-8908-89753439D863}"/>
    <dgm:cxn modelId="{E814F10E-02C5-4599-8839-37D5F2DE5924}" srcId="{0A7C2C30-E231-45C5-ACBA-0B4B26A23D40}" destId="{DA24BD2E-3EAF-4AB3-85BD-88C3757BDD02}" srcOrd="1" destOrd="0" parTransId="{D72E3F7F-8C69-419B-A5AA-7AE5582D83A4}" sibTransId="{63DC66CC-D86F-4F15-8664-77A0DAF80D69}"/>
    <dgm:cxn modelId="{2AA2701D-86D5-4207-AF29-DA10EFB9DB35}" type="presOf" srcId="{DA24BD2E-3EAF-4AB3-85BD-88C3757BDD02}" destId="{0AC05D1F-C65E-4696-91C0-E8EED4A4E584}" srcOrd="0" destOrd="0" presId="urn:microsoft.com/office/officeart/2005/8/layout/vList2"/>
    <dgm:cxn modelId="{C281B21F-75C3-42C7-B41A-504EE0ED986D}" type="presOf" srcId="{9D7F89EF-6D3C-4CF4-A8B5-E1ABA4DD7FC9}" destId="{A3135280-C13D-4600-AC26-F93F9ED7CF82}" srcOrd="0" destOrd="0" presId="urn:microsoft.com/office/officeart/2005/8/layout/vList2"/>
    <dgm:cxn modelId="{043B27F3-E518-40DE-B6D6-C71844F2C781}" type="presOf" srcId="{0A7C2C30-E231-45C5-ACBA-0B4B26A23D40}" destId="{E97D56A2-D8F8-4BFD-B503-E3C8430732D6}" srcOrd="0" destOrd="0" presId="urn:microsoft.com/office/officeart/2005/8/layout/vList2"/>
    <dgm:cxn modelId="{4B2F57B7-930C-4DFF-BD53-D6818B80D80F}" type="presParOf" srcId="{E97D56A2-D8F8-4BFD-B503-E3C8430732D6}" destId="{A3135280-C13D-4600-AC26-F93F9ED7CF82}" srcOrd="0" destOrd="0" presId="urn:microsoft.com/office/officeart/2005/8/layout/vList2"/>
    <dgm:cxn modelId="{9C0ABE15-A04F-4AC3-ACDA-B4B7161D49FE}" type="presParOf" srcId="{E97D56A2-D8F8-4BFD-B503-E3C8430732D6}" destId="{FA08E23E-DA1C-41A4-9CF3-E65A4F99E511}" srcOrd="1" destOrd="0" presId="urn:microsoft.com/office/officeart/2005/8/layout/vList2"/>
    <dgm:cxn modelId="{1D77040D-166D-41ED-929F-EC09A30D7C34}" type="presParOf" srcId="{E97D56A2-D8F8-4BFD-B503-E3C8430732D6}" destId="{0AC05D1F-C65E-4696-91C0-E8EED4A4E58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6016F-2687-4629-A7E2-28BF97A28F06}">
      <dsp:nvSpPr>
        <dsp:cNvPr id="0" name=""/>
        <dsp:cNvSpPr/>
      </dsp:nvSpPr>
      <dsp:spPr>
        <a:xfrm>
          <a:off x="0" y="761231"/>
          <a:ext cx="5170721" cy="608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l-GR" sz="2600" b="0" kern="1200"/>
            <a:t>8ο Εξάμηνο</a:t>
          </a:r>
          <a:endParaRPr lang="en-US" sz="2600" kern="1200"/>
        </a:p>
      </dsp:txBody>
      <dsp:txXfrm>
        <a:off x="29700" y="790931"/>
        <a:ext cx="5111321" cy="549000"/>
      </dsp:txXfrm>
    </dsp:sp>
    <dsp:sp modelId="{F535547D-AFFB-401A-8616-19E8B691966E}">
      <dsp:nvSpPr>
        <dsp:cNvPr id="0" name=""/>
        <dsp:cNvSpPr/>
      </dsp:nvSpPr>
      <dsp:spPr>
        <a:xfrm>
          <a:off x="0" y="1444511"/>
          <a:ext cx="5170721" cy="60840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l-GR" sz="2600" b="0" kern="1200"/>
            <a:t>Ακαδημαϊκό Έτος 2022-2023</a:t>
          </a:r>
          <a:endParaRPr lang="en-US" sz="2600" kern="1200"/>
        </a:p>
      </dsp:txBody>
      <dsp:txXfrm>
        <a:off x="29700" y="1474211"/>
        <a:ext cx="5111321" cy="549000"/>
      </dsp:txXfrm>
    </dsp:sp>
    <dsp:sp modelId="{E15C8C5D-2E36-4421-A34C-D3C9A5916268}">
      <dsp:nvSpPr>
        <dsp:cNvPr id="0" name=""/>
        <dsp:cNvSpPr/>
      </dsp:nvSpPr>
      <dsp:spPr>
        <a:xfrm>
          <a:off x="0" y="2127791"/>
          <a:ext cx="5170721" cy="60840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l-GR" sz="2600" b="0" kern="1200"/>
            <a:t>Αναστάσιος Καλλίγερος, Π19253</a:t>
          </a:r>
          <a:endParaRPr lang="en-US" sz="2600" kern="1200" dirty="0"/>
        </a:p>
      </dsp:txBody>
      <dsp:txXfrm>
        <a:off x="29700" y="2157491"/>
        <a:ext cx="5111321" cy="549000"/>
      </dsp:txXfrm>
    </dsp:sp>
    <dsp:sp modelId="{662A9B87-109D-4F1E-A55B-AA20125E4BC4}">
      <dsp:nvSpPr>
        <dsp:cNvPr id="0" name=""/>
        <dsp:cNvSpPr/>
      </dsp:nvSpPr>
      <dsp:spPr>
        <a:xfrm>
          <a:off x="0" y="2811071"/>
          <a:ext cx="5170721" cy="6084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l-GR" sz="2600" b="0" kern="1200"/>
            <a:t>Θέμα: Ανάπτυξη </a:t>
          </a:r>
          <a:r>
            <a:rPr lang="en-US" sz="2600" b="0" kern="1200"/>
            <a:t>Generic Planner</a:t>
          </a:r>
          <a:endParaRPr lang="en-US" sz="2600" kern="1200"/>
        </a:p>
      </dsp:txBody>
      <dsp:txXfrm>
        <a:off x="29700" y="2840771"/>
        <a:ext cx="5111321" cy="549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FB7-38DB-42A3-A7FA-58FA66C17B8F}">
      <dsp:nvSpPr>
        <dsp:cNvPr id="0" name=""/>
        <dsp:cNvSpPr/>
      </dsp:nvSpPr>
      <dsp:spPr>
        <a:xfrm>
          <a:off x="0" y="447"/>
          <a:ext cx="5170721" cy="81292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l-GR" sz="1000" b="0" kern="1200"/>
            <a:t>Σκοπός της εργασίας είναι η ανάπτυξη ενός </a:t>
          </a:r>
          <a:r>
            <a:rPr lang="en-US" sz="1000" b="0" kern="1200"/>
            <a:t>generic planner </a:t>
          </a:r>
          <a:r>
            <a:rPr lang="el-GR" sz="1000" b="0" kern="1200"/>
            <a:t>για την επίλυση των προβλημάτων </a:t>
          </a:r>
          <a:r>
            <a:rPr lang="en-US" sz="1000" b="0" kern="1200"/>
            <a:t>Blocks World </a:t>
          </a:r>
          <a:r>
            <a:rPr lang="el-GR" sz="1000" b="0" kern="1200"/>
            <a:t>και </a:t>
          </a:r>
          <a:r>
            <a:rPr lang="en-US" sz="1000" b="0" kern="1200"/>
            <a:t>Water Pouring Puzzle.</a:t>
          </a:r>
          <a:endParaRPr lang="en-US" sz="1000" kern="1200"/>
        </a:p>
      </dsp:txBody>
      <dsp:txXfrm>
        <a:off x="39684" y="40131"/>
        <a:ext cx="5091353" cy="733553"/>
      </dsp:txXfrm>
    </dsp:sp>
    <dsp:sp modelId="{257A45B4-CB94-4C60-BCE2-1BC837343D22}">
      <dsp:nvSpPr>
        <dsp:cNvPr id="0" name=""/>
        <dsp:cNvSpPr/>
      </dsp:nvSpPr>
      <dsp:spPr>
        <a:xfrm>
          <a:off x="0" y="842169"/>
          <a:ext cx="5170721" cy="812921"/>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l-GR" sz="1000" b="0" kern="1200"/>
            <a:t>Ένας γεννήτορας σχεδίων (plan generation, planner) παράγει μια ακολουθία ενεργειών ώστε, όταν εκτελεστούν οι ενέργειες ο κόσμος του πράκτορα να βρεθεί από μια αρχική σε μια τελική κατάσταση.</a:t>
          </a:r>
          <a:endParaRPr lang="en-US" sz="1000" kern="1200"/>
        </a:p>
      </dsp:txBody>
      <dsp:txXfrm>
        <a:off x="39684" y="881853"/>
        <a:ext cx="5091353" cy="733553"/>
      </dsp:txXfrm>
    </dsp:sp>
    <dsp:sp modelId="{0E4FE173-4108-4669-B020-DFD05966D761}">
      <dsp:nvSpPr>
        <dsp:cNvPr id="0" name=""/>
        <dsp:cNvSpPr/>
      </dsp:nvSpPr>
      <dsp:spPr>
        <a:xfrm>
          <a:off x="0" y="1683890"/>
          <a:ext cx="5170721" cy="812921"/>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l-GR" sz="1000" b="0" kern="1200"/>
            <a:t>Ο planner θεωρείται generic αν δεν αλλάζουμε σε τίποτα τον κώδικα του για την λύση διαφορετικών προβλημάτων. </a:t>
          </a:r>
          <a:endParaRPr lang="en-US" sz="1000" kern="1200"/>
        </a:p>
      </dsp:txBody>
      <dsp:txXfrm>
        <a:off x="39684" y="1723574"/>
        <a:ext cx="5091353" cy="733553"/>
      </dsp:txXfrm>
    </dsp:sp>
    <dsp:sp modelId="{F5334B8E-A653-4AD2-905A-7981605849C9}">
      <dsp:nvSpPr>
        <dsp:cNvPr id="0" name=""/>
        <dsp:cNvSpPr/>
      </dsp:nvSpPr>
      <dsp:spPr>
        <a:xfrm>
          <a:off x="0" y="2525612"/>
          <a:ext cx="5170721" cy="812921"/>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l-GR" sz="1000" b="0" kern="1200"/>
            <a:t>Κάθε πρόβλημα που προσπαθούμε να επιλύσουμε διαφοροποιείται από τα άλλα μόνο από την διαφορετική περιγραφή του αρχικού, του τελικού, αλλά και οποιουδήποτε ενδιάμεσου στιγμιοτύπου του κόσμου. Δηλαδή για κάθε πρόβλημα έχουμε μεν τον ίδιο τρόπο αναπαράστασης των καταστάσεων του κόσμου, αλλά (πιθανώς) διαφορετική αναπαράσταση από την αναπαράσταση σε άλλα προβλήματα.</a:t>
          </a:r>
          <a:endParaRPr lang="en-US" sz="1000" kern="1200"/>
        </a:p>
      </dsp:txBody>
      <dsp:txXfrm>
        <a:off x="39684" y="2565296"/>
        <a:ext cx="5091353" cy="733553"/>
      </dsp:txXfrm>
    </dsp:sp>
    <dsp:sp modelId="{5145B0D2-A3C3-46FF-97B3-4FB0BABDA13D}">
      <dsp:nvSpPr>
        <dsp:cNvPr id="0" name=""/>
        <dsp:cNvSpPr/>
      </dsp:nvSpPr>
      <dsp:spPr>
        <a:xfrm>
          <a:off x="0" y="3367333"/>
          <a:ext cx="5170721" cy="812921"/>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l-GR" sz="1000" b="0" kern="1200"/>
            <a:t>Επίσης για κάθε πρόβλημα διαθέτουμε ένα διαφορετικό σετ ενεργειών που μπορούμε να εκτελέσουμε.</a:t>
          </a:r>
          <a:endParaRPr lang="en-US" sz="1000" kern="1200"/>
        </a:p>
      </dsp:txBody>
      <dsp:txXfrm>
        <a:off x="39684" y="3407017"/>
        <a:ext cx="5091353" cy="7335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35280-C13D-4600-AC26-F93F9ED7CF82}">
      <dsp:nvSpPr>
        <dsp:cNvPr id="0" name=""/>
        <dsp:cNvSpPr/>
      </dsp:nvSpPr>
      <dsp:spPr>
        <a:xfrm>
          <a:off x="0" y="565751"/>
          <a:ext cx="5170721" cy="14929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l-GR" sz="2200" b="0" kern="1200"/>
            <a:t>Ο κώδικας της εφαρμογής είναι βασισμένος σε αυτόν τον κώδικα: </a:t>
          </a:r>
          <a:r>
            <a:rPr lang="el-GR" sz="2200" b="0" kern="1200">
              <a:hlinkClick xmlns:r="http://schemas.openxmlformats.org/officeDocument/2006/relationships" r:id="rId1"/>
            </a:rPr>
            <a:t>https://github.com/PetePrattis/generic-planner-for-minigames</a:t>
          </a:r>
          <a:endParaRPr lang="en-US" sz="2200" kern="1200"/>
        </a:p>
      </dsp:txBody>
      <dsp:txXfrm>
        <a:off x="72878" y="638629"/>
        <a:ext cx="5024965" cy="1347164"/>
      </dsp:txXfrm>
    </dsp:sp>
    <dsp:sp modelId="{0AC05D1F-C65E-4696-91C0-E8EED4A4E584}">
      <dsp:nvSpPr>
        <dsp:cNvPr id="0" name=""/>
        <dsp:cNvSpPr/>
      </dsp:nvSpPr>
      <dsp:spPr>
        <a:xfrm>
          <a:off x="0" y="2122031"/>
          <a:ext cx="5170721" cy="149292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l-GR" sz="2200" b="0" kern="1200"/>
            <a:t>Η εφαρμογή είναι υλοποιημένη σε </a:t>
          </a:r>
          <a:r>
            <a:rPr lang="en-US" sz="2200" b="0" kern="1200"/>
            <a:t>Python 3.9 </a:t>
          </a:r>
          <a:r>
            <a:rPr lang="el-GR" sz="2200" b="0" kern="1200"/>
            <a:t>και χρησιμοποιεί τις βιβλιοθήκες </a:t>
          </a:r>
          <a:r>
            <a:rPr lang="en-US" sz="2200" b="0" kern="1200"/>
            <a:t>sys, heapq, string, random, copy </a:t>
          </a:r>
          <a:r>
            <a:rPr lang="el-GR" sz="2200" b="0" kern="1200"/>
            <a:t>και </a:t>
          </a:r>
          <a:r>
            <a:rPr lang="en-US" sz="2200" b="0" kern="1200"/>
            <a:t>numpy.</a:t>
          </a:r>
          <a:endParaRPr lang="en-US" sz="2200" kern="1200"/>
        </a:p>
      </dsp:txBody>
      <dsp:txXfrm>
        <a:off x="72878" y="2194909"/>
        <a:ext cx="5024965" cy="1347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l-GR" sz="3200" b="0" strike="noStrike" spc="-1">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l-G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l-GR" sz="3200" b="0" strike="noStrike" spc="-1">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l-GR" sz="3200" b="0" strike="noStrike" spc="-1">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l-GR" sz="3200" b="0" strike="noStrike" spc="-1">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l-G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l-GR" sz="3200" b="0" strike="noStrike" spc="-1">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l-GR" sz="3200" b="0" strike="noStrike" spc="-1">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l-GR" sz="3200" b="0" strike="noStrike" spc="-1">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l-GR" sz="3200" b="0" strike="noStrike" spc="-1">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l-GR" sz="3200" b="0" strike="noStrike" spc="-1">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l-G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l-G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l-G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l-GR" sz="3200" b="0" strike="noStrike" spc="-1">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l-G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tIns="0" rIns="0" bIns="0" anchor="ctr">
            <a:noAutofit/>
          </a:bodyPr>
          <a:lstStyle/>
          <a:p>
            <a:pPr algn="ctr"/>
            <a:endParaRPr lang="el-G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l-GR" sz="3200" b="0" strike="noStrike" spc="-1">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l-GR" sz="3200" b="0" strike="noStrike" spc="-1">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l-G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l-GR" sz="3200" b="0" strike="noStrike" spc="-1">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l-GR" sz="3200" b="0" strike="noStrike" spc="-1">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l-G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l-GR" sz="4400" b="0" strike="noStrike" spc="-1">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l-GR" sz="3200" b="0" strike="noStrike" spc="-1">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l-GR" sz="3200" b="0" strike="noStrike" spc="-1">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l-G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l-GR" sz="4400" b="0" strike="noStrike" spc="-1">
                <a:latin typeface="Arial"/>
              </a:rPr>
              <a:t>Πατήστε για επεξεργασία της μορφής κειμένου του τίτλου</a:t>
            </a:r>
          </a:p>
        </p:txBody>
      </p:sp>
      <p:sp>
        <p:nvSpPr>
          <p:cNvPr id="6" name="PlaceHolder 2"/>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l-GR" sz="3200" b="0" strike="noStrike" spc="-1">
                <a:latin typeface="Arial"/>
              </a:rPr>
              <a:t>Πατήστε για επεξεργασία της μορφής κειμένου διάρθρωσης</a:t>
            </a:r>
          </a:p>
          <a:p>
            <a:pPr marL="864000" lvl="1" indent="-324000">
              <a:spcBef>
                <a:spcPts val="1134"/>
              </a:spcBef>
              <a:buClr>
                <a:srgbClr val="000000"/>
              </a:buClr>
              <a:buSzPct val="75000"/>
              <a:buFont typeface="Symbol" charset="2"/>
              <a:buChar char=""/>
            </a:pPr>
            <a:r>
              <a:rPr lang="el-GR" sz="2800" b="0" strike="noStrike" spc="-1">
                <a:latin typeface="Arial"/>
              </a:rPr>
              <a:t>Δεύτερο επίπεδο διάρθρωσης</a:t>
            </a:r>
          </a:p>
          <a:p>
            <a:pPr marL="1296000" lvl="2" indent="-288000">
              <a:spcBef>
                <a:spcPts val="850"/>
              </a:spcBef>
              <a:buClr>
                <a:srgbClr val="000000"/>
              </a:buClr>
              <a:buSzPct val="45000"/>
              <a:buFont typeface="Wingdings" charset="2"/>
              <a:buChar char=""/>
            </a:pPr>
            <a:r>
              <a:rPr lang="el-GR" sz="2400" b="0" strike="noStrike" spc="-1">
                <a:latin typeface="Arial"/>
              </a:rPr>
              <a:t>Τρίτο επίπεδο διάρθρωσης</a:t>
            </a:r>
          </a:p>
          <a:p>
            <a:pPr marL="1728000" lvl="3" indent="-216000">
              <a:spcBef>
                <a:spcPts val="567"/>
              </a:spcBef>
              <a:buClr>
                <a:srgbClr val="000000"/>
              </a:buClr>
              <a:buSzPct val="75000"/>
              <a:buFont typeface="Symbol" charset="2"/>
              <a:buChar char=""/>
            </a:pPr>
            <a:r>
              <a:rPr lang="el-GR" sz="2000" b="0" strike="noStrike" spc="-1">
                <a:latin typeface="Arial"/>
              </a:rPr>
              <a:t>Τέταρτο επίπεδο διάρθρωσης</a:t>
            </a:r>
          </a:p>
          <a:p>
            <a:pPr marL="2160000" lvl="4" indent="-216000">
              <a:spcBef>
                <a:spcPts val="283"/>
              </a:spcBef>
              <a:buClr>
                <a:srgbClr val="000000"/>
              </a:buClr>
              <a:buSzPct val="45000"/>
              <a:buFont typeface="Wingdings" charset="2"/>
              <a:buChar char=""/>
            </a:pPr>
            <a:r>
              <a:rPr lang="el-GR" sz="2000" b="0" strike="noStrike" spc="-1">
                <a:latin typeface="Arial"/>
              </a:rPr>
              <a:t>Πέμπτο επίπεδο διάρθρωσης</a:t>
            </a:r>
          </a:p>
          <a:p>
            <a:pPr marL="2592000" lvl="5" indent="-216000">
              <a:spcBef>
                <a:spcPts val="283"/>
              </a:spcBef>
              <a:buClr>
                <a:srgbClr val="000000"/>
              </a:buClr>
              <a:buSzPct val="45000"/>
              <a:buFont typeface="Wingdings" charset="2"/>
              <a:buChar char=""/>
            </a:pPr>
            <a:r>
              <a:rPr lang="el-GR" sz="2000" b="0" strike="noStrike" spc="-1">
                <a:latin typeface="Arial"/>
              </a:rPr>
              <a:t>Έκτο επίπεδο διάρθρωσης</a:t>
            </a:r>
          </a:p>
          <a:p>
            <a:pPr marL="3024000" lvl="6" indent="-216000">
              <a:spcBef>
                <a:spcPts val="283"/>
              </a:spcBef>
              <a:buClr>
                <a:srgbClr val="000000"/>
              </a:buClr>
              <a:buSzPct val="45000"/>
              <a:buFont typeface="Wingdings" charset="2"/>
              <a:buChar char=""/>
            </a:pPr>
            <a:r>
              <a:rPr lang="el-GR" sz="2000" b="0" strike="noStrike" spc="-1">
                <a:latin typeface="Arial"/>
              </a:rPr>
              <a:t>Έβδομο επίπεδο διάρθρωσης</a:t>
            </a:r>
          </a:p>
        </p:txBody>
      </p:sp>
      <p:sp>
        <p:nvSpPr>
          <p:cNvPr id="2" name="PlaceHolder 3"/>
          <p:cNvSpPr>
            <a:spLocks noGrp="1"/>
          </p:cNvSpPr>
          <p:nvPr>
            <p:ph type="dt"/>
          </p:nvPr>
        </p:nvSpPr>
        <p:spPr>
          <a:xfrm>
            <a:off x="504000" y="5165280"/>
            <a:ext cx="2348280" cy="390600"/>
          </a:xfrm>
          <a:prstGeom prst="rect">
            <a:avLst/>
          </a:prstGeom>
        </p:spPr>
        <p:txBody>
          <a:bodyPr lIns="0" tIns="0" rIns="0" bIns="0">
            <a:noAutofit/>
          </a:bodyPr>
          <a:lstStyle/>
          <a:p>
            <a:r>
              <a:rPr lang="el-GR" sz="1400" b="0" strike="noStrike" spc="-1">
                <a:latin typeface="Times New Roman"/>
              </a:rPr>
              <a:t>&lt;ημερομηνία/ώρα&gt;</a:t>
            </a:r>
          </a:p>
        </p:txBody>
      </p:sp>
      <p:sp>
        <p:nvSpPr>
          <p:cNvPr id="3"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l-GR" sz="1400" b="0" strike="noStrike" spc="-1">
                <a:latin typeface="Times New Roman"/>
              </a:rPr>
              <a:t>&lt;υποσέλιδο&gt;</a:t>
            </a:r>
          </a:p>
        </p:txBody>
      </p:sp>
      <p:sp>
        <p:nvSpPr>
          <p:cNvPr id="4"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FB440E93-534E-4FF0-B570-C12DDA03C71E}" type="slidenum">
              <a:rPr lang="el-GR" sz="1400" b="0" strike="noStrike" spc="-1">
                <a:latin typeface="Times New Roman"/>
              </a:rPr>
              <a:t>‹#›</a:t>
            </a:fld>
            <a:endParaRPr lang="el-GR"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 y="0"/>
            <a:ext cx="10078104" cy="567055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0633" y="577073"/>
            <a:ext cx="304800" cy="355342"/>
            <a:chOff x="215328" y="-46937"/>
            <a:chExt cx="304800" cy="2773841"/>
          </a:xfrm>
        </p:grpSpPr>
        <p:cxnSp>
          <p:nvCxnSpPr>
            <p:cNvPr id="53" name="Straight Connector 5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59" name="Oval 5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69" name="Straight Connector 6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4" name="Rectangle 7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77" name="Straight Connector 7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1" name="TextShape 1"/>
          <p:cNvSpPr txBox="1"/>
          <p:nvPr/>
        </p:nvSpPr>
        <p:spPr>
          <a:xfrm>
            <a:off x="521672" y="410111"/>
            <a:ext cx="3468638" cy="4662478"/>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900" b="0" strike="noStrike" kern="1200" spc="-1">
                <a:solidFill>
                  <a:schemeClr val="tx1"/>
                </a:solidFill>
                <a:latin typeface="+mj-lt"/>
                <a:ea typeface="+mj-ea"/>
                <a:cs typeface="+mj-cs"/>
              </a:rPr>
              <a:t>Ευφυείς Πράκτορες</a:t>
            </a:r>
          </a:p>
        </p:txBody>
      </p:sp>
      <p:graphicFrame>
        <p:nvGraphicFramePr>
          <p:cNvPr id="44" name="TextShape 2">
            <a:extLst>
              <a:ext uri="{FF2B5EF4-FFF2-40B4-BE49-F238E27FC236}">
                <a16:creationId xmlns:a16="http://schemas.microsoft.com/office/drawing/2014/main" id="{A6D9D1B4-74BE-B02B-5A74-77E99D53817C}"/>
              </a:ext>
            </a:extLst>
          </p:cNvPr>
          <p:cNvGraphicFramePr/>
          <p:nvPr>
            <p:extLst>
              <p:ext uri="{D42A27DB-BD31-4B8C-83A1-F6EECF244321}">
                <p14:modId xmlns:p14="http://schemas.microsoft.com/office/powerpoint/2010/main" val="2596448134"/>
              </p:ext>
            </p:extLst>
          </p:nvPr>
        </p:nvGraphicFramePr>
        <p:xfrm>
          <a:off x="4064617" y="716537"/>
          <a:ext cx="5170721" cy="4180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CC798D4-B209-4E34-9C6C-3F193F568B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74" name="Oval 73">
              <a:extLst>
                <a:ext uri="{FF2B5EF4-FFF2-40B4-BE49-F238E27FC236}">
                  <a16:creationId xmlns:a16="http://schemas.microsoft.com/office/drawing/2014/main" id="{7978A49B-F5A6-496A-A982-29894DDDA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8E00D50-A714-44D5-8901-A31A15038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BEA8776-76AA-4CA9-A8C6-52F167CE6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6D08EC1-F4E9-46DD-9535-3BA68F0184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F915C91F-752D-4BBD-8583-4B2E302B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06CE8DCB-ACCB-4132-8CD8-93C435A42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Shape 1"/>
          <p:cNvSpPr txBox="1"/>
          <p:nvPr/>
        </p:nvSpPr>
        <p:spPr>
          <a:xfrm>
            <a:off x="521672" y="521690"/>
            <a:ext cx="5243423" cy="2331225"/>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3900" b="0" strike="noStrike" kern="1200" spc="-1">
                <a:solidFill>
                  <a:schemeClr val="bg1"/>
                </a:solidFill>
                <a:latin typeface="+mj-lt"/>
                <a:ea typeface="+mj-ea"/>
                <a:cs typeface="+mj-cs"/>
              </a:rPr>
              <a:t>Στιγμιότυπα από την εκτέλεση(1/2)</a:t>
            </a:r>
          </a:p>
        </p:txBody>
      </p:sp>
      <p:sp>
        <p:nvSpPr>
          <p:cNvPr id="81" name="Rectangle 80">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66759" y="4697584"/>
            <a:ext cx="1063191" cy="549007"/>
            <a:chOff x="7029447" y="3514725"/>
            <a:chExt cx="1285875" cy="549007"/>
          </a:xfrm>
        </p:grpSpPr>
        <p:cxnSp>
          <p:nvCxnSpPr>
            <p:cNvPr id="84" name="Straight Connector 8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9" name="Rectangle 8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92" name="Straight Connector 9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3" name="Picture 62"/>
          <p:cNvPicPr/>
          <p:nvPr/>
        </p:nvPicPr>
        <p:blipFill rotWithShape="1">
          <a:blip r:embed="rId2"/>
          <a:srcRect r="2163" b="3"/>
          <a:stretch/>
        </p:blipFill>
        <p:spPr>
          <a:xfrm>
            <a:off x="6505156" y="589002"/>
            <a:ext cx="2960148" cy="2080047"/>
          </a:xfrm>
          <a:prstGeom prst="rect">
            <a:avLst/>
          </a:prstGeom>
        </p:spPr>
      </p:pic>
      <p:grpSp>
        <p:nvGrpSpPr>
          <p:cNvPr id="97" name="Group 9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368504" y="639282"/>
            <a:ext cx="304800" cy="355342"/>
            <a:chOff x="215328" y="-46937"/>
            <a:chExt cx="304800" cy="2773841"/>
          </a:xfrm>
        </p:grpSpPr>
        <p:cxnSp>
          <p:nvCxnSpPr>
            <p:cNvPr id="98" name="Straight Connector 9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64" name="Picture 63"/>
          <p:cNvPicPr/>
          <p:nvPr/>
        </p:nvPicPr>
        <p:blipFill rotWithShape="1">
          <a:blip r:embed="rId3"/>
          <a:srcRect l="3833" r="60946" b="2"/>
          <a:stretch/>
        </p:blipFill>
        <p:spPr>
          <a:xfrm>
            <a:off x="6505156" y="2819927"/>
            <a:ext cx="2960148" cy="20800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1037B6F1-6E0E-4B3A-9C8C-5C760B9A4A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77" name="Oval 76">
              <a:extLst>
                <a:ext uri="{FF2B5EF4-FFF2-40B4-BE49-F238E27FC236}">
                  <a16:creationId xmlns:a16="http://schemas.microsoft.com/office/drawing/2014/main" id="{6C61A116-B0D0-46CE-AD62-88CB98896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961F17C-39C3-41AD-BB0A-2462DEA5D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D793267A-A22C-4A15-A827-12AF58839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057997E-E930-453E-A3BF-3D9FE318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0C86E5D9-6D7D-43E0-9D09-F04E55344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2595859C-E2B7-4685-AD44-51AD6D980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Shape 1"/>
          <p:cNvSpPr txBox="1"/>
          <p:nvPr/>
        </p:nvSpPr>
        <p:spPr>
          <a:xfrm>
            <a:off x="521671" y="521690"/>
            <a:ext cx="5110453" cy="2267344"/>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3900" b="0" strike="noStrike" kern="1200" spc="-1">
                <a:solidFill>
                  <a:schemeClr val="bg1"/>
                </a:solidFill>
                <a:latin typeface="+mj-lt"/>
                <a:ea typeface="+mj-ea"/>
                <a:cs typeface="+mj-cs"/>
              </a:rPr>
              <a:t>Στιγμιότυπα από την εκτέλεση(2/2)</a:t>
            </a:r>
          </a:p>
        </p:txBody>
      </p:sp>
      <p:sp>
        <p:nvSpPr>
          <p:cNvPr id="84" name="Rectangle 83">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87" name="Straight Connector 86">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2" name="Rectangle 91">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95" name="Straight Connector 94">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6" name="TextShape 2"/>
          <p:cNvSpPr txBox="1"/>
          <p:nvPr/>
        </p:nvSpPr>
        <p:spPr>
          <a:xfrm>
            <a:off x="521671" y="2947172"/>
            <a:ext cx="5110456" cy="2097377"/>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0" strike="noStrike" spc="-1">
                <a:solidFill>
                  <a:schemeClr val="bg1"/>
                </a:solidFill>
              </a:rPr>
              <a:t>H getSuccessorsWater παίρνει δύο κατηγορήματα, και στην κλήση της εδώ, περνιέται μόνο ένα. Το άλλο της κατηγόρημα μένει κενό, και δεν μπορεί να τρέξει αν της λείπει μια τιμή που χρειάζεται. Γι’αυτό παρουσιάζεται το σφάλμα. Δεν μπόρεσα να καταλάβω ποιο θα έπρεπε να είναι το δεύτερο κατηγόρημα εδώ.</a:t>
            </a:r>
          </a:p>
        </p:txBody>
      </p:sp>
      <p:pic>
        <p:nvPicPr>
          <p:cNvPr id="67" name="Picture 66"/>
          <p:cNvPicPr/>
          <p:nvPr/>
        </p:nvPicPr>
        <p:blipFill>
          <a:blip r:embed="rId2"/>
          <a:stretch/>
        </p:blipFill>
        <p:spPr>
          <a:xfrm>
            <a:off x="6016009" y="1668739"/>
            <a:ext cx="3418171" cy="2358537"/>
          </a:xfrm>
          <a:prstGeom prst="rect">
            <a:avLst/>
          </a:prstGeom>
        </p:spPr>
      </p:pic>
      <p:grpSp>
        <p:nvGrpSpPr>
          <p:cNvPr id="100" name="Group 99">
            <a:extLst>
              <a:ext uri="{FF2B5EF4-FFF2-40B4-BE49-F238E27FC236}">
                <a16:creationId xmlns:a16="http://schemas.microsoft.com/office/drawing/2014/main" id="{74A0C021-793F-4B70-9A53-E470752802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61090" y="595988"/>
            <a:ext cx="304800" cy="355342"/>
            <a:chOff x="215328" y="-46937"/>
            <a:chExt cx="304800" cy="2773841"/>
          </a:xfrm>
        </p:grpSpPr>
        <p:cxnSp>
          <p:nvCxnSpPr>
            <p:cNvPr id="101" name="Straight Connector 100">
              <a:extLst>
                <a:ext uri="{FF2B5EF4-FFF2-40B4-BE49-F238E27FC236}">
                  <a16:creationId xmlns:a16="http://schemas.microsoft.com/office/drawing/2014/main" id="{ECCD614A-3CCE-4330-AE17-48091179D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FA8D3B6-899E-4CEE-8857-D269EA716A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554FFB-6C3F-4A0F-94D6-F20F702BDB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3B052F2-E5D8-4C45-81D0-03BC8CAB7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 y="0"/>
            <a:ext cx="10078104" cy="567055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0633" y="577073"/>
            <a:ext cx="304800" cy="355342"/>
            <a:chOff x="215328" y="-46937"/>
            <a:chExt cx="304800" cy="2773841"/>
          </a:xfrm>
        </p:grpSpPr>
        <p:cxnSp>
          <p:nvCxnSpPr>
            <p:cNvPr id="55" name="Straight Connector 5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61" name="Oval 6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71" name="Straight Connector 7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6" name="Rectangle 7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79" name="Straight Connector 7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3" name="TextShape 1"/>
          <p:cNvSpPr txBox="1"/>
          <p:nvPr/>
        </p:nvSpPr>
        <p:spPr>
          <a:xfrm>
            <a:off x="521672" y="410111"/>
            <a:ext cx="3468638" cy="4662478"/>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900" b="0" strike="noStrike" kern="1200" spc="-1">
                <a:solidFill>
                  <a:schemeClr val="tx1"/>
                </a:solidFill>
                <a:latin typeface="+mj-lt"/>
                <a:ea typeface="+mj-ea"/>
                <a:cs typeface="+mj-cs"/>
              </a:rPr>
              <a:t>Περιγραφή του προβλήματος</a:t>
            </a:r>
          </a:p>
        </p:txBody>
      </p:sp>
      <p:graphicFrame>
        <p:nvGraphicFramePr>
          <p:cNvPr id="46" name="TextShape 2">
            <a:extLst>
              <a:ext uri="{FF2B5EF4-FFF2-40B4-BE49-F238E27FC236}">
                <a16:creationId xmlns:a16="http://schemas.microsoft.com/office/drawing/2014/main" id="{112700A9-6021-B78C-176F-73C99EECAFF9}"/>
              </a:ext>
            </a:extLst>
          </p:cNvPr>
          <p:cNvGraphicFramePr/>
          <p:nvPr>
            <p:extLst>
              <p:ext uri="{D42A27DB-BD31-4B8C-83A1-F6EECF244321}">
                <p14:modId xmlns:p14="http://schemas.microsoft.com/office/powerpoint/2010/main" val="4119441671"/>
              </p:ext>
            </p:extLst>
          </p:nvPr>
        </p:nvGraphicFramePr>
        <p:xfrm>
          <a:off x="4064617" y="716537"/>
          <a:ext cx="5170721" cy="4180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 y="0"/>
            <a:ext cx="10078104" cy="567055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0633" y="577073"/>
            <a:ext cx="304800" cy="355342"/>
            <a:chOff x="215328" y="-46937"/>
            <a:chExt cx="304800" cy="2773841"/>
          </a:xfrm>
        </p:grpSpPr>
        <p:cxnSp>
          <p:nvCxnSpPr>
            <p:cNvPr id="57" name="Straight Connector 56">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63" name="Oval 62">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73" name="Straight Connector 72">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81" name="Straight Connector 80">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TextShape 1"/>
          <p:cNvSpPr txBox="1"/>
          <p:nvPr/>
        </p:nvSpPr>
        <p:spPr>
          <a:xfrm>
            <a:off x="521672" y="410111"/>
            <a:ext cx="3468638" cy="4662478"/>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900" b="0" strike="noStrike" kern="1200" spc="-1">
                <a:solidFill>
                  <a:schemeClr val="tx1"/>
                </a:solidFill>
                <a:latin typeface="+mj-lt"/>
                <a:ea typeface="+mj-ea"/>
                <a:cs typeface="+mj-cs"/>
              </a:rPr>
              <a:t>Τεχνικά χαρακτηριστικά</a:t>
            </a:r>
          </a:p>
        </p:txBody>
      </p:sp>
      <p:graphicFrame>
        <p:nvGraphicFramePr>
          <p:cNvPr id="48" name="TextShape 2">
            <a:extLst>
              <a:ext uri="{FF2B5EF4-FFF2-40B4-BE49-F238E27FC236}">
                <a16:creationId xmlns:a16="http://schemas.microsoft.com/office/drawing/2014/main" id="{D7BF78E6-8755-E74F-3639-3937201A5921}"/>
              </a:ext>
            </a:extLst>
          </p:cNvPr>
          <p:cNvGraphicFramePr/>
          <p:nvPr>
            <p:extLst>
              <p:ext uri="{D42A27DB-BD31-4B8C-83A1-F6EECF244321}">
                <p14:modId xmlns:p14="http://schemas.microsoft.com/office/powerpoint/2010/main" val="578826763"/>
              </p:ext>
            </p:extLst>
          </p:nvPr>
        </p:nvGraphicFramePr>
        <p:xfrm>
          <a:off x="4064617" y="716537"/>
          <a:ext cx="5170721" cy="4180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60" name="Oval 59">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6" y="862089"/>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70" name="Straight Connector 69">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76" name="Straight Connector 75">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TextShape 1"/>
          <p:cNvSpPr txBox="1"/>
          <p:nvPr/>
        </p:nvSpPr>
        <p:spPr>
          <a:xfrm>
            <a:off x="521672" y="521690"/>
            <a:ext cx="4125778" cy="4530024"/>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900" b="0" strike="noStrike" kern="1200" spc="-1">
                <a:solidFill>
                  <a:schemeClr val="bg1"/>
                </a:solidFill>
                <a:latin typeface="+mj-lt"/>
                <a:ea typeface="+mj-ea"/>
                <a:cs typeface="+mj-cs"/>
              </a:rPr>
              <a:t>Το πρόβλημα Blocks World</a:t>
            </a:r>
          </a:p>
        </p:txBody>
      </p:sp>
      <p:sp>
        <p:nvSpPr>
          <p:cNvPr id="81" name="Rectangle 80">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96372" y="411677"/>
            <a:ext cx="4695215" cy="4692088"/>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Shape 2"/>
          <p:cNvSpPr txBox="1"/>
          <p:nvPr/>
        </p:nvSpPr>
        <p:spPr>
          <a:xfrm>
            <a:off x="4995619" y="521690"/>
            <a:ext cx="4119457" cy="4530050"/>
          </a:xfrm>
          <a:prstGeom prst="rect">
            <a:avLst/>
          </a:prstGeom>
          <a:no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0" strike="noStrike" spc="-1">
                <a:solidFill>
                  <a:schemeClr val="bg1"/>
                </a:solidFill>
              </a:rPr>
              <a:t>Το blocks world είναι ένας τομέας σχεδιασμού στην τεχνητή νοημοσύνη. Ο αλγόριθμος είναι παρόμοιος με ένα σετ από ξύλινους κύβους διαφόρων σχημάτων και χρωμάτων που κάθονται πάνω σ’ενα τραπέζι. Ο στόχος είναι να κατασκευαστούν μία ή περισσότερες κάθετες στοίβες από κύβους. Μόνο ένας κύβος μπορεί να μετακινηθεί τη φορά: μπορεί να τοποθετηθεί είτε πάνω στο τραπέζι, είτε πάνω σε έναν άλλο κύβο. Εξαιτίας αυτού, οποιοσδήποτε κύβος βρίσκεται κάτω από έναν άλλο κύβο σε οποιαδήποτε δεδομένη στιγμή, δεν μπορεί να μετακινηθεί. Επιπλέον, κάποια είδη κύβων δεν μπορούν να έχουν άλλους κύβους τοποθετημένους πάνω τους.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60" name="Oval 59">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70" name="Straight Connector 69">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78" name="Straight Connector 77">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9" name="TextShape 1"/>
          <p:cNvSpPr txBox="1"/>
          <p:nvPr/>
        </p:nvSpPr>
        <p:spPr>
          <a:xfrm>
            <a:off x="521672" y="521690"/>
            <a:ext cx="4518640" cy="4652652"/>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3900" b="0" strike="noStrike" kern="1200" spc="-1">
                <a:solidFill>
                  <a:schemeClr val="bg1"/>
                </a:solidFill>
                <a:latin typeface="+mj-lt"/>
                <a:ea typeface="+mj-ea"/>
                <a:cs typeface="+mj-cs"/>
              </a:rPr>
              <a:t>Το πρόβλημα Water Pouring Puzzle</a:t>
            </a:r>
          </a:p>
        </p:txBody>
      </p:sp>
      <p:sp>
        <p:nvSpPr>
          <p:cNvPr id="50" name="TextShape 2"/>
          <p:cNvSpPr txBox="1"/>
          <p:nvPr/>
        </p:nvSpPr>
        <p:spPr>
          <a:xfrm>
            <a:off x="5376128" y="521690"/>
            <a:ext cx="4116414" cy="4652660"/>
          </a:xfrm>
          <a:prstGeom prst="rect">
            <a:avLst/>
          </a:prstGeom>
          <a:no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0" strike="noStrike" spc="-1">
                <a:solidFill>
                  <a:schemeClr val="bg1"/>
                </a:solidFill>
              </a:rPr>
              <a:t>Τα Water pouring puzzles είναι μια κατηγορία γρίφων που περιλαμβάνουν μια πεπερασμένη ποσότητα κανατών νερού με γνωστή, ακέραιη χωρητικότητα. Αρχικά κάθε κανάτα περιέχει μια γνωστή, ακέραιη ποσότητα υγρού, όχι απαραίτητα ίση με τη χωρητικότητά της.</a:t>
            </a:r>
          </a:p>
          <a:p>
            <a:pPr indent="-228600">
              <a:lnSpc>
                <a:spcPct val="90000"/>
              </a:lnSpc>
              <a:spcAft>
                <a:spcPts val="600"/>
              </a:spcAft>
              <a:buFont typeface="Arial" panose="020B0604020202020204" pitchFamily="34" charset="0"/>
              <a:buChar char="•"/>
            </a:pPr>
            <a:endParaRPr lang="en-US" sz="1500" b="0" strike="noStrike" spc="-1">
              <a:solidFill>
                <a:schemeClr val="bg1"/>
              </a:solidFill>
            </a:endParaRPr>
          </a:p>
          <a:p>
            <a:pPr indent="-228600">
              <a:lnSpc>
                <a:spcPct val="90000"/>
              </a:lnSpc>
              <a:spcAft>
                <a:spcPts val="600"/>
              </a:spcAft>
              <a:buFont typeface="Arial" panose="020B0604020202020204" pitchFamily="34" charset="0"/>
              <a:buChar char="•"/>
            </a:pPr>
            <a:r>
              <a:rPr lang="en-US" sz="1500" b="0" strike="noStrike" spc="-1">
                <a:solidFill>
                  <a:schemeClr val="bg1"/>
                </a:solidFill>
              </a:rPr>
              <a:t>Γρίφοι αυτού του τύπου ζητάνε πόσα βήματα χυσίματος νερού απαιτούνται από τη μία κανάτα στην άλλη (είτε μέχρι η μία κανάτα να αδειάσει είτε μέχρι η άλλη να γεμίσει) για να φτάσουμε σε μία κατάσταση-στόχο, που προσδιορίζεται από τον όγκο του υγρού που πρέπει να βρίσκεται σε μια ή περισσότερες από τις κανάτες.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63" name="Oval 62">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Shape 1"/>
          <p:cNvSpPr txBox="1"/>
          <p:nvPr/>
        </p:nvSpPr>
        <p:spPr>
          <a:xfrm>
            <a:off x="521672" y="521690"/>
            <a:ext cx="4599681" cy="2176340"/>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3900" b="0" strike="noStrike" kern="1200" spc="-1">
                <a:solidFill>
                  <a:schemeClr val="bg1"/>
                </a:solidFill>
                <a:latin typeface="+mj-lt"/>
                <a:ea typeface="+mj-ea"/>
                <a:cs typeface="+mj-cs"/>
              </a:rPr>
              <a:t>Κλάσεις του προγράμματος(1/3)</a:t>
            </a:r>
          </a:p>
        </p:txBody>
      </p:sp>
      <p:sp>
        <p:nvSpPr>
          <p:cNvPr id="70" name="Rectangle 69">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73" name="Straight Connector 72">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81" name="Straight Connector 80">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2" name="TextShape 2"/>
          <p:cNvSpPr txBox="1"/>
          <p:nvPr/>
        </p:nvSpPr>
        <p:spPr>
          <a:xfrm>
            <a:off x="521672" y="2835275"/>
            <a:ext cx="4599684" cy="2339074"/>
          </a:xfrm>
          <a:prstGeom prst="rect">
            <a:avLst/>
          </a:prstGeom>
          <a:noFill/>
        </p:spPr>
        <p:txBody>
          <a:bodyPr vert="horz" lIns="91440" tIns="45720" rIns="91440" bIns="45720" rtlCol="0" anchor="t">
            <a:normAutofit/>
          </a:bodyPr>
          <a:lstStyle/>
          <a:p>
            <a:pPr marL="432000" indent="-228600">
              <a:lnSpc>
                <a:spcPct val="90000"/>
              </a:lnSpc>
              <a:spcBef>
                <a:spcPts val="1417"/>
              </a:spcBef>
              <a:buClr>
                <a:srgbClr val="000000"/>
              </a:buClr>
              <a:buSzPct val="45000"/>
              <a:buFont typeface="Arial" panose="020B0604020202020204" pitchFamily="34" charset="0"/>
              <a:buChar char="•"/>
            </a:pPr>
            <a:r>
              <a:rPr lang="en-US" sz="1500" b="0" strike="noStrike" spc="-1">
                <a:solidFill>
                  <a:schemeClr val="bg1"/>
                </a:solidFill>
              </a:rPr>
              <a:t>Η κλάση PriorityQueue υλοποιεί τη δομή δεδομένων της ουράς προτεραιότητας.</a:t>
            </a:r>
          </a:p>
          <a:p>
            <a:pPr marL="432000" indent="-228600">
              <a:lnSpc>
                <a:spcPct val="90000"/>
              </a:lnSpc>
              <a:spcBef>
                <a:spcPts val="1417"/>
              </a:spcBef>
              <a:buClr>
                <a:srgbClr val="000000"/>
              </a:buClr>
              <a:buSzPct val="45000"/>
              <a:buFont typeface="Arial" panose="020B0604020202020204" pitchFamily="34" charset="0"/>
              <a:buChar char="•"/>
            </a:pPr>
            <a:r>
              <a:rPr lang="en-US" sz="1500" b="0" strike="noStrike" spc="-1">
                <a:solidFill>
                  <a:schemeClr val="bg1"/>
                </a:solidFill>
              </a:rPr>
              <a:t>Περιέχει τις παρακάτω συναρτήσεις:</a:t>
            </a:r>
          </a:p>
          <a:p>
            <a:pPr marL="432000" indent="-228600">
              <a:lnSpc>
                <a:spcPct val="90000"/>
              </a:lnSpc>
              <a:spcBef>
                <a:spcPts val="1417"/>
              </a:spcBef>
              <a:buClr>
                <a:srgbClr val="000000"/>
              </a:buClr>
              <a:buSzPct val="45000"/>
              <a:buFont typeface="Arial" panose="020B0604020202020204" pitchFamily="34" charset="0"/>
              <a:buChar char="•"/>
            </a:pPr>
            <a:endParaRPr lang="en-US" sz="1500" b="0" strike="noStrike" spc="-1">
              <a:solidFill>
                <a:schemeClr val="bg1"/>
              </a:solidFill>
            </a:endParaRPr>
          </a:p>
        </p:txBody>
      </p:sp>
      <p:grpSp>
        <p:nvGrpSpPr>
          <p:cNvPr id="86" name="Group 85">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61090" y="595988"/>
            <a:ext cx="304800" cy="355342"/>
            <a:chOff x="215328" y="-46937"/>
            <a:chExt cx="304800" cy="2773841"/>
          </a:xfrm>
        </p:grpSpPr>
        <p:cxnSp>
          <p:nvCxnSpPr>
            <p:cNvPr id="87" name="Straight Connector 86">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53" name="Table 3"/>
          <p:cNvGraphicFramePr/>
          <p:nvPr>
            <p:extLst>
              <p:ext uri="{D42A27DB-BD31-4B8C-83A1-F6EECF244321}">
                <p14:modId xmlns:p14="http://schemas.microsoft.com/office/powerpoint/2010/main" val="2962800265"/>
              </p:ext>
            </p:extLst>
          </p:nvPr>
        </p:nvGraphicFramePr>
        <p:xfrm>
          <a:off x="6221420" y="572224"/>
          <a:ext cx="3007349" cy="4551571"/>
        </p:xfrm>
        <a:graphic>
          <a:graphicData uri="http://schemas.openxmlformats.org/drawingml/2006/table">
            <a:tbl>
              <a:tblPr firstRow="1" bandRow="1">
                <a:tableStyleId>{8EC20E35-A176-4012-BC5E-935CFFF8708E}</a:tableStyleId>
              </a:tblPr>
              <a:tblGrid>
                <a:gridCol w="1083978">
                  <a:extLst>
                    <a:ext uri="{9D8B030D-6E8A-4147-A177-3AD203B41FA5}">
                      <a16:colId xmlns:a16="http://schemas.microsoft.com/office/drawing/2014/main" val="20000"/>
                    </a:ext>
                  </a:extLst>
                </a:gridCol>
                <a:gridCol w="1923371">
                  <a:extLst>
                    <a:ext uri="{9D8B030D-6E8A-4147-A177-3AD203B41FA5}">
                      <a16:colId xmlns:a16="http://schemas.microsoft.com/office/drawing/2014/main" val="20001"/>
                    </a:ext>
                  </a:extLst>
                </a:gridCol>
              </a:tblGrid>
              <a:tr h="465764">
                <a:tc>
                  <a:txBody>
                    <a:bodyPr/>
                    <a:lstStyle/>
                    <a:p>
                      <a:r>
                        <a:rPr lang="el-GR" sz="1200" b="0" strike="noStrike" spc="-1"/>
                        <a:t>Όνομα Συνάρτησης</a:t>
                      </a:r>
                      <a:endParaRPr lang="el-GR" sz="1200" b="0" strike="noStrike" spc="-1">
                        <a:latin typeface="Arial"/>
                      </a:endParaRPr>
                    </a:p>
                  </a:txBody>
                  <a:tcPr marL="68083" marR="68083" marT="34586" marB="34586"/>
                </a:tc>
                <a:tc>
                  <a:txBody>
                    <a:bodyPr/>
                    <a:lstStyle/>
                    <a:p>
                      <a:r>
                        <a:rPr lang="el-GR" sz="1200" b="0" strike="noStrike" spc="-1"/>
                        <a:t>Τι κάνει</a:t>
                      </a:r>
                      <a:endParaRPr lang="el-GR" sz="1200" b="0" strike="noStrike" spc="-1">
                        <a:latin typeface="Arial"/>
                      </a:endParaRPr>
                    </a:p>
                  </a:txBody>
                  <a:tcPr marL="68083" marR="68083" marT="34586" marB="34586"/>
                </a:tc>
                <a:extLst>
                  <a:ext uri="{0D108BD9-81ED-4DB2-BD59-A6C34878D82A}">
                    <a16:rowId xmlns:a16="http://schemas.microsoft.com/office/drawing/2014/main" val="10000"/>
                  </a:ext>
                </a:extLst>
              </a:tr>
              <a:tr h="1203606">
                <a:tc>
                  <a:txBody>
                    <a:bodyPr/>
                    <a:lstStyle/>
                    <a:p>
                      <a:r>
                        <a:rPr lang="en-US" sz="1200" b="0" strike="noStrike" spc="-1"/>
                        <a:t>__init__</a:t>
                      </a:r>
                      <a:endParaRPr lang="en-US" sz="1200" b="0" strike="noStrike" spc="-1">
                        <a:latin typeface="Arial"/>
                      </a:endParaRPr>
                    </a:p>
                  </a:txBody>
                  <a:tcPr marL="68083" marR="68083" marT="34586" marB="34586"/>
                </a:tc>
                <a:tc>
                  <a:txBody>
                    <a:bodyPr/>
                    <a:lstStyle/>
                    <a:p>
                      <a:r>
                        <a:rPr lang="el-GR" sz="1200" b="0" strike="noStrike" spc="-1"/>
                        <a:t>Αρχικοποιεί τον σωρό στον οποίο θα τοποθετηθεί η ουρά, και τον μετρητή </a:t>
                      </a:r>
                      <a:r>
                        <a:rPr lang="en-US" sz="1200" b="0" strike="noStrike" spc="-1"/>
                        <a:t>count, </a:t>
                      </a:r>
                      <a:r>
                        <a:rPr lang="el-GR" sz="1200" b="0" strike="noStrike" spc="-1"/>
                        <a:t>που δείχνει πόσα στοιχεία βρίσκονται στην ουρά.</a:t>
                      </a:r>
                      <a:endParaRPr lang="el-GR" sz="1200" b="0" strike="noStrike" spc="-1">
                        <a:latin typeface="Arial"/>
                      </a:endParaRPr>
                    </a:p>
                  </a:txBody>
                  <a:tcPr marL="68083" marR="68083" marT="34586" marB="34586"/>
                </a:tc>
                <a:extLst>
                  <a:ext uri="{0D108BD9-81ED-4DB2-BD59-A6C34878D82A}">
                    <a16:rowId xmlns:a16="http://schemas.microsoft.com/office/drawing/2014/main" val="10001"/>
                  </a:ext>
                </a:extLst>
              </a:tr>
              <a:tr h="465764">
                <a:tc>
                  <a:txBody>
                    <a:bodyPr/>
                    <a:lstStyle/>
                    <a:p>
                      <a:r>
                        <a:rPr lang="en-US" sz="1200" b="0" strike="noStrike" spc="-1"/>
                        <a:t>lenHeap</a:t>
                      </a:r>
                      <a:endParaRPr lang="en-US" sz="1200" b="0" strike="noStrike" spc="-1">
                        <a:latin typeface="Arial"/>
                      </a:endParaRPr>
                    </a:p>
                  </a:txBody>
                  <a:tcPr marL="68083" marR="68083" marT="34586" marB="34586"/>
                </a:tc>
                <a:tc>
                  <a:txBody>
                    <a:bodyPr/>
                    <a:lstStyle/>
                    <a:p>
                      <a:r>
                        <a:rPr lang="el-GR" sz="1200" b="0" strike="noStrike" spc="-1"/>
                        <a:t>Επιστρέφει το μήκος του σωρού</a:t>
                      </a:r>
                      <a:endParaRPr lang="el-GR" sz="1200" b="0" strike="noStrike" spc="-1">
                        <a:latin typeface="Arial"/>
                      </a:endParaRPr>
                    </a:p>
                  </a:txBody>
                  <a:tcPr marL="68083" marR="68083" marT="34586" marB="34586"/>
                </a:tc>
                <a:extLst>
                  <a:ext uri="{0D108BD9-81ED-4DB2-BD59-A6C34878D82A}">
                    <a16:rowId xmlns:a16="http://schemas.microsoft.com/office/drawing/2014/main" val="10002"/>
                  </a:ext>
                </a:extLst>
              </a:tr>
              <a:tr h="650224">
                <a:tc>
                  <a:txBody>
                    <a:bodyPr/>
                    <a:lstStyle/>
                    <a:p>
                      <a:r>
                        <a:rPr lang="en-US" sz="1200" b="0" strike="noStrike" spc="-1"/>
                        <a:t>push</a:t>
                      </a:r>
                      <a:endParaRPr lang="en-US" sz="1200" b="0" strike="noStrike" spc="-1">
                        <a:latin typeface="Arial"/>
                      </a:endParaRPr>
                    </a:p>
                  </a:txBody>
                  <a:tcPr marL="68083" marR="68083" marT="34586" marB="34586"/>
                </a:tc>
                <a:tc>
                  <a:txBody>
                    <a:bodyPr/>
                    <a:lstStyle/>
                    <a:p>
                      <a:r>
                        <a:rPr lang="el-GR" sz="1200" b="0" strike="noStrike" spc="-1"/>
                        <a:t>Ορίζει μια καταχώρηση στον σωρό και τηντοποθετεί σ’αυτόν</a:t>
                      </a:r>
                      <a:endParaRPr lang="el-GR" sz="1200" b="0" strike="noStrike" spc="-1">
                        <a:latin typeface="Arial"/>
                      </a:endParaRPr>
                    </a:p>
                  </a:txBody>
                  <a:tcPr marL="68083" marR="68083" marT="34586" marB="34586"/>
                </a:tc>
                <a:extLst>
                  <a:ext uri="{0D108BD9-81ED-4DB2-BD59-A6C34878D82A}">
                    <a16:rowId xmlns:a16="http://schemas.microsoft.com/office/drawing/2014/main" val="10003"/>
                  </a:ext>
                </a:extLst>
              </a:tr>
              <a:tr h="834685">
                <a:tc>
                  <a:txBody>
                    <a:bodyPr/>
                    <a:lstStyle/>
                    <a:p>
                      <a:r>
                        <a:rPr lang="en-US" sz="1200" b="0" strike="noStrike" spc="-1"/>
                        <a:t>pop</a:t>
                      </a:r>
                      <a:endParaRPr lang="en-US" sz="1200" b="0" strike="noStrike" spc="-1">
                        <a:latin typeface="Arial"/>
                      </a:endParaRPr>
                    </a:p>
                  </a:txBody>
                  <a:tcPr marL="68083" marR="68083" marT="34586" marB="34586"/>
                </a:tc>
                <a:tc>
                  <a:txBody>
                    <a:bodyPr/>
                    <a:lstStyle/>
                    <a:p>
                      <a:r>
                        <a:rPr lang="el-GR" sz="1200" b="0" strike="noStrike" spc="-1"/>
                        <a:t>Αφαιρεί το μικρότερο στοιχείο από τον σωρό, και το επιστρέφει στην έξοδο.</a:t>
                      </a:r>
                      <a:endParaRPr lang="el-GR" sz="1200" b="0" strike="noStrike" spc="-1">
                        <a:latin typeface="Arial"/>
                      </a:endParaRPr>
                    </a:p>
                  </a:txBody>
                  <a:tcPr marL="68083" marR="68083" marT="34586" marB="34586"/>
                </a:tc>
                <a:extLst>
                  <a:ext uri="{0D108BD9-81ED-4DB2-BD59-A6C34878D82A}">
                    <a16:rowId xmlns:a16="http://schemas.microsoft.com/office/drawing/2014/main" val="10004"/>
                  </a:ext>
                </a:extLst>
              </a:tr>
              <a:tr h="465764">
                <a:tc>
                  <a:txBody>
                    <a:bodyPr/>
                    <a:lstStyle/>
                    <a:p>
                      <a:r>
                        <a:rPr lang="en-US" sz="1200" b="0" strike="noStrike" spc="-1"/>
                        <a:t>IsEmpty</a:t>
                      </a:r>
                      <a:endParaRPr lang="en-US" sz="1200" b="0" strike="noStrike" spc="-1">
                        <a:latin typeface="Arial"/>
                      </a:endParaRPr>
                    </a:p>
                  </a:txBody>
                  <a:tcPr marL="68083" marR="68083" marT="34586" marB="34586"/>
                </a:tc>
                <a:tc>
                  <a:txBody>
                    <a:bodyPr/>
                    <a:lstStyle/>
                    <a:p>
                      <a:r>
                        <a:rPr lang="el-GR" sz="1200" b="0" strike="noStrike" spc="-1"/>
                        <a:t>Ελέγχει αν ο σωρός είναι άδειος</a:t>
                      </a:r>
                      <a:endParaRPr lang="el-GR" sz="1200" b="0" strike="noStrike" spc="-1">
                        <a:latin typeface="Arial"/>
                      </a:endParaRPr>
                    </a:p>
                  </a:txBody>
                  <a:tcPr marL="68083" marR="68083" marT="34586" marB="34586"/>
                </a:tc>
                <a:extLst>
                  <a:ext uri="{0D108BD9-81ED-4DB2-BD59-A6C34878D82A}">
                    <a16:rowId xmlns:a16="http://schemas.microsoft.com/office/drawing/2014/main" val="10005"/>
                  </a:ext>
                </a:extLst>
              </a:tr>
              <a:tr h="465764">
                <a:tc>
                  <a:txBody>
                    <a:bodyPr/>
                    <a:lstStyle/>
                    <a:p>
                      <a:r>
                        <a:rPr lang="en-US" sz="1200" b="0" strike="noStrike" spc="-1"/>
                        <a:t>aS</a:t>
                      </a:r>
                      <a:r>
                        <a:rPr lang="el-GR" sz="1200" b="0" strike="noStrike" spc="-1"/>
                        <a:t>tarSearch</a:t>
                      </a:r>
                      <a:endParaRPr lang="el-GR" sz="1200" b="0" strike="noStrike" spc="-1">
                        <a:latin typeface="Arial"/>
                      </a:endParaRPr>
                    </a:p>
                  </a:txBody>
                  <a:tcPr marL="68083" marR="68083" marT="34586" marB="34586"/>
                </a:tc>
                <a:tc>
                  <a:txBody>
                    <a:bodyPr/>
                    <a:lstStyle/>
                    <a:p>
                      <a:r>
                        <a:rPr lang="el-GR" sz="1200" b="0" strike="noStrike" spc="-1"/>
                        <a:t>Υλοποιεί τον αλγόριθμο Α* </a:t>
                      </a:r>
                      <a:r>
                        <a:rPr lang="en-US" sz="1200" b="0" strike="noStrike" spc="-1"/>
                        <a:t>Search</a:t>
                      </a:r>
                      <a:endParaRPr lang="el-GR" sz="1200" b="0" strike="noStrike" spc="-1">
                        <a:latin typeface="Arial"/>
                      </a:endParaRPr>
                    </a:p>
                  </a:txBody>
                  <a:tcPr marL="68083" marR="68083" marT="34586" marB="34586"/>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66" name="Oval 65">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Shape 1"/>
          <p:cNvSpPr txBox="1"/>
          <p:nvPr/>
        </p:nvSpPr>
        <p:spPr>
          <a:xfrm>
            <a:off x="521672" y="521690"/>
            <a:ext cx="4599681" cy="2176340"/>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3900" b="0" strike="noStrike" kern="1200" spc="-1">
                <a:solidFill>
                  <a:schemeClr val="bg1"/>
                </a:solidFill>
                <a:latin typeface="+mj-lt"/>
                <a:ea typeface="+mj-ea"/>
                <a:cs typeface="+mj-cs"/>
              </a:rPr>
              <a:t>Κλάσεις του προγράμματος(2/3)</a:t>
            </a:r>
          </a:p>
        </p:txBody>
      </p:sp>
      <p:sp>
        <p:nvSpPr>
          <p:cNvPr id="73" name="Rectangle 72">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76" name="Straight Connector 75">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1" name="Rectangle 80">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84" name="Straight Connector 83">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5" name="TextShape 2"/>
          <p:cNvSpPr txBox="1"/>
          <p:nvPr/>
        </p:nvSpPr>
        <p:spPr>
          <a:xfrm>
            <a:off x="521672" y="2835275"/>
            <a:ext cx="4599684" cy="2339074"/>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0" strike="noStrike" spc="-1">
                <a:solidFill>
                  <a:schemeClr val="bg1"/>
                </a:solidFill>
              </a:rPr>
              <a:t>Η κλάση NodeBlocks περιγράφει έναν κόμβο του προβλήματος Blocks World. Περιέχει τις παρακάτω συναρτήσεις:</a:t>
            </a:r>
          </a:p>
        </p:txBody>
      </p:sp>
      <p:grpSp>
        <p:nvGrpSpPr>
          <p:cNvPr id="89" name="Group 88">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61090" y="595988"/>
            <a:ext cx="304800" cy="355342"/>
            <a:chOff x="215328" y="-46937"/>
            <a:chExt cx="304800" cy="2773841"/>
          </a:xfrm>
        </p:grpSpPr>
        <p:cxnSp>
          <p:nvCxnSpPr>
            <p:cNvPr id="90" name="Straight Connector 89">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56" name="Table 3"/>
          <p:cNvGraphicFramePr/>
          <p:nvPr>
            <p:extLst>
              <p:ext uri="{D42A27DB-BD31-4B8C-83A1-F6EECF244321}">
                <p14:modId xmlns:p14="http://schemas.microsoft.com/office/powerpoint/2010/main" val="2168625401"/>
              </p:ext>
            </p:extLst>
          </p:nvPr>
        </p:nvGraphicFramePr>
        <p:xfrm>
          <a:off x="6016009" y="672354"/>
          <a:ext cx="3418172" cy="4351310"/>
        </p:xfrm>
        <a:graphic>
          <a:graphicData uri="http://schemas.openxmlformats.org/drawingml/2006/table">
            <a:tbl>
              <a:tblPr firstRow="1" bandRow="1"/>
              <a:tblGrid>
                <a:gridCol w="1233541">
                  <a:extLst>
                    <a:ext uri="{9D8B030D-6E8A-4147-A177-3AD203B41FA5}">
                      <a16:colId xmlns:a16="http://schemas.microsoft.com/office/drawing/2014/main" val="20000"/>
                    </a:ext>
                  </a:extLst>
                </a:gridCol>
                <a:gridCol w="2184631">
                  <a:extLst>
                    <a:ext uri="{9D8B030D-6E8A-4147-A177-3AD203B41FA5}">
                      <a16:colId xmlns:a16="http://schemas.microsoft.com/office/drawing/2014/main" val="20001"/>
                    </a:ext>
                  </a:extLst>
                </a:gridCol>
              </a:tblGrid>
              <a:tr h="465692">
                <a:tc>
                  <a:txBody>
                    <a:bodyPr/>
                    <a:lstStyle/>
                    <a:p>
                      <a:r>
                        <a:rPr lang="el-GR" sz="1200" b="0" strike="noStrike" spc="-1">
                          <a:latin typeface="Arial"/>
                        </a:rPr>
                        <a:t>Όνομα Συνάρτησης</a:t>
                      </a: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l-GR" sz="1200" b="0" strike="noStrike" spc="-1">
                          <a:latin typeface="Arial"/>
                        </a:rPr>
                        <a:t>Τι κάνει</a:t>
                      </a: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647603">
                <a:tc>
                  <a:txBody>
                    <a:bodyPr/>
                    <a:lstStyle/>
                    <a:p>
                      <a:r>
                        <a:rPr lang="el-GR" sz="1200" b="0" strike="noStrike" spc="-1">
                          <a:latin typeface="Arial"/>
                          <a:ea typeface="Microsoft YaHei"/>
                        </a:rPr>
                        <a:t>__</a:t>
                      </a:r>
                      <a:r>
                        <a:rPr lang="en-US" sz="1200" b="0" strike="noStrike" spc="-1">
                          <a:latin typeface="Arial"/>
                          <a:ea typeface="Microsoft YaHei"/>
                        </a:rPr>
                        <a:t>init__</a:t>
                      </a:r>
                      <a:endParaRPr lang="el-GR"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l-GR" sz="1200" b="0" strike="noStrike" spc="-1">
                          <a:latin typeface="Arial"/>
                          <a:ea typeface="Microsoft YaHei"/>
                        </a:rPr>
                        <a:t>Αρχικοποιεί την κατάσταση του κόσμου, τον κόμβο-γονιό και το κόστος του κόμβου</a:t>
                      </a:r>
                      <a:endParaRPr lang="el-GR"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647603">
                <a:tc>
                  <a:txBody>
                    <a:bodyPr/>
                    <a:lstStyle/>
                    <a:p>
                      <a:r>
                        <a:rPr lang="en-US" sz="1200" b="0" strike="noStrike" spc="-1">
                          <a:latin typeface="Arial"/>
                          <a:ea typeface="Microsoft YaHei"/>
                        </a:rPr>
                        <a:t>goalTest</a:t>
                      </a:r>
                      <a:endParaRPr lang="en-US"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l-GR" sz="1200" b="0" strike="noStrike" spc="-1">
                          <a:latin typeface="Arial"/>
                          <a:ea typeface="Microsoft YaHei"/>
                        </a:rPr>
                        <a:t>Βρίσκει αν το πρόβλημα έφτασε στην τελική του κατάσταση</a:t>
                      </a:r>
                      <a:endParaRPr lang="el-GR"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65692">
                <a:tc>
                  <a:txBody>
                    <a:bodyPr/>
                    <a:lstStyle/>
                    <a:p>
                      <a:r>
                        <a:rPr lang="en-US" sz="1200" b="0" strike="noStrike" spc="-1">
                          <a:latin typeface="Arial"/>
                          <a:ea typeface="Microsoft YaHei"/>
                        </a:rPr>
                        <a:t>heuristics</a:t>
                      </a:r>
                      <a:endParaRPr lang="en-US"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l-GR" sz="1200" b="0" strike="noStrike" spc="-1">
                          <a:latin typeface="Arial"/>
                          <a:ea typeface="Microsoft YaHei"/>
                        </a:rPr>
                        <a:t>Υπολογίζει το ευριστικό του κάθε κόμβου</a:t>
                      </a:r>
                      <a:endParaRPr lang="el-GR"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65692">
                <a:tc>
                  <a:txBody>
                    <a:bodyPr/>
                    <a:lstStyle/>
                    <a:p>
                      <a:r>
                        <a:rPr lang="en-US" sz="1200" b="0" strike="noStrike" spc="-1">
                          <a:latin typeface="Arial"/>
                          <a:ea typeface="Microsoft YaHei"/>
                        </a:rPr>
                        <a:t>getSuccessors</a:t>
                      </a:r>
                      <a:endParaRPr lang="en-US"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l-GR" sz="1200" b="0" strike="noStrike" spc="-1">
                          <a:latin typeface="Arial"/>
                          <a:ea typeface="Microsoft YaHei"/>
                        </a:rPr>
                        <a:t>Επιστρέφει τα παιδιά ενός κόμβου</a:t>
                      </a:r>
                      <a:endParaRPr lang="el-GR"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1011425">
                <a:tc>
                  <a:txBody>
                    <a:bodyPr/>
                    <a:lstStyle/>
                    <a:p>
                      <a:r>
                        <a:rPr lang="en-US" sz="1200" b="0" strike="noStrike" spc="-1">
                          <a:latin typeface="Arial"/>
                          <a:ea typeface="Microsoft YaHei"/>
                        </a:rPr>
                        <a:t>traceback</a:t>
                      </a:r>
                      <a:endParaRPr lang="en-US"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l-GR" sz="1200" b="0" strike="noStrike" spc="-1">
                          <a:latin typeface="Arial"/>
                          <a:ea typeface="Microsoft YaHei"/>
                        </a:rPr>
                        <a:t>Εμφανίζει τον αριθμό των βημάτων που απαιτείται για να πάμε από την αρχική στην τελική κατάσταση, και ποια είναι αυτά τα βήματα.</a:t>
                      </a:r>
                      <a:endParaRPr lang="el-GR"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647603">
                <a:tc>
                  <a:txBody>
                    <a:bodyPr/>
                    <a:lstStyle/>
                    <a:p>
                      <a:r>
                        <a:rPr lang="en-US" sz="1200" b="0" strike="noStrike" spc="-1">
                          <a:latin typeface="Arial"/>
                          <a:ea typeface="Microsoft YaHei"/>
                        </a:rPr>
                        <a:t>pathCost</a:t>
                      </a:r>
                      <a:endParaRPr lang="en-US"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l-GR" sz="1200" b="0" strike="noStrike" spc="-1">
                          <a:latin typeface="Arial"/>
                          <a:ea typeface="Microsoft YaHei"/>
                        </a:rPr>
                        <a:t>Υπολογίζει το κόστος του μονοπατιού από τον έναν κόμβο στον άλλον</a:t>
                      </a:r>
                      <a:endParaRPr lang="el-GR" sz="1200" b="0" strike="noStrike" spc="-1">
                        <a:latin typeface="Arial"/>
                      </a:endParaRPr>
                    </a:p>
                  </a:txBody>
                  <a:tcPr marL="71618" marR="71618" marT="36382" marB="36382">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69" name="Oval 68">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Shape 1"/>
          <p:cNvSpPr txBox="1"/>
          <p:nvPr/>
        </p:nvSpPr>
        <p:spPr>
          <a:xfrm>
            <a:off x="521672" y="521690"/>
            <a:ext cx="4599681" cy="2176340"/>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3900" b="0" strike="noStrike" kern="1200" spc="-1">
                <a:solidFill>
                  <a:schemeClr val="bg1"/>
                </a:solidFill>
                <a:latin typeface="+mj-lt"/>
                <a:ea typeface="+mj-ea"/>
                <a:cs typeface="+mj-cs"/>
              </a:rPr>
              <a:t>Κλάσεις του προγράμματος(3/3)</a:t>
            </a:r>
          </a:p>
        </p:txBody>
      </p:sp>
      <p:sp>
        <p:nvSpPr>
          <p:cNvPr id="76" name="Rectangle 75">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79" name="Straight Connector 78">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4" name="Rectangle 83">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87" name="Straight Connector 86">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TextShape 2"/>
          <p:cNvSpPr txBox="1"/>
          <p:nvPr/>
        </p:nvSpPr>
        <p:spPr>
          <a:xfrm>
            <a:off x="521672" y="2835275"/>
            <a:ext cx="4599684" cy="2339074"/>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0" strike="noStrike" spc="-1">
                <a:solidFill>
                  <a:schemeClr val="bg1"/>
                </a:solidFill>
              </a:rPr>
              <a:t>NodeWater: Η κλάση αυτή περιγράφει έναν κόμβο του προβλήματος Water Pouring Puzzle. Περιλαμβάνει τις παρακάτω συναρτήσεις:</a:t>
            </a:r>
          </a:p>
        </p:txBody>
      </p:sp>
      <p:grpSp>
        <p:nvGrpSpPr>
          <p:cNvPr id="92" name="Group 91">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61090" y="595988"/>
            <a:ext cx="304800" cy="355342"/>
            <a:chOff x="215328" y="-46937"/>
            <a:chExt cx="304800" cy="2773841"/>
          </a:xfrm>
        </p:grpSpPr>
        <p:cxnSp>
          <p:nvCxnSpPr>
            <p:cNvPr id="93" name="Straight Connector 92">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59" name="Table 3"/>
          <p:cNvGraphicFramePr/>
          <p:nvPr>
            <p:extLst>
              <p:ext uri="{D42A27DB-BD31-4B8C-83A1-F6EECF244321}">
                <p14:modId xmlns:p14="http://schemas.microsoft.com/office/powerpoint/2010/main" val="4035305671"/>
              </p:ext>
            </p:extLst>
          </p:nvPr>
        </p:nvGraphicFramePr>
        <p:xfrm>
          <a:off x="6016009" y="980639"/>
          <a:ext cx="3418172" cy="3734740"/>
        </p:xfrm>
        <a:graphic>
          <a:graphicData uri="http://schemas.openxmlformats.org/drawingml/2006/table">
            <a:tbl>
              <a:tblPr firstRow="1" bandRow="1"/>
              <a:tblGrid>
                <a:gridCol w="1276712">
                  <a:extLst>
                    <a:ext uri="{9D8B030D-6E8A-4147-A177-3AD203B41FA5}">
                      <a16:colId xmlns:a16="http://schemas.microsoft.com/office/drawing/2014/main" val="20000"/>
                    </a:ext>
                  </a:extLst>
                </a:gridCol>
                <a:gridCol w="2141460">
                  <a:extLst>
                    <a:ext uri="{9D8B030D-6E8A-4147-A177-3AD203B41FA5}">
                      <a16:colId xmlns:a16="http://schemas.microsoft.com/office/drawing/2014/main" val="20001"/>
                    </a:ext>
                  </a:extLst>
                </a:gridCol>
              </a:tblGrid>
              <a:tr h="290216">
                <a:tc>
                  <a:txBody>
                    <a:bodyPr/>
                    <a:lstStyle/>
                    <a:p>
                      <a:r>
                        <a:rPr lang="el-GR" sz="1200" b="0" strike="noStrike" spc="-1">
                          <a:latin typeface="Arial"/>
                        </a:rPr>
                        <a:t>Συνάρτηση</a:t>
                      </a: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l-GR" sz="1200" b="0" strike="noStrike" spc="-1">
                          <a:latin typeface="Arial"/>
                        </a:rPr>
                        <a:t>Τι κάνει</a:t>
                      </a: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1432046">
                <a:tc>
                  <a:txBody>
                    <a:bodyPr/>
                    <a:lstStyle/>
                    <a:p>
                      <a:r>
                        <a:rPr lang="el-GR" sz="1200" b="0" strike="noStrike" spc="-1">
                          <a:latin typeface="Arial"/>
                          <a:ea typeface="Microsoft YaHei"/>
                        </a:rPr>
                        <a:t>__init__</a:t>
                      </a:r>
                      <a:endParaRPr lang="el-GR" sz="1200" b="0" strike="noStrike" spc="-1">
                        <a:latin typeface="Arial"/>
                      </a:endParaRP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l-GR" sz="1200" b="0" strike="noStrike" spc="-1">
                          <a:latin typeface="Arial"/>
                          <a:ea typeface="Microsoft YaHei"/>
                        </a:rPr>
                        <a:t>Αρχικοποιεί </a:t>
                      </a:r>
                      <a:r>
                        <a:rPr lang="el-GR" sz="1200" b="0" strike="noStrike" spc="-1">
                          <a:latin typeface="Arial"/>
                        </a:rPr>
                        <a:t>την κατάσταση του προβλήματος, το μονοπάτι από τον αρχικό κόμβο προς τον κόμβο που περιγράφεται από την κλάση, το κόστος του, και το ευριστικό του</a:t>
                      </a: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670826">
                <a:tc>
                  <a:txBody>
                    <a:bodyPr/>
                    <a:lstStyle/>
                    <a:p>
                      <a:r>
                        <a:rPr lang="en-US" sz="1200" b="0" strike="noStrike" spc="-1">
                          <a:latin typeface="Arial"/>
                          <a:ea typeface="Microsoft YaHei"/>
                        </a:rPr>
                        <a:t>g</a:t>
                      </a:r>
                      <a:r>
                        <a:rPr lang="el-GR" sz="1200" b="0" strike="noStrike" spc="-1">
                          <a:latin typeface="Arial"/>
                          <a:ea typeface="Microsoft YaHei"/>
                        </a:rPr>
                        <a:t>etSuccessors</a:t>
                      </a:r>
                      <a:endParaRPr lang="el-GR" sz="1200" b="0" strike="noStrike" spc="-1">
                        <a:latin typeface="Arial"/>
                      </a:endParaRP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l-GR" sz="1200" b="0" strike="noStrike" spc="-1">
                          <a:latin typeface="Arial"/>
                          <a:ea typeface="Microsoft YaHei"/>
                        </a:rPr>
                        <a:t>Επιστρέφει τους επόμενους κόμβους του τρέχοντα κόμβου</a:t>
                      </a:r>
                      <a:endParaRPr lang="el-GR" sz="1200" b="0" strike="noStrike" spc="-1">
                        <a:latin typeface="Arial"/>
                      </a:endParaRP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70826">
                <a:tc>
                  <a:txBody>
                    <a:bodyPr/>
                    <a:lstStyle/>
                    <a:p>
                      <a:r>
                        <a:rPr lang="el-GR" sz="1200" b="0" strike="noStrike" spc="-1">
                          <a:latin typeface="Arial"/>
                          <a:ea typeface="Microsoft YaHei"/>
                        </a:rPr>
                        <a:t>pathCost</a:t>
                      </a:r>
                      <a:endParaRPr lang="el-GR" sz="1200" b="0" strike="noStrike" spc="-1">
                        <a:latin typeface="Arial"/>
                      </a:endParaRP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l-GR" sz="1200" b="0" strike="noStrike" spc="-1">
                          <a:latin typeface="Arial"/>
                          <a:ea typeface="Microsoft YaHei"/>
                        </a:rPr>
                        <a:t>Υπολογίζει το κόστος του μονοπατιού από τον έναν κόμβο στον άλλον</a:t>
                      </a:r>
                      <a:endParaRPr lang="el-GR" sz="1200" b="0" strike="noStrike" spc="-1">
                        <a:latin typeface="Arial"/>
                      </a:endParaRP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70826">
                <a:tc>
                  <a:txBody>
                    <a:bodyPr/>
                    <a:lstStyle/>
                    <a:p>
                      <a:r>
                        <a:rPr lang="en-US" sz="1200" b="0" strike="noStrike" spc="-1">
                          <a:latin typeface="Arial"/>
                          <a:ea typeface="Microsoft YaHei"/>
                        </a:rPr>
                        <a:t>g</a:t>
                      </a:r>
                      <a:r>
                        <a:rPr lang="el-GR" sz="1200" b="0" strike="noStrike" spc="-1">
                          <a:latin typeface="Arial"/>
                          <a:ea typeface="Microsoft YaHei"/>
                        </a:rPr>
                        <a:t>oalTest</a:t>
                      </a:r>
                      <a:endParaRPr lang="el-GR" sz="1200" b="0" strike="noStrike" spc="-1">
                        <a:latin typeface="Arial"/>
                      </a:endParaRP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l-GR" sz="1200" b="0" strike="noStrike" spc="-1">
                          <a:latin typeface="Arial"/>
                          <a:ea typeface="Microsoft YaHei"/>
                        </a:rPr>
                        <a:t>Ελέγχει αν η τρέχουσα κατάσταση του προβλήματος είναι η τελική</a:t>
                      </a:r>
                      <a:endParaRPr lang="el-GR" sz="1200" b="0" strike="noStrike" spc="-1">
                        <a:latin typeface="Arial"/>
                      </a:endParaRPr>
                    </a:p>
                  </a:txBody>
                  <a:tcPr marL="70241" marR="70241" marT="35682" marB="35682">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0" y="0"/>
            <a:ext cx="10078105" cy="56705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4F9B6C79-E122-4CC3-89D3-AC495A744D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16064"/>
            <a:ext cx="9962163" cy="3384558"/>
            <a:chOff x="1" y="2075420"/>
            <a:chExt cx="12048729" cy="4093306"/>
          </a:xfrm>
        </p:grpSpPr>
        <p:sp>
          <p:nvSpPr>
            <p:cNvPr id="71" name="Oval 70">
              <a:extLst>
                <a:ext uri="{FF2B5EF4-FFF2-40B4-BE49-F238E27FC236}">
                  <a16:creationId xmlns:a16="http://schemas.microsoft.com/office/drawing/2014/main" id="{3F913E1A-AA2E-486A-A9C9-5A0EC83DD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02A347F-77B3-4993-835B-F7C4F3D9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A136813-22B7-4F65-83FA-B0CD3DE30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81D551C5-7738-45E2-92E6-C372D8E49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485F0AA2-AA26-4213-9599-3DCDB72DA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AE70576-4FFC-44BE-846C-9EB6DD9A1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Shape 1"/>
          <p:cNvSpPr txBox="1"/>
          <p:nvPr/>
        </p:nvSpPr>
        <p:spPr>
          <a:xfrm>
            <a:off x="520600" y="521690"/>
            <a:ext cx="4728419" cy="2234169"/>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3900" b="0" strike="noStrike" kern="1200" spc="-1">
                <a:solidFill>
                  <a:schemeClr val="bg1"/>
                </a:solidFill>
                <a:latin typeface="+mj-lt"/>
                <a:ea typeface="+mj-ea"/>
                <a:cs typeface="+mj-cs"/>
              </a:rPr>
              <a:t>Συναρτήσεις του προγράμματος</a:t>
            </a:r>
          </a:p>
        </p:txBody>
      </p:sp>
      <p:sp>
        <p:nvSpPr>
          <p:cNvPr id="78" name="Rectangle 77">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0458" y="862090"/>
            <a:ext cx="2312259" cy="58807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09644" y="871154"/>
            <a:ext cx="453629" cy="549007"/>
            <a:chOff x="7029447" y="3514725"/>
            <a:chExt cx="1285875" cy="549007"/>
          </a:xfrm>
        </p:grpSpPr>
        <p:cxnSp>
          <p:nvCxnSpPr>
            <p:cNvPr id="81" name="Straight Connector 80">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66759" y="4697584"/>
            <a:ext cx="1063191" cy="549007"/>
            <a:chOff x="7029447" y="3514725"/>
            <a:chExt cx="1285875" cy="549007"/>
          </a:xfrm>
        </p:grpSpPr>
        <p:cxnSp>
          <p:nvCxnSpPr>
            <p:cNvPr id="87" name="Straight Connector 86">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2" name="Rectangle 91">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077519"/>
            <a:ext cx="5040309" cy="588100"/>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46616" y="4864433"/>
            <a:ext cx="1063228" cy="549007"/>
            <a:chOff x="7029447" y="3514725"/>
            <a:chExt cx="1285875" cy="549007"/>
          </a:xfrm>
        </p:grpSpPr>
        <p:cxnSp>
          <p:nvCxnSpPr>
            <p:cNvPr id="95" name="Straight Connector 94">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507792" y="577074"/>
            <a:ext cx="304800" cy="355342"/>
            <a:chOff x="215328" y="-46937"/>
            <a:chExt cx="304800" cy="2773841"/>
          </a:xfrm>
        </p:grpSpPr>
        <p:cxnSp>
          <p:nvCxnSpPr>
            <p:cNvPr id="101" name="Straight Connector 100">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61" name="Table 2"/>
          <p:cNvGraphicFramePr/>
          <p:nvPr>
            <p:extLst>
              <p:ext uri="{D42A27DB-BD31-4B8C-83A1-F6EECF244321}">
                <p14:modId xmlns:p14="http://schemas.microsoft.com/office/powerpoint/2010/main" val="402805650"/>
              </p:ext>
            </p:extLst>
          </p:nvPr>
        </p:nvGraphicFramePr>
        <p:xfrm>
          <a:off x="5642878" y="1144376"/>
          <a:ext cx="3846208" cy="3310822"/>
        </p:xfrm>
        <a:graphic>
          <a:graphicData uri="http://schemas.openxmlformats.org/drawingml/2006/table">
            <a:tbl>
              <a:tblPr firstRow="1" bandRow="1">
                <a:tableStyleId>{8EC20E35-A176-4012-BC5E-935CFFF8708E}</a:tableStyleId>
              </a:tblPr>
              <a:tblGrid>
                <a:gridCol w="1550050">
                  <a:extLst>
                    <a:ext uri="{9D8B030D-6E8A-4147-A177-3AD203B41FA5}">
                      <a16:colId xmlns:a16="http://schemas.microsoft.com/office/drawing/2014/main" val="20000"/>
                    </a:ext>
                  </a:extLst>
                </a:gridCol>
                <a:gridCol w="2296158">
                  <a:extLst>
                    <a:ext uri="{9D8B030D-6E8A-4147-A177-3AD203B41FA5}">
                      <a16:colId xmlns:a16="http://schemas.microsoft.com/office/drawing/2014/main" val="20001"/>
                    </a:ext>
                  </a:extLst>
                </a:gridCol>
              </a:tblGrid>
              <a:tr h="257931">
                <a:tc>
                  <a:txBody>
                    <a:bodyPr/>
                    <a:lstStyle/>
                    <a:p>
                      <a:r>
                        <a:rPr lang="el-GR" sz="1200" b="0" strike="noStrike" spc="-1"/>
                        <a:t>Συνάρτηση</a:t>
                      </a:r>
                      <a:endParaRPr lang="el-GR" sz="1200" b="0" strike="noStrike" spc="-1">
                        <a:latin typeface="Arial"/>
                      </a:endParaRPr>
                    </a:p>
                  </a:txBody>
                  <a:tcPr marL="57697" marR="57697" marT="29310" marB="29310"/>
                </a:tc>
                <a:tc>
                  <a:txBody>
                    <a:bodyPr/>
                    <a:lstStyle/>
                    <a:p>
                      <a:r>
                        <a:rPr lang="el-GR" sz="1200" b="0" strike="noStrike" spc="-1"/>
                        <a:t>Τι κάνει</a:t>
                      </a:r>
                      <a:endParaRPr lang="el-GR" sz="1200" b="0" strike="noStrike" spc="-1">
                        <a:latin typeface="Arial"/>
                      </a:endParaRPr>
                    </a:p>
                  </a:txBody>
                  <a:tcPr marL="57697" marR="57697" marT="29310" marB="29310"/>
                </a:tc>
                <a:extLst>
                  <a:ext uri="{0D108BD9-81ED-4DB2-BD59-A6C34878D82A}">
                    <a16:rowId xmlns:a16="http://schemas.microsoft.com/office/drawing/2014/main" val="10000"/>
                  </a:ext>
                </a:extLst>
              </a:tr>
              <a:tr h="609653">
                <a:tc>
                  <a:txBody>
                    <a:bodyPr/>
                    <a:lstStyle/>
                    <a:p>
                      <a:r>
                        <a:rPr lang="en-US" sz="1200" b="0" strike="noStrike" spc="-1"/>
                        <a:t>startState</a:t>
                      </a:r>
                      <a:endParaRPr lang="en-US" sz="1200" b="0" strike="noStrike" spc="-1">
                        <a:latin typeface="Arial"/>
                      </a:endParaRPr>
                    </a:p>
                  </a:txBody>
                  <a:tcPr marL="57697" marR="57697" marT="29310" marB="29310"/>
                </a:tc>
                <a:tc>
                  <a:txBody>
                    <a:bodyPr/>
                    <a:lstStyle/>
                    <a:p>
                      <a:r>
                        <a:rPr lang="el-GR" sz="1200" b="0" strike="noStrike" spc="-1"/>
                        <a:t>Δημιουργεί την αρχική κατάσταση του προβλήματος των κύβων</a:t>
                      </a:r>
                      <a:endParaRPr lang="el-GR" sz="1200" b="0" strike="noStrike" spc="-1">
                        <a:latin typeface="Arial"/>
                      </a:endParaRPr>
                    </a:p>
                  </a:txBody>
                  <a:tcPr marL="57697" marR="57697" marT="29310" marB="29310"/>
                </a:tc>
                <a:extLst>
                  <a:ext uri="{0D108BD9-81ED-4DB2-BD59-A6C34878D82A}">
                    <a16:rowId xmlns:a16="http://schemas.microsoft.com/office/drawing/2014/main" val="10001"/>
                  </a:ext>
                </a:extLst>
              </a:tr>
              <a:tr h="609653">
                <a:tc>
                  <a:txBody>
                    <a:bodyPr/>
                    <a:lstStyle/>
                    <a:p>
                      <a:r>
                        <a:rPr lang="en-US" sz="1200" b="0" strike="noStrike" spc="-1"/>
                        <a:t>f</a:t>
                      </a:r>
                      <a:r>
                        <a:rPr lang="el-GR" sz="1200" b="0" strike="noStrike" spc="-1"/>
                        <a:t>inalState</a:t>
                      </a:r>
                      <a:endParaRPr lang="el-GR" sz="1200" b="0" strike="noStrike" spc="-1">
                        <a:latin typeface="Arial"/>
                      </a:endParaRPr>
                    </a:p>
                  </a:txBody>
                  <a:tcPr marL="57697" marR="57697" marT="29310" marB="29310"/>
                </a:tc>
                <a:tc>
                  <a:txBody>
                    <a:bodyPr/>
                    <a:lstStyle/>
                    <a:p>
                      <a:r>
                        <a:rPr lang="el-GR" sz="1200" b="0" strike="noStrike" spc="-1"/>
                        <a:t>Γεννά την τελική κατάσταση του προβλήματος των κύβων, δοθείσης της αρχικής</a:t>
                      </a:r>
                      <a:endParaRPr lang="el-GR" sz="1200" b="0" strike="noStrike" spc="-1">
                        <a:latin typeface="Arial"/>
                      </a:endParaRPr>
                    </a:p>
                  </a:txBody>
                  <a:tcPr marL="57697" marR="57697" marT="29310" marB="29310"/>
                </a:tc>
                <a:extLst>
                  <a:ext uri="{0D108BD9-81ED-4DB2-BD59-A6C34878D82A}">
                    <a16:rowId xmlns:a16="http://schemas.microsoft.com/office/drawing/2014/main" val="10002"/>
                  </a:ext>
                </a:extLst>
              </a:tr>
              <a:tr h="785515">
                <a:tc>
                  <a:txBody>
                    <a:bodyPr/>
                    <a:lstStyle/>
                    <a:p>
                      <a:r>
                        <a:rPr lang="el-GR" sz="1200" b="0" strike="noStrike" spc="-1"/>
                        <a:t>getSuccessorsWater</a:t>
                      </a:r>
                      <a:endParaRPr lang="el-GR" sz="1200" b="0" strike="noStrike" spc="-1">
                        <a:latin typeface="Arial"/>
                      </a:endParaRPr>
                    </a:p>
                  </a:txBody>
                  <a:tcPr marL="57697" marR="57697" marT="29310" marB="29310"/>
                </a:tc>
                <a:tc>
                  <a:txBody>
                    <a:bodyPr/>
                    <a:lstStyle/>
                    <a:p>
                      <a:r>
                        <a:rPr lang="el-GR" sz="1200" b="0" strike="noStrike" spc="-1"/>
                        <a:t>Βρίσκει την επόμενη/επόμενες κατάσταση/καταστάσεις από την τρέχουσα στο πρόβλημα των κανατών</a:t>
                      </a:r>
                      <a:endParaRPr lang="el-GR" sz="1200" b="0" strike="noStrike" spc="-1">
                        <a:latin typeface="Arial"/>
                      </a:endParaRPr>
                    </a:p>
                  </a:txBody>
                  <a:tcPr marL="57697" marR="57697" marT="29310" marB="29310"/>
                </a:tc>
                <a:extLst>
                  <a:ext uri="{0D108BD9-81ED-4DB2-BD59-A6C34878D82A}">
                    <a16:rowId xmlns:a16="http://schemas.microsoft.com/office/drawing/2014/main" val="10003"/>
                  </a:ext>
                </a:extLst>
              </a:tr>
              <a:tr h="609653">
                <a:tc>
                  <a:txBody>
                    <a:bodyPr/>
                    <a:lstStyle/>
                    <a:p>
                      <a:r>
                        <a:rPr lang="en-US" sz="1200" b="0" strike="noStrike" spc="-1"/>
                        <a:t>w</a:t>
                      </a:r>
                      <a:r>
                        <a:rPr lang="el-GR" sz="1200" b="0" strike="noStrike" spc="-1"/>
                        <a:t>aterHeurestic</a:t>
                      </a:r>
                      <a:endParaRPr lang="el-GR" sz="1200" b="0" strike="noStrike" spc="-1">
                        <a:latin typeface="Arial"/>
                      </a:endParaRPr>
                    </a:p>
                  </a:txBody>
                  <a:tcPr marL="57697" marR="57697" marT="29310" marB="29310"/>
                </a:tc>
                <a:tc>
                  <a:txBody>
                    <a:bodyPr/>
                    <a:lstStyle/>
                    <a:p>
                      <a:r>
                        <a:rPr lang="el-GR" sz="1200" b="0" strike="noStrike" spc="-1"/>
                        <a:t>Υπολογίζει το ευριστικό του εκάστοτε κόμβου του προβλήματος των κανατών</a:t>
                      </a:r>
                      <a:endParaRPr lang="el-GR" sz="1200" b="0" strike="noStrike" spc="-1">
                        <a:latin typeface="Arial"/>
                      </a:endParaRPr>
                    </a:p>
                  </a:txBody>
                  <a:tcPr marL="57697" marR="57697" marT="29310" marB="29310"/>
                </a:tc>
                <a:extLst>
                  <a:ext uri="{0D108BD9-81ED-4DB2-BD59-A6C34878D82A}">
                    <a16:rowId xmlns:a16="http://schemas.microsoft.com/office/drawing/2014/main" val="10004"/>
                  </a:ext>
                </a:extLst>
              </a:tr>
              <a:tr h="433792">
                <a:tc>
                  <a:txBody>
                    <a:bodyPr/>
                    <a:lstStyle/>
                    <a:p>
                      <a:r>
                        <a:rPr lang="el-GR" sz="1200" b="0" strike="noStrike" spc="-1"/>
                        <a:t>print_menu</a:t>
                      </a:r>
                      <a:endParaRPr lang="el-GR" sz="1200" b="0" strike="noStrike" spc="-1">
                        <a:latin typeface="Arial"/>
                      </a:endParaRPr>
                    </a:p>
                  </a:txBody>
                  <a:tcPr marL="57697" marR="57697" marT="29310" marB="29310"/>
                </a:tc>
                <a:tc>
                  <a:txBody>
                    <a:bodyPr/>
                    <a:lstStyle/>
                    <a:p>
                      <a:r>
                        <a:rPr lang="el-GR" sz="1200" b="0" strike="noStrike" spc="-1"/>
                        <a:t>Εμφανίζει στην κονσόλα το μενού της εφαρμογής</a:t>
                      </a:r>
                      <a:endParaRPr lang="el-GR" sz="1200" b="0" strike="noStrike" spc="-1">
                        <a:latin typeface="Arial"/>
                      </a:endParaRPr>
                    </a:p>
                  </a:txBody>
                  <a:tcPr marL="57697" marR="57697" marT="29310" marB="29310"/>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845</Words>
  <Application>Microsoft Office PowerPoint</Application>
  <PresentationFormat>Προσαρμογή</PresentationFormat>
  <Paragraphs>81</Paragraphs>
  <Slides>11</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11</vt:i4>
      </vt:variant>
    </vt:vector>
  </HeadingPairs>
  <TitlesOfParts>
    <vt:vector size="16" baseType="lpstr">
      <vt:lpstr>Arial</vt:lpstr>
      <vt:lpstr>Symbol</vt:lpstr>
      <vt:lpstr>Times New Roman</vt:lpstr>
      <vt:lpstr>Wingdings</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Αναστάσης</cp:lastModifiedBy>
  <cp:revision>4</cp:revision>
  <dcterms:created xsi:type="dcterms:W3CDTF">2022-07-21T17:25:24Z</dcterms:created>
  <dcterms:modified xsi:type="dcterms:W3CDTF">2023-08-29T08:07:31Z</dcterms:modified>
  <dc:language>el-GR</dc:language>
</cp:coreProperties>
</file>