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Дипломный </a:t>
            </a:r>
            <a:r>
              <a:rPr lang="ru-RU" dirty="0"/>
              <a:t>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«АНАЛИЗ И ПРОГНОЗИРОВАНИЕ ОТТОКА В ТЕЛЕКОМЕ»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78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влияния факторов на отток клиента и прогнозирование оттока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6034253"/>
              </p:ext>
            </p:extLst>
          </p:nvPr>
        </p:nvGraphicFramePr>
        <p:xfrm>
          <a:off x="1154954" y="3384550"/>
          <a:ext cx="48244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03">
                  <a:extLst>
                    <a:ext uri="{9D8B030D-6E8A-4147-A177-3AD203B41FA5}">
                      <a16:colId xmlns:a16="http://schemas.microsoft.com/office/drawing/2014/main" val="1112040630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4289813618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4119482277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59585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52834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33867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69732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23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63131"/>
                  </a:ext>
                </a:extLst>
              </a:tr>
            </a:tbl>
          </a:graphicData>
        </a:graphic>
      </p:graphicFrame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2603500"/>
            <a:ext cx="4270375" cy="3416300"/>
          </a:xfrm>
        </p:spPr>
      </p:pic>
      <p:sp>
        <p:nvSpPr>
          <p:cNvPr id="7" name="TextBox 6"/>
          <p:cNvSpPr txBox="1"/>
          <p:nvPr/>
        </p:nvSpPr>
        <p:spPr>
          <a:xfrm>
            <a:off x="865282" y="2553784"/>
            <a:ext cx="562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rgbClr val="CC0066"/>
                </a:solidFill>
              </a:rPr>
              <a:t>Показатели качества модели «Случайный лес</a:t>
            </a:r>
            <a:r>
              <a:rPr lang="ru-RU" i="1" dirty="0" smtClean="0">
                <a:solidFill>
                  <a:srgbClr val="CC0066"/>
                </a:solidFill>
              </a:rPr>
              <a:t>»</a:t>
            </a:r>
            <a:endParaRPr lang="ru-RU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5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влияния факторов на отток клиента и прогнозирование оттока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1808464"/>
              </p:ext>
            </p:extLst>
          </p:nvPr>
        </p:nvGraphicFramePr>
        <p:xfrm>
          <a:off x="1154954" y="3384550"/>
          <a:ext cx="48244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03">
                  <a:extLst>
                    <a:ext uri="{9D8B030D-6E8A-4147-A177-3AD203B41FA5}">
                      <a16:colId xmlns:a16="http://schemas.microsoft.com/office/drawing/2014/main" val="3557492006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1724657785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81444654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93186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207191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1241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348615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400" u="none" strike="noStrike" cap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85649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30045"/>
                  </a:ext>
                </a:extLst>
              </a:tr>
            </a:tbl>
          </a:graphicData>
        </a:graphic>
      </p:graphicFrame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1" y="2603500"/>
            <a:ext cx="4270375" cy="3416300"/>
          </a:xfrm>
        </p:spPr>
      </p:pic>
      <p:sp>
        <p:nvSpPr>
          <p:cNvPr id="3" name="Прямоугольник 2"/>
          <p:cNvSpPr/>
          <p:nvPr/>
        </p:nvSpPr>
        <p:spPr>
          <a:xfrm>
            <a:off x="1154954" y="2418834"/>
            <a:ext cx="5620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CC0066"/>
                </a:solidFill>
              </a:rPr>
              <a:t>Показатели качества модели «Случайный </a:t>
            </a:r>
            <a:r>
              <a:rPr lang="ru-RU" i="1" dirty="0" smtClean="0">
                <a:solidFill>
                  <a:srgbClr val="CC0066"/>
                </a:solidFill>
              </a:rPr>
              <a:t>лес»</a:t>
            </a:r>
          </a:p>
          <a:p>
            <a:r>
              <a:rPr lang="ru-RU" i="1" dirty="0">
                <a:solidFill>
                  <a:srgbClr val="CC0066"/>
                </a:solidFill>
              </a:rPr>
              <a:t>п</a:t>
            </a:r>
            <a:r>
              <a:rPr lang="ru-RU" i="1" dirty="0" smtClean="0">
                <a:solidFill>
                  <a:srgbClr val="CC0066"/>
                </a:solidFill>
              </a:rPr>
              <a:t>осле уравновешивания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влияния факторов на отток клиента и прогнозирование оттока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07582"/>
              </p:ext>
            </p:extLst>
          </p:nvPr>
        </p:nvGraphicFramePr>
        <p:xfrm>
          <a:off x="1155700" y="2603499"/>
          <a:ext cx="9790976" cy="38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744">
                  <a:extLst>
                    <a:ext uri="{9D8B030D-6E8A-4147-A177-3AD203B41FA5}">
                      <a16:colId xmlns:a16="http://schemas.microsoft.com/office/drawing/2014/main" val="870536259"/>
                    </a:ext>
                  </a:extLst>
                </a:gridCol>
                <a:gridCol w="2447744">
                  <a:extLst>
                    <a:ext uri="{9D8B030D-6E8A-4147-A177-3AD203B41FA5}">
                      <a16:colId xmlns:a16="http://schemas.microsoft.com/office/drawing/2014/main" val="1284332681"/>
                    </a:ext>
                  </a:extLst>
                </a:gridCol>
                <a:gridCol w="2447744">
                  <a:extLst>
                    <a:ext uri="{9D8B030D-6E8A-4147-A177-3AD203B41FA5}">
                      <a16:colId xmlns:a16="http://schemas.microsoft.com/office/drawing/2014/main" val="2495792247"/>
                    </a:ext>
                  </a:extLst>
                </a:gridCol>
                <a:gridCol w="2447744">
                  <a:extLst>
                    <a:ext uri="{9D8B030D-6E8A-4147-A177-3AD203B41FA5}">
                      <a16:colId xmlns:a16="http://schemas.microsoft.com/office/drawing/2014/main" val="2135578763"/>
                    </a:ext>
                  </a:extLst>
                </a:gridCol>
              </a:tblGrid>
              <a:tr h="50542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Гипотеза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Действия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Аналитика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Выводы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3326579323"/>
                  </a:ext>
                </a:extLst>
              </a:tr>
              <a:tr h="14331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 Перевод 10% клиентов на годовой договор на оказание услуг вместо договора с ежемесячной оплатой снизит отток на 5%.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Изменяем в десяти процентах записей значение контракта с ежемесячного на годовой.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Используя модель машинного обучения, прогнозируем отток.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Отток снизился на 3,12%, что меньше ожидаемого. Выручка при этом увеличилась на 2,36% или на 379 156 ден. единиц. Гипотезу можно рассматривать, как один из механизмов по снижению оттока.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451381"/>
                  </a:ext>
                </a:extLst>
              </a:tr>
              <a:tr h="19109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 Подключение 50% клиентов сервиса по онлайн-безопасности приведет к снижению оттока на 5%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Изменяем в пятидесяти процентах записей значение онлайн-безопасности с отсутствия на наличие.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Используя модель машинного обучения, прогнозируем отток.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Снижение оттока составило 2,09%, что более чем вдвое меньше ожидаемого, но выручка при этом увеличилась на 2,36%, или 423 101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ден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единиц.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</a:t>
                      </a:r>
                      <a:r>
                        <a:rPr lang="ru-RU" sz="12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условии, что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затраты на подключение сервиса будут ниже, то принимаем гипотезу как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жизнеспособную.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96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3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117529" y="419326"/>
            <a:ext cx="8761413" cy="708025"/>
          </a:xfrm>
        </p:spPr>
        <p:txBody>
          <a:bodyPr/>
          <a:lstStyle/>
          <a:p>
            <a:r>
              <a:rPr lang="ru-RU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  <a:t>АНАЛИТИЧЕСКИЙ ДАШБОРД</a:t>
            </a:r>
            <a:br>
              <a:rPr lang="ru-RU" dirty="0">
                <a:solidFill>
                  <a:schemeClr val="lt1"/>
                </a:solidFill>
                <a:ea typeface="Century Gothic"/>
                <a:cs typeface="Century Gothic"/>
                <a:sym typeface="Century Gothic"/>
              </a:rPr>
            </a:b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816367" y="1486126"/>
            <a:ext cx="8100000" cy="5371874"/>
            <a:chOff x="0" y="0"/>
            <a:chExt cx="8100000" cy="537187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00000" cy="1800000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575" y="0"/>
              <a:ext cx="2700000" cy="180000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150" y="0"/>
              <a:ext cx="2700000" cy="18000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" y="1781175"/>
              <a:ext cx="2700000" cy="180000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525" y="1790700"/>
              <a:ext cx="2700000" cy="1800000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575" y="1781175"/>
              <a:ext cx="2700000" cy="1800000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71875"/>
              <a:ext cx="8100000" cy="1799999"/>
            </a:xfrm>
            <a:prstGeom prst="rect">
              <a:avLst/>
            </a:prstGeom>
          </p:spPr>
        </p:pic>
      </p:grpSp>
      <p:sp>
        <p:nvSpPr>
          <p:cNvPr id="11" name="Прямоугольник 10"/>
          <p:cNvSpPr/>
          <p:nvPr/>
        </p:nvSpPr>
        <p:spPr>
          <a:xfrm>
            <a:off x="1835417" y="133576"/>
            <a:ext cx="80435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</a:t>
            </a:r>
            <a:r>
              <a:rPr lang="ru-RU" dirty="0" smtClean="0"/>
              <a:t> </a:t>
            </a:r>
            <a:r>
              <a:rPr lang="ru-RU" sz="3200" dirty="0" smtClean="0"/>
              <a:t>ДАШБОРД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5945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рамках выполнения дипломного проекта проведен анализ данных, влияющих на отток клиента, построены модели машинного обучения, способные предсказывать отток, выдвинуты и проверены гипотезы, направленные на снижение оттока, построен аналитический </a:t>
            </a:r>
            <a:r>
              <a:rPr lang="ru-RU" dirty="0" err="1"/>
              <a:t>дашборд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48798" y="3526971"/>
            <a:ext cx="7676115" cy="2492829"/>
          </a:xfrm>
        </p:spPr>
        <p:txBody>
          <a:bodyPr/>
          <a:lstStyle/>
          <a:p>
            <a:pPr lvl="0">
              <a:spcBef>
                <a:spcPts val="0"/>
              </a:spcBef>
              <a:buSzPts val="1440"/>
              <a:buAutoNum type="arabicPeriod"/>
            </a:pPr>
            <a:r>
              <a:rPr lang="ru-RU" dirty="0"/>
              <a:t>Постановка задачи</a:t>
            </a:r>
          </a:p>
          <a:p>
            <a:pPr lvl="0">
              <a:buSzPts val="1440"/>
              <a:buAutoNum type="arabicPeriod"/>
            </a:pPr>
            <a:r>
              <a:rPr lang="ru-RU" dirty="0"/>
              <a:t>Методики анализа и прогнозирования целевого значения</a:t>
            </a:r>
          </a:p>
          <a:p>
            <a:pPr lvl="0">
              <a:buSzPts val="1440"/>
              <a:buAutoNum type="arabicPeriod"/>
            </a:pPr>
            <a:r>
              <a:rPr lang="ru-RU" dirty="0"/>
              <a:t>Анализ влияния факторов на отток клиента и прогнозирование оттока</a:t>
            </a:r>
          </a:p>
          <a:p>
            <a:pPr lvl="0">
              <a:buSzPts val="1440"/>
              <a:buAutoNum type="arabicPeriod"/>
            </a:pPr>
            <a:r>
              <a:rPr lang="ru-RU" dirty="0"/>
              <a:t>Представление и оценка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19395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1440"/>
            </a:pPr>
            <a:r>
              <a:rPr lang="ru-RU" dirty="0"/>
              <a:t>Необходимо проанализировать факторы, влияющие на отток клиентов, для заказчика – поставщика </a:t>
            </a:r>
            <a:r>
              <a:rPr lang="ru-RU" dirty="0" err="1"/>
              <a:t>телематических</a:t>
            </a:r>
            <a:r>
              <a:rPr lang="ru-RU" dirty="0"/>
              <a:t> услуг для физических лиц.</a:t>
            </a:r>
          </a:p>
          <a:p>
            <a:pPr lvl="0">
              <a:buSzPts val="1440"/>
            </a:pPr>
            <a:r>
              <a:rPr lang="ru-RU" dirty="0"/>
              <a:t>Построить прогностическую модель и предложить мероприятия, направленные на снижение оттока.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04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Методики анализа и прогнозирования целевого значения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54954" y="3984170"/>
            <a:ext cx="8825659" cy="2035629"/>
          </a:xfrm>
        </p:spPr>
        <p:txBody>
          <a:bodyPr>
            <a:normAutofit fontScale="92500"/>
          </a:bodyPr>
          <a:lstStyle/>
          <a:p>
            <a:pPr lvl="0">
              <a:spcBef>
                <a:spcPts val="0"/>
              </a:spcBef>
              <a:buSzPts val="1440"/>
            </a:pPr>
            <a:r>
              <a:rPr lang="ru-RU" dirty="0"/>
              <a:t>Для проверки выдвигаемых статистических гипотез будем использовать непараметрические критерии в виду ненормальности распределения. </a:t>
            </a:r>
          </a:p>
          <a:p>
            <a:pPr lvl="0">
              <a:buSzPts val="1440"/>
            </a:pPr>
            <a:r>
              <a:rPr lang="ru-RU" dirty="0"/>
              <a:t>Для прогнозирования целевой переменной будем применять методы деревьев принятия решений, логистической регрессии и «Случайный лес».</a:t>
            </a:r>
          </a:p>
          <a:p>
            <a:pPr lvl="0">
              <a:buSzPts val="1440"/>
            </a:pPr>
            <a:r>
              <a:rPr lang="ru-RU" dirty="0"/>
              <a:t>Для визуализации результатов будем использовать возможности библиотек </a:t>
            </a:r>
            <a:r>
              <a:rPr lang="ru-RU" dirty="0" err="1"/>
              <a:t>Matplotlib</a:t>
            </a:r>
            <a:r>
              <a:rPr lang="ru-RU" dirty="0"/>
              <a:t> и </a:t>
            </a:r>
            <a:r>
              <a:rPr lang="ru-RU" dirty="0" err="1"/>
              <a:t>Seaborn</a:t>
            </a:r>
            <a:r>
              <a:rPr lang="ru-RU" dirty="0"/>
              <a:t>.</a:t>
            </a:r>
          </a:p>
          <a:p>
            <a:pPr lvl="0">
              <a:buSzPts val="1440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73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946782" cy="1600200"/>
          </a:xfrm>
        </p:spPr>
        <p:txBody>
          <a:bodyPr/>
          <a:lstStyle/>
          <a:p>
            <a:r>
              <a:rPr lang="ru-RU" dirty="0"/>
              <a:t>Анализ влияния факторов на отток клиента и прогнозирование оттока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29" y="2408903"/>
            <a:ext cx="5189538" cy="3459691"/>
          </a:xfrm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1500" dirty="0"/>
              <a:t>Данные представлены за весь период </a:t>
            </a:r>
            <a:r>
              <a:rPr lang="ru-RU" sz="1500" dirty="0" smtClean="0"/>
              <a:t>функционирования заказчика, </a:t>
            </a:r>
            <a:r>
              <a:rPr lang="ru-RU" sz="1500" dirty="0"/>
              <a:t>взяты в конкретный момент времени, где для клиента указан период обслуживания в компании и классификатор – ушел/не ушел. Разделение на периоды </a:t>
            </a:r>
            <a:r>
              <a:rPr lang="ru-RU" sz="1500" dirty="0" smtClean="0"/>
              <a:t>отсутствует.</a:t>
            </a:r>
            <a:endParaRPr lang="ru-RU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6939610" y="2095500"/>
            <a:ext cx="347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Текущий уровень оттока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5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влияния факторов на отток клиента и прогнозирование оттока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03512"/>
            <a:ext cx="4824413" cy="3216275"/>
          </a:xfrm>
        </p:spPr>
      </p:pic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03513"/>
            <a:ext cx="4824412" cy="3216274"/>
          </a:xfrm>
        </p:spPr>
      </p:pic>
    </p:spTree>
    <p:extLst>
      <p:ext uri="{BB962C8B-B14F-4D97-AF65-F5344CB8AC3E}">
        <p14:creationId xmlns:p14="http://schemas.microsoft.com/office/powerpoint/2010/main" val="273282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влияния факторов на отток клиента и прогнозирование оттока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03512"/>
            <a:ext cx="4824413" cy="321627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03513"/>
            <a:ext cx="4824412" cy="3216274"/>
          </a:xfrm>
        </p:spPr>
      </p:pic>
    </p:spTree>
    <p:extLst>
      <p:ext uri="{BB962C8B-B14F-4D97-AF65-F5344CB8AC3E}">
        <p14:creationId xmlns:p14="http://schemas.microsoft.com/office/powerpoint/2010/main" val="153061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999034" cy="1600200"/>
          </a:xfrm>
        </p:spPr>
        <p:txBody>
          <a:bodyPr/>
          <a:lstStyle/>
          <a:p>
            <a:r>
              <a:rPr lang="ru-RU" dirty="0"/>
              <a:t>Анализ влияния факторов на отток клиента и прогнозирование оттока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003954"/>
            <a:ext cx="5189538" cy="3459691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500" dirty="0" smtClean="0"/>
              <a:t>Наблюдается наибольший отток среди клиентов, у которых сумма ежемесячных платежей находится в диапазоне от 70 до 110 денежных единиц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95827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влияния факторов на отток клиента и прогнозирование оттока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 smtClean="0"/>
              <a:t>Клиенты </a:t>
            </a:r>
            <a:r>
              <a:rPr lang="ru-RU" sz="1400" dirty="0"/>
              <a:t>с высокими ежемесячными платежами (от 70 до 110 </a:t>
            </a:r>
            <a:r>
              <a:rPr lang="ru-RU" sz="1400" dirty="0" err="1" smtClean="0"/>
              <a:t>ден</a:t>
            </a:r>
            <a:r>
              <a:rPr lang="ru-RU" sz="1400" dirty="0" smtClean="0"/>
              <a:t>. ед.) и высоким оттоком</a:t>
            </a:r>
            <a:endParaRPr lang="ru-RU" sz="1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79" y="3179763"/>
            <a:ext cx="4260055" cy="2840037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1400" dirty="0" smtClean="0"/>
              <a:t>Все остальные клиенты</a:t>
            </a:r>
            <a:endParaRPr lang="ru-RU" sz="1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91" y="3179763"/>
            <a:ext cx="4260055" cy="2840037"/>
          </a:xfrm>
        </p:spPr>
      </p:pic>
    </p:spTree>
    <p:extLst>
      <p:ext uri="{BB962C8B-B14F-4D97-AF65-F5344CB8AC3E}">
        <p14:creationId xmlns:p14="http://schemas.microsoft.com/office/powerpoint/2010/main" val="462421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143</TotalTime>
  <Words>521</Words>
  <Application>Microsoft Office PowerPoint</Application>
  <PresentationFormat>Широкоэкранный</PresentationFormat>
  <Paragraphs>78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Дипломный проект</vt:lpstr>
      <vt:lpstr>Структура проекта</vt:lpstr>
      <vt:lpstr>Постановка задачи</vt:lpstr>
      <vt:lpstr>Методики анализа и прогнозирования целевого значения</vt:lpstr>
      <vt:lpstr>Анализ влияния факторов на отток клиента и прогнозирование оттока</vt:lpstr>
      <vt:lpstr>Анализ влияния факторов на отток клиента и прогнозирование оттока</vt:lpstr>
      <vt:lpstr>Анализ влияния факторов на отток клиента и прогнозирование оттока</vt:lpstr>
      <vt:lpstr>Анализ влияния факторов на отток клиента и прогнозирование оттока</vt:lpstr>
      <vt:lpstr>Анализ влияния факторов на отток клиента и прогнозирование оттока</vt:lpstr>
      <vt:lpstr>Анализ влияния факторов на отток клиента и прогнозирование оттока</vt:lpstr>
      <vt:lpstr>Анализ влияния факторов на отток клиента и прогнозирование оттока</vt:lpstr>
      <vt:lpstr>Анализ влияния факторов на отток клиента и прогнозирование оттока</vt:lpstr>
      <vt:lpstr>АНАЛИТИЧЕСКИЙ ДАШБОРД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Пользователь Windows</dc:creator>
  <cp:lastModifiedBy>Пользователь Windows</cp:lastModifiedBy>
  <cp:revision>9</cp:revision>
  <dcterms:created xsi:type="dcterms:W3CDTF">2020-05-06T23:12:54Z</dcterms:created>
  <dcterms:modified xsi:type="dcterms:W3CDTF">2020-05-10T00:13:34Z</dcterms:modified>
</cp:coreProperties>
</file>