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22038afa2_1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322038afa2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Средняя абсолютная ошибка</a:t>
            </a:r>
            <a:endParaRPr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Коэффициент детерминации:</a:t>
            </a:r>
            <a:endParaRPr sz="10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22038afa2_1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322038afa2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Средняя абсолютная ошибка</a:t>
            </a:r>
            <a:endParaRPr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Коэффициент детерминации:</a:t>
            </a:r>
            <a:endParaRPr sz="10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322038afa2_1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322038afa2_1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Средняя абсолютная ошибка</a:t>
            </a:r>
            <a:endParaRPr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Коэффициент детерминации:</a:t>
            </a:r>
            <a:endParaRPr sz="10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322038afa2_1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322038afa2_1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Средняя абсолютная ошибка</a:t>
            </a:r>
            <a:endParaRPr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Коэффициент детерминации:</a:t>
            </a:r>
            <a:endParaRPr sz="10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322038afa2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322038afa2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322038afa2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322038afa2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22038afa2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322038afa2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22038afa2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322038afa2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3446e7ef1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3446e7ef1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22038afa2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322038afa2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22038afa2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322038afa2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22038afa2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322038afa2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3446e7ef1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3446e7ef1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3795850"/>
            <a:ext cx="8520600" cy="7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ru" sz="1965">
                <a:solidFill>
                  <a:srgbClr val="236292"/>
                </a:solidFill>
              </a:rPr>
              <a:t>Слушатель: Долматова Анастасия Александровна</a:t>
            </a:r>
            <a:endParaRPr b="1" sz="1965">
              <a:solidFill>
                <a:srgbClr val="236292"/>
              </a:solidFill>
            </a:endParaRPr>
          </a:p>
        </p:txBody>
      </p:sp>
      <p:sp>
        <p:nvSpPr>
          <p:cNvPr id="55" name="Google Shape;55;p13"/>
          <p:cNvSpPr/>
          <p:nvPr/>
        </p:nvSpPr>
        <p:spPr>
          <a:xfrm rot="10800000">
            <a:off x="6831750" y="10600"/>
            <a:ext cx="2312400" cy="1128600"/>
          </a:xfrm>
          <a:prstGeom prst="rtTriangl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0" y="2410575"/>
            <a:ext cx="2312400" cy="2674200"/>
          </a:xfrm>
          <a:prstGeom prst="rtTriangle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0" y="3712275"/>
            <a:ext cx="2363100" cy="1431300"/>
          </a:xfrm>
          <a:prstGeom prst="rtTriangl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91000"/>
              </a:srgbClr>
            </a:outerShdw>
            <a:reflection blurRad="0" dir="5400000" dist="38100" endA="0" endPos="30000" fadeDir="5400012" kx="0" rotWithShape="0" algn="bl" stA="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 flipH="1" rot="5400000">
            <a:off x="-551250" y="3463650"/>
            <a:ext cx="2231100" cy="1128600"/>
          </a:xfrm>
          <a:prstGeom prst="rtTriangl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900">
                <a:solidFill>
                  <a:srgbClr val="236292"/>
                </a:solidFill>
              </a:rPr>
              <a:t>ВЫПУСКНАЯ КВАЛИФИКАЦИОННАЯ РАБОТА</a:t>
            </a:r>
            <a:endParaRPr b="1" sz="2900">
              <a:solidFill>
                <a:srgbClr val="23629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900">
                <a:solidFill>
                  <a:srgbClr val="236292"/>
                </a:solidFill>
              </a:rPr>
              <a:t>по курсу</a:t>
            </a:r>
            <a:endParaRPr b="1" sz="2900">
              <a:solidFill>
                <a:srgbClr val="23629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900">
                <a:solidFill>
                  <a:srgbClr val="236292"/>
                </a:solidFill>
              </a:rPr>
              <a:t>«Data Science»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solidFill>
                  <a:srgbClr val="236292"/>
                </a:solidFill>
                <a:latin typeface="Trebuchet MS"/>
                <a:ea typeface="Trebuchet MS"/>
                <a:cs typeface="Trebuchet MS"/>
                <a:sym typeface="Trebuchet MS"/>
              </a:rPr>
              <a:t>5 Этап. </a:t>
            </a:r>
            <a:r>
              <a:rPr lang="ru" sz="2700">
                <a:solidFill>
                  <a:srgbClr val="236292"/>
                </a:solidFill>
                <a:latin typeface="Trebuchet MS"/>
                <a:ea typeface="Trebuchet MS"/>
                <a:cs typeface="Trebuchet MS"/>
                <a:sym typeface="Trebuchet MS"/>
              </a:rPr>
              <a:t>Оценка качества моделей для задачи регрессии</a:t>
            </a:r>
            <a:endParaRPr sz="2700">
              <a:solidFill>
                <a:srgbClr val="23629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3629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3629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23629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2"/>
          <p:cNvSpPr/>
          <p:nvPr/>
        </p:nvSpPr>
        <p:spPr>
          <a:xfrm rot="10800000">
            <a:off x="6831750" y="10600"/>
            <a:ext cx="2312400" cy="1128600"/>
          </a:xfrm>
          <a:prstGeom prst="rtTriangl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0" y="3712275"/>
            <a:ext cx="2363100" cy="1431300"/>
          </a:xfrm>
          <a:prstGeom prst="rtTriangl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91000"/>
              </a:srgbClr>
            </a:outerShdw>
            <a:reflection blurRad="0" dir="5400000" dist="38100" endA="0" endPos="30000" fadeDir="5400012" kx="0" rotWithShape="0" algn="bl" stA="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5500" y="1291600"/>
            <a:ext cx="6316799" cy="365423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2"/>
          <p:cNvSpPr/>
          <p:nvPr/>
        </p:nvSpPr>
        <p:spPr>
          <a:xfrm flipH="1" rot="5400000">
            <a:off x="-551250" y="3463650"/>
            <a:ext cx="2231100" cy="1128600"/>
          </a:xfrm>
          <a:prstGeom prst="rtTriangl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311700" y="409800"/>
            <a:ext cx="8520600" cy="635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rmAutofit fontScale="900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236292"/>
                </a:solidFill>
                <a:latin typeface="Trebuchet MS"/>
                <a:ea typeface="Trebuchet MS"/>
                <a:cs typeface="Trebuchet MS"/>
                <a:sym typeface="Trebuchet MS"/>
              </a:rPr>
              <a:t>Этап 6. </a:t>
            </a:r>
            <a:r>
              <a:rPr lang="ru" sz="2400">
                <a:solidFill>
                  <a:srgbClr val="236292"/>
                </a:solidFill>
                <a:latin typeface="Trebuchet MS"/>
                <a:ea typeface="Trebuchet MS"/>
                <a:cs typeface="Trebuchet MS"/>
                <a:sym typeface="Trebuchet MS"/>
              </a:rPr>
              <a:t>Построение нейронной сети</a:t>
            </a:r>
            <a:endParaRPr sz="2400">
              <a:solidFill>
                <a:srgbClr val="23629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200">
                <a:latin typeface="Times New Roman"/>
                <a:ea typeface="Times New Roman"/>
                <a:cs typeface="Times New Roman"/>
                <a:sym typeface="Times New Roman"/>
              </a:rPr>
              <a:t>keras.Sequential со следующими параметрами: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342900" lvl="0" marL="101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200">
                <a:latin typeface="Times New Roman"/>
                <a:ea typeface="Times New Roman"/>
                <a:cs typeface="Times New Roman"/>
                <a:sym typeface="Times New Roman"/>
              </a:rPr>
              <a:t>- входной слой нормализации 12 признаков;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342900" lvl="0" marL="101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200">
                <a:latin typeface="Times New Roman"/>
                <a:ea typeface="Times New Roman"/>
                <a:cs typeface="Times New Roman"/>
                <a:sym typeface="Times New Roman"/>
              </a:rPr>
              <a:t>- выходной слой для 1 признака;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342900" lvl="0" marL="101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200">
                <a:latin typeface="Times New Roman"/>
                <a:ea typeface="Times New Roman"/>
                <a:cs typeface="Times New Roman"/>
                <a:sym typeface="Times New Roman"/>
              </a:rPr>
              <a:t>- скрытых слоев: 2;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342900" lvl="0" marL="101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200">
                <a:latin typeface="Times New Roman"/>
                <a:ea typeface="Times New Roman"/>
                <a:cs typeface="Times New Roman"/>
                <a:sym typeface="Times New Roman"/>
              </a:rPr>
              <a:t>- нейронов в первом скрытом слое : 20;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342900" lvl="0" marL="101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200">
                <a:latin typeface="Times New Roman"/>
                <a:ea typeface="Times New Roman"/>
                <a:cs typeface="Times New Roman"/>
                <a:sym typeface="Times New Roman"/>
              </a:rPr>
              <a:t>- нейронов во втором скрытом слое : 10;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342900" lvl="0" marL="101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200">
                <a:latin typeface="Times New Roman"/>
                <a:ea typeface="Times New Roman"/>
                <a:cs typeface="Times New Roman"/>
                <a:sym typeface="Times New Roman"/>
              </a:rPr>
              <a:t>- активационная функция скрытых слоев: sigmoid;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342900" lvl="0" marL="101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2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- оптимизатор: RMSprop;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342900" lvl="0" marL="101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2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- loss-функция: MeanAbsoluteError.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3629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23629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3"/>
          <p:cNvSpPr/>
          <p:nvPr/>
        </p:nvSpPr>
        <p:spPr>
          <a:xfrm rot="10800000">
            <a:off x="6831750" y="10600"/>
            <a:ext cx="2312400" cy="1128600"/>
          </a:xfrm>
          <a:prstGeom prst="rtTriangl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6901" y="1255800"/>
            <a:ext cx="5012900" cy="3699499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3"/>
          <p:cNvSpPr/>
          <p:nvPr/>
        </p:nvSpPr>
        <p:spPr>
          <a:xfrm>
            <a:off x="0" y="3712275"/>
            <a:ext cx="2363100" cy="1431300"/>
          </a:xfrm>
          <a:prstGeom prst="rtTriangl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91000"/>
              </a:srgbClr>
            </a:outerShdw>
            <a:reflection blurRad="0" dir="5400000" dist="38100" endA="0" endPos="30000" fadeDir="5400012" kx="0" rotWithShape="0" algn="bl" stA="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3"/>
          <p:cNvSpPr/>
          <p:nvPr/>
        </p:nvSpPr>
        <p:spPr>
          <a:xfrm flipH="1" rot="5400000">
            <a:off x="-551250" y="3463650"/>
            <a:ext cx="2231100" cy="1128600"/>
          </a:xfrm>
          <a:prstGeom prst="rtTriangl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311700" y="409800"/>
            <a:ext cx="8520600" cy="635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rmAutofit fontScale="900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236292"/>
                </a:solidFill>
                <a:latin typeface="Trebuchet MS"/>
                <a:ea typeface="Trebuchet MS"/>
                <a:cs typeface="Trebuchet MS"/>
                <a:sym typeface="Trebuchet MS"/>
              </a:rPr>
              <a:t>Этап 6. </a:t>
            </a:r>
            <a:r>
              <a:rPr lang="ru" sz="2400">
                <a:solidFill>
                  <a:srgbClr val="236292"/>
                </a:solidFill>
                <a:latin typeface="Trebuchet MS"/>
                <a:ea typeface="Trebuchet MS"/>
                <a:cs typeface="Trebuchet MS"/>
                <a:sym typeface="Trebuchet MS"/>
              </a:rPr>
              <a:t>Построение нейронной сети</a:t>
            </a:r>
            <a:endParaRPr sz="2400">
              <a:solidFill>
                <a:srgbClr val="23629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73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23629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4"/>
          <p:cNvSpPr/>
          <p:nvPr/>
        </p:nvSpPr>
        <p:spPr>
          <a:xfrm rot="10800000">
            <a:off x="6831750" y="10600"/>
            <a:ext cx="2312400" cy="1128600"/>
          </a:xfrm>
          <a:prstGeom prst="rtTriangl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4"/>
          <p:cNvSpPr/>
          <p:nvPr/>
        </p:nvSpPr>
        <p:spPr>
          <a:xfrm>
            <a:off x="0" y="3712275"/>
            <a:ext cx="2363100" cy="1431300"/>
          </a:xfrm>
          <a:prstGeom prst="rtTriangl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91000"/>
              </a:srgbClr>
            </a:outerShdw>
            <a:reflection blurRad="0" dir="5400000" dist="38100" endA="0" endPos="30000" fadeDir="5400012" kx="0" rotWithShape="0" algn="bl" stA="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1875" y="1492575"/>
            <a:ext cx="6600426" cy="349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4"/>
          <p:cNvSpPr txBox="1"/>
          <p:nvPr/>
        </p:nvSpPr>
        <p:spPr>
          <a:xfrm>
            <a:off x="311700" y="943600"/>
            <a:ext cx="8472000" cy="11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73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Результаты обучения модели характеризуются изменением среднеквадратической ошибки</a:t>
            </a:r>
            <a:endParaRPr b="1" sz="3533">
              <a:solidFill>
                <a:srgbClr val="23629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404040"/>
              </a:solidFill>
            </a:endParaRPr>
          </a:p>
        </p:txBody>
      </p:sp>
      <p:sp>
        <p:nvSpPr>
          <p:cNvPr id="169" name="Google Shape;169;p24"/>
          <p:cNvSpPr/>
          <p:nvPr/>
        </p:nvSpPr>
        <p:spPr>
          <a:xfrm flipH="1" rot="5400000">
            <a:off x="-551250" y="3463650"/>
            <a:ext cx="2231100" cy="1128600"/>
          </a:xfrm>
          <a:prstGeom prst="rtTriangl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title"/>
          </p:nvPr>
        </p:nvSpPr>
        <p:spPr>
          <a:xfrm>
            <a:off x="311700" y="409800"/>
            <a:ext cx="8520600" cy="635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solidFill>
                  <a:srgbClr val="236292"/>
                </a:solidFill>
                <a:latin typeface="Trebuchet MS"/>
                <a:ea typeface="Trebuchet MS"/>
                <a:cs typeface="Trebuchet MS"/>
                <a:sym typeface="Trebuchet MS"/>
              </a:rPr>
              <a:t>Этап 8. </a:t>
            </a:r>
            <a:r>
              <a:rPr lang="ru" sz="2700">
                <a:solidFill>
                  <a:srgbClr val="236292"/>
                </a:solidFill>
                <a:latin typeface="Trebuchet MS"/>
                <a:ea typeface="Trebuchet MS"/>
                <a:cs typeface="Trebuchet MS"/>
                <a:sym typeface="Trebuchet MS"/>
              </a:rPr>
              <a:t>Разработка </a:t>
            </a:r>
            <a:r>
              <a:rPr lang="ru" sz="2700">
                <a:solidFill>
                  <a:srgbClr val="236292"/>
                </a:solidFill>
                <a:latin typeface="Trebuchet MS"/>
                <a:ea typeface="Trebuchet MS"/>
                <a:cs typeface="Trebuchet MS"/>
                <a:sym typeface="Trebuchet MS"/>
              </a:rPr>
              <a:t> Flask </a:t>
            </a:r>
            <a:r>
              <a:rPr lang="ru" sz="2700">
                <a:solidFill>
                  <a:srgbClr val="236292"/>
                </a:solidFill>
                <a:latin typeface="Trebuchet MS"/>
                <a:ea typeface="Trebuchet MS"/>
                <a:cs typeface="Trebuchet MS"/>
                <a:sym typeface="Trebuchet MS"/>
              </a:rPr>
              <a:t>приложения </a:t>
            </a:r>
            <a:endParaRPr sz="2700">
              <a:solidFill>
                <a:srgbClr val="23629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3629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4450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44450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t/>
            </a:r>
            <a:endParaRPr sz="1500"/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44450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23629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5"/>
          <p:cNvSpPr/>
          <p:nvPr/>
        </p:nvSpPr>
        <p:spPr>
          <a:xfrm rot="10800000">
            <a:off x="6831750" y="10600"/>
            <a:ext cx="2312400" cy="1128600"/>
          </a:xfrm>
          <a:prstGeom prst="rtTriangl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5"/>
          <p:cNvSpPr/>
          <p:nvPr/>
        </p:nvSpPr>
        <p:spPr>
          <a:xfrm>
            <a:off x="0" y="3712275"/>
            <a:ext cx="2363100" cy="1431300"/>
          </a:xfrm>
          <a:prstGeom prst="rtTriangl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91000"/>
              </a:srgbClr>
            </a:outerShdw>
            <a:reflection blurRad="0" dir="5400000" dist="38100" endA="0" endPos="30000" fadeDir="5400012" kx="0" rotWithShape="0" algn="bl" stA="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7676" y="1245625"/>
            <a:ext cx="4034625" cy="379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5"/>
          <p:cNvSpPr txBox="1"/>
          <p:nvPr/>
        </p:nvSpPr>
        <p:spPr>
          <a:xfrm>
            <a:off x="311700" y="1139200"/>
            <a:ext cx="44145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b="1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Разработано вэб-приложение для модели «Соотношение матрица-наполнитель». Приложение разработано в среде разработки PyCharm</a:t>
            </a:r>
            <a:r>
              <a:rPr b="1" lang="ru" sz="1200">
                <a:solidFill>
                  <a:schemeClr val="dk1"/>
                </a:solidFill>
              </a:rPr>
              <a:t>.</a:t>
            </a:r>
            <a:r>
              <a:rPr b="1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/>
          </a:p>
        </p:txBody>
      </p:sp>
      <p:sp>
        <p:nvSpPr>
          <p:cNvPr id="179" name="Google Shape;179;p25"/>
          <p:cNvSpPr/>
          <p:nvPr/>
        </p:nvSpPr>
        <p:spPr>
          <a:xfrm flipH="1" rot="5400000">
            <a:off x="-551250" y="3463650"/>
            <a:ext cx="2231100" cy="1128600"/>
          </a:xfrm>
          <a:prstGeom prst="rtTriangl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idx="1" type="body"/>
          </p:nvPr>
        </p:nvSpPr>
        <p:spPr>
          <a:xfrm>
            <a:off x="359450" y="10689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3600">
                <a:solidFill>
                  <a:srgbClr val="236292"/>
                </a:solidFill>
                <a:latin typeface="Trebuchet MS"/>
                <a:ea typeface="Trebuchet MS"/>
                <a:cs typeface="Trebuchet MS"/>
                <a:sym typeface="Trebuchet MS"/>
              </a:rPr>
              <a:t>Спасибо за внимание!</a:t>
            </a:r>
            <a:endParaRPr/>
          </a:p>
        </p:txBody>
      </p:sp>
      <p:sp>
        <p:nvSpPr>
          <p:cNvPr id="185" name="Google Shape;185;p26"/>
          <p:cNvSpPr/>
          <p:nvPr/>
        </p:nvSpPr>
        <p:spPr>
          <a:xfrm rot="10800000">
            <a:off x="6831750" y="10600"/>
            <a:ext cx="2312400" cy="1128600"/>
          </a:xfrm>
          <a:prstGeom prst="rtTriangl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6"/>
          <p:cNvSpPr/>
          <p:nvPr/>
        </p:nvSpPr>
        <p:spPr>
          <a:xfrm>
            <a:off x="0" y="3712275"/>
            <a:ext cx="2363100" cy="1431300"/>
          </a:xfrm>
          <a:prstGeom prst="rtTriangl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91000"/>
              </a:srgbClr>
            </a:outerShdw>
            <a:reflection blurRad="0" dir="5400000" dist="38100" endA="0" endPos="30000" fadeDir="5400012" kx="0" rotWithShape="0" algn="bl" stA="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6"/>
          <p:cNvSpPr/>
          <p:nvPr/>
        </p:nvSpPr>
        <p:spPr>
          <a:xfrm flipH="1" rot="5400000">
            <a:off x="-551250" y="3463650"/>
            <a:ext cx="2231100" cy="1128600"/>
          </a:xfrm>
          <a:prstGeom prst="rtTriangl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>
                <a:solidFill>
                  <a:srgbClr val="236292"/>
                </a:solidFill>
                <a:latin typeface="Trebuchet MS"/>
                <a:ea typeface="Trebuchet MS"/>
                <a:cs typeface="Trebuchet MS"/>
                <a:sym typeface="Trebuchet MS"/>
              </a:rPr>
              <a:t>Постановка задачи:</a:t>
            </a:r>
            <a:endParaRPr sz="2400">
              <a:solidFill>
                <a:srgbClr val="23629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u="sng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Цель решения задачи</a:t>
            </a:r>
            <a:r>
              <a:rPr lang="ru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r>
              <a:rPr lang="ru" sz="1400">
                <a:solidFill>
                  <a:schemeClr val="dk1"/>
                </a:solidFill>
              </a:rPr>
              <a:t>прогнозировать характеристики композиционного материала на основе имеющихся данных.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u="sng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Входные данные</a:t>
            </a:r>
            <a:r>
              <a:rPr lang="ru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endParaRPr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</a:rPr>
              <a:t> </a:t>
            </a:r>
            <a:r>
              <a:rPr lang="ru" sz="1400">
                <a:solidFill>
                  <a:schemeClr val="dk1"/>
                </a:solidFill>
              </a:rPr>
              <a:t>Общее описание свойств композиционного материала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ru" sz="1400">
                <a:solidFill>
                  <a:schemeClr val="dk1"/>
                </a:solidFill>
              </a:rPr>
              <a:t>два датасета, которые содержат данные о количественных характеристиках различных свойств и составляющих композитного материала. Всего 13 характеристик.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</a:rPr>
              <a:t>Постановка задач для решения с помощью методов машинного обучения: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ru" sz="1400">
                <a:solidFill>
                  <a:schemeClr val="dk1"/>
                </a:solidFill>
              </a:rPr>
              <a:t>решение задачи регрессии для прогнозирования двух из 13 представленных характеристик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ru" sz="1400">
                <a:solidFill>
                  <a:schemeClr val="dk1"/>
                </a:solidFill>
              </a:rPr>
              <a:t>создание нейронной сети  для прогнозирования показателя </a:t>
            </a:r>
            <a:r>
              <a:rPr lang="ru" sz="1400">
                <a:solidFill>
                  <a:schemeClr val="dk1"/>
                </a:solidFill>
              </a:rPr>
              <a:t>«Соотношение матрица-наполнитель»</a:t>
            </a:r>
            <a:endParaRPr sz="2600">
              <a:solidFill>
                <a:srgbClr val="23629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0" y="3712275"/>
            <a:ext cx="2363100" cy="1431300"/>
          </a:xfrm>
          <a:prstGeom prst="rtTriangl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91000"/>
              </a:srgbClr>
            </a:outerShdw>
            <a:reflection blurRad="0" dir="5400000" dist="38100" endA="0" endPos="30000" fadeDir="5400012" kx="0" rotWithShape="0" algn="bl" stA="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 rot="10800000">
            <a:off x="6881550" y="10650"/>
            <a:ext cx="2262600" cy="958800"/>
          </a:xfrm>
          <a:prstGeom prst="rtTriangl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 flipH="1" rot="5400000">
            <a:off x="-551250" y="3463650"/>
            <a:ext cx="2231100" cy="1128600"/>
          </a:xfrm>
          <a:prstGeom prst="rtTriangl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 rot="10800000">
            <a:off x="6831750" y="10600"/>
            <a:ext cx="2312400" cy="1128600"/>
          </a:xfrm>
          <a:prstGeom prst="rtTriangl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236292"/>
                </a:solidFill>
                <a:latin typeface="Trebuchet MS"/>
                <a:ea typeface="Trebuchet MS"/>
                <a:cs typeface="Trebuchet MS"/>
                <a:sym typeface="Trebuchet MS"/>
              </a:rPr>
              <a:t>2 Этап. </a:t>
            </a:r>
            <a:r>
              <a:rPr lang="ru" sz="2500">
                <a:solidFill>
                  <a:srgbClr val="236292"/>
                </a:solidFill>
                <a:latin typeface="Trebuchet MS"/>
                <a:ea typeface="Trebuchet MS"/>
                <a:cs typeface="Trebuchet MS"/>
                <a:sym typeface="Trebuchet MS"/>
              </a:rPr>
              <a:t>Разведочный анализ данных</a:t>
            </a:r>
            <a:endParaRPr sz="2500">
              <a:solidFill>
                <a:srgbClr val="23629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23629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 rot="10800000">
            <a:off x="6831750" y="10600"/>
            <a:ext cx="2312400" cy="1128600"/>
          </a:xfrm>
          <a:prstGeom prst="rtTriangl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139200"/>
            <a:ext cx="7601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chemeClr val="dk1"/>
                </a:solidFill>
              </a:rPr>
              <a:t>Описательная статистика: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ru" sz="1200">
                <a:solidFill>
                  <a:schemeClr val="dk1"/>
                </a:solidFill>
              </a:rPr>
              <a:t>Количество уникальных значений в каждом столбце. </a:t>
            </a:r>
            <a:r>
              <a:rPr lang="ru" sz="1200">
                <a:solidFill>
                  <a:schemeClr val="dk1"/>
                </a:solidFill>
              </a:rPr>
              <a:t> Выявлена одна дискретная величина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ru" sz="1200">
                <a:solidFill>
                  <a:schemeClr val="dk1"/>
                </a:solidFill>
              </a:rPr>
              <a:t>Количество пропусков. </a:t>
            </a:r>
            <a:r>
              <a:rPr lang="ru" sz="1200">
                <a:solidFill>
                  <a:schemeClr val="dk1"/>
                </a:solidFill>
              </a:rPr>
              <a:t>Не обнаружено.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ru" sz="1200">
                <a:solidFill>
                  <a:schemeClr val="dk1"/>
                </a:solidFill>
              </a:rPr>
              <a:t>графики р</a:t>
            </a:r>
            <a:r>
              <a:rPr lang="ru" sz="1200">
                <a:solidFill>
                  <a:schemeClr val="dk1"/>
                </a:solidFill>
              </a:rPr>
              <a:t>аспределения переменных.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rgbClr val="5FCBEF"/>
              </a:solidFill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6700" y="2292150"/>
            <a:ext cx="6145950" cy="26373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0" y="3712275"/>
            <a:ext cx="2363100" cy="1431300"/>
          </a:xfrm>
          <a:prstGeom prst="rtTriangl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91000"/>
              </a:srgbClr>
            </a:outerShdw>
            <a:reflection blurRad="0" dir="5400000" dist="38100" endA="0" endPos="30000" fadeDir="5400012" kx="0" rotWithShape="0" algn="bl" stA="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 flipH="1" rot="5400000">
            <a:off x="-551250" y="3463650"/>
            <a:ext cx="2231100" cy="1128600"/>
          </a:xfrm>
          <a:prstGeom prst="rtTriangl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236292"/>
                </a:solidFill>
                <a:latin typeface="Trebuchet MS"/>
                <a:ea typeface="Trebuchet MS"/>
                <a:cs typeface="Trebuchet MS"/>
                <a:sym typeface="Trebuchet MS"/>
              </a:rPr>
              <a:t>2 Этап. </a:t>
            </a:r>
            <a:r>
              <a:rPr lang="ru" sz="2500">
                <a:solidFill>
                  <a:srgbClr val="236292"/>
                </a:solidFill>
                <a:latin typeface="Trebuchet MS"/>
                <a:ea typeface="Trebuchet MS"/>
                <a:cs typeface="Trebuchet MS"/>
                <a:sym typeface="Trebuchet MS"/>
              </a:rPr>
              <a:t>Разведочный анализ данных</a:t>
            </a:r>
            <a:endParaRPr sz="2500">
              <a:solidFill>
                <a:srgbClr val="23629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23629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 rot="10800000">
            <a:off x="6831750" y="10600"/>
            <a:ext cx="2312400" cy="1128600"/>
          </a:xfrm>
          <a:prstGeom prst="rtTriangl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139200"/>
            <a:ext cx="7601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chemeClr val="dk1"/>
                </a:solidFill>
              </a:rPr>
              <a:t>Описательная статистика: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ru" sz="1200">
                <a:solidFill>
                  <a:schemeClr val="dk1"/>
                </a:solidFill>
              </a:rPr>
              <a:t>Графики "ящики с усами"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rgbClr val="5FCBEF"/>
              </a:solidFill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3263" y="1980763"/>
            <a:ext cx="4772025" cy="29241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/>
          <p:nvPr/>
        </p:nvSpPr>
        <p:spPr>
          <a:xfrm>
            <a:off x="0" y="3712275"/>
            <a:ext cx="2363100" cy="1431300"/>
          </a:xfrm>
          <a:prstGeom prst="rtTriangl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91000"/>
              </a:srgbClr>
            </a:outerShdw>
            <a:reflection blurRad="0" dir="5400000" dist="38100" endA="0" endPos="30000" fadeDir="5400012" kx="0" rotWithShape="0" algn="bl" stA="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 flipH="1" rot="5400000">
            <a:off x="-551250" y="3463650"/>
            <a:ext cx="2231100" cy="1128600"/>
          </a:xfrm>
          <a:prstGeom prst="rtTriangl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236292"/>
                </a:solidFill>
                <a:latin typeface="Trebuchet MS"/>
                <a:ea typeface="Trebuchet MS"/>
                <a:cs typeface="Trebuchet MS"/>
                <a:sym typeface="Trebuchet MS"/>
              </a:rPr>
              <a:t>2 Этап. </a:t>
            </a:r>
            <a:r>
              <a:rPr lang="ru" sz="2500">
                <a:solidFill>
                  <a:srgbClr val="236292"/>
                </a:solidFill>
                <a:latin typeface="Trebuchet MS"/>
                <a:ea typeface="Trebuchet MS"/>
                <a:cs typeface="Trebuchet MS"/>
                <a:sym typeface="Trebuchet MS"/>
              </a:rPr>
              <a:t>Разведочный анализ данных</a:t>
            </a:r>
            <a:endParaRPr sz="2500">
              <a:solidFill>
                <a:srgbClr val="23629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23629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/>
          <p:nvPr/>
        </p:nvSpPr>
        <p:spPr>
          <a:xfrm rot="10800000">
            <a:off x="6831750" y="10600"/>
            <a:ext cx="2312400" cy="1128600"/>
          </a:xfrm>
          <a:prstGeom prst="rtTriangl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11700" y="1139200"/>
            <a:ext cx="7601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chemeClr val="dk1"/>
                </a:solidFill>
              </a:rPr>
              <a:t>Описательная статистика: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ru" sz="1200">
                <a:solidFill>
                  <a:schemeClr val="dk1"/>
                </a:solidFill>
              </a:rPr>
              <a:t>Попарные графики рассеивания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rgbClr val="5FCBEF"/>
              </a:solidFill>
            </a:endParaRPr>
          </a:p>
        </p:txBody>
      </p:sp>
      <p:sp>
        <p:nvSpPr>
          <p:cNvPr id="97" name="Google Shape;97;p17"/>
          <p:cNvSpPr/>
          <p:nvPr/>
        </p:nvSpPr>
        <p:spPr>
          <a:xfrm>
            <a:off x="0" y="3712275"/>
            <a:ext cx="2363100" cy="1431300"/>
          </a:xfrm>
          <a:prstGeom prst="rtTriangl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91000"/>
              </a:srgbClr>
            </a:outerShdw>
            <a:reflection blurRad="0" dir="5400000" dist="38100" endA="0" endPos="30000" fadeDir="5400012" kx="0" rotWithShape="0" algn="bl" stA="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0850" y="1790900"/>
            <a:ext cx="6051451" cy="3352599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/>
          <p:nvPr/>
        </p:nvSpPr>
        <p:spPr>
          <a:xfrm flipH="1" rot="5400000">
            <a:off x="-551250" y="3463650"/>
            <a:ext cx="2231100" cy="1128600"/>
          </a:xfrm>
          <a:prstGeom prst="rtTriangl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236292"/>
                </a:solidFill>
                <a:latin typeface="Trebuchet MS"/>
                <a:ea typeface="Trebuchet MS"/>
                <a:cs typeface="Trebuchet MS"/>
                <a:sym typeface="Trebuchet MS"/>
              </a:rPr>
              <a:t>2 Этап. </a:t>
            </a:r>
            <a:r>
              <a:rPr lang="ru" sz="2500">
                <a:solidFill>
                  <a:srgbClr val="236292"/>
                </a:solidFill>
                <a:latin typeface="Trebuchet MS"/>
                <a:ea typeface="Trebuchet MS"/>
                <a:cs typeface="Trebuchet MS"/>
                <a:sym typeface="Trebuchet MS"/>
              </a:rPr>
              <a:t>Разведочный анализ данных</a:t>
            </a:r>
            <a:endParaRPr sz="2500">
              <a:solidFill>
                <a:srgbClr val="23629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23629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/>
          <p:nvPr/>
        </p:nvSpPr>
        <p:spPr>
          <a:xfrm rot="10800000">
            <a:off x="6831750" y="10600"/>
            <a:ext cx="2312400" cy="1128600"/>
          </a:xfrm>
          <a:prstGeom prst="rtTriangl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311700" y="919725"/>
            <a:ext cx="7601400" cy="36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chemeClr val="dk1"/>
                </a:solidFill>
              </a:rPr>
              <a:t>Описательная статистика: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ru" sz="1200">
                <a:solidFill>
                  <a:schemeClr val="dk1"/>
                </a:solidFill>
              </a:rPr>
              <a:t>Коэффициент корреляции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ru" sz="1200">
                <a:solidFill>
                  <a:schemeClr val="dk1"/>
                </a:solidFill>
              </a:rPr>
              <a:t>Тепловая карта коэффициентов корреляции.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rgbClr val="5FCBEF"/>
              </a:solidFill>
            </a:endParaRPr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6175" y="1719300"/>
            <a:ext cx="6922550" cy="342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/>
          <p:nvPr/>
        </p:nvSpPr>
        <p:spPr>
          <a:xfrm>
            <a:off x="0" y="3712275"/>
            <a:ext cx="2363100" cy="1431300"/>
          </a:xfrm>
          <a:prstGeom prst="rtTriangl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91000"/>
              </a:srgbClr>
            </a:outerShdw>
            <a:reflection blurRad="0" dir="5400000" dist="38100" endA="0" endPos="30000" fadeDir="5400012" kx="0" rotWithShape="0" algn="bl" stA="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/>
          <p:nvPr/>
        </p:nvSpPr>
        <p:spPr>
          <a:xfrm flipH="1" rot="5400000">
            <a:off x="-551250" y="3463650"/>
            <a:ext cx="2231100" cy="1128600"/>
          </a:xfrm>
          <a:prstGeom prst="rtTriangl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solidFill>
                  <a:srgbClr val="236292"/>
                </a:solidFill>
                <a:latin typeface="Trebuchet MS"/>
                <a:ea typeface="Trebuchet MS"/>
                <a:cs typeface="Trebuchet MS"/>
                <a:sym typeface="Trebuchet MS"/>
              </a:rPr>
              <a:t>3. Этап. </a:t>
            </a:r>
            <a:r>
              <a:rPr lang="ru">
                <a:solidFill>
                  <a:srgbClr val="236292"/>
                </a:solidFill>
                <a:latin typeface="Trebuchet MS"/>
                <a:ea typeface="Trebuchet MS"/>
                <a:cs typeface="Trebuchet MS"/>
                <a:sym typeface="Trebuchet MS"/>
              </a:rPr>
              <a:t>Предобработка данных</a:t>
            </a:r>
            <a:endParaRPr>
              <a:solidFill>
                <a:srgbClr val="23629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3629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23629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 rot="10800000">
            <a:off x="6831750" y="10600"/>
            <a:ext cx="2312400" cy="1128600"/>
          </a:xfrm>
          <a:prstGeom prst="rtTriangl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311700" y="1139200"/>
            <a:ext cx="7601400" cy="3416400"/>
          </a:xfrm>
          <a:prstGeom prst="rect">
            <a:avLst/>
          </a:prstGeom>
        </p:spPr>
        <p:txBody>
          <a:bodyPr anchorCtr="0" anchor="t" bIns="0" lIns="91425" spcFirstLastPara="1" rIns="91425" wrap="square" tIns="72000">
            <a:norm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ru" sz="1200">
                <a:solidFill>
                  <a:schemeClr val="dk1"/>
                </a:solidFill>
              </a:rPr>
              <a:t>Расчет количества выбросов и удаление выбросов.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ru" sz="1200">
                <a:solidFill>
                  <a:schemeClr val="dk1"/>
                </a:solidFill>
              </a:rPr>
              <a:t>Для поиска выбросов использован  метод 3-х сигм. Количество выбросов 24.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ru" sz="1200">
                <a:solidFill>
                  <a:schemeClr val="dk1"/>
                </a:solidFill>
              </a:rPr>
              <a:t>Нормализация данных методом MinMaxScaler.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ru" sz="1200">
                <a:solidFill>
                  <a:schemeClr val="dk1"/>
                </a:solidFill>
              </a:rPr>
              <a:t>Проверка данных при помощи показателей описательной статистики и метода describe().</a:t>
            </a:r>
            <a:endParaRPr sz="12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9575" y="2035150"/>
            <a:ext cx="6046074" cy="301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/>
          <p:nvPr/>
        </p:nvSpPr>
        <p:spPr>
          <a:xfrm>
            <a:off x="0" y="3712275"/>
            <a:ext cx="2363100" cy="1431300"/>
          </a:xfrm>
          <a:prstGeom prst="rtTriangl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91000"/>
              </a:srgbClr>
            </a:outerShdw>
            <a:reflection blurRad="0" dir="5400000" dist="38100" endA="0" endPos="30000" fadeDir="5400012" kx="0" rotWithShape="0" algn="bl" stA="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/>
          <p:nvPr/>
        </p:nvSpPr>
        <p:spPr>
          <a:xfrm flipH="1" rot="5400000">
            <a:off x="-551250" y="3463650"/>
            <a:ext cx="2231100" cy="1128600"/>
          </a:xfrm>
          <a:prstGeom prst="rtTriangl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236292"/>
                </a:solidFill>
                <a:latin typeface="Trebuchet MS"/>
                <a:ea typeface="Trebuchet MS"/>
                <a:cs typeface="Trebuchet MS"/>
                <a:sym typeface="Trebuchet MS"/>
              </a:rPr>
              <a:t>4 Этап. </a:t>
            </a:r>
            <a:r>
              <a:rPr lang="ru">
                <a:solidFill>
                  <a:srgbClr val="236292"/>
                </a:solidFill>
                <a:latin typeface="Trebuchet MS"/>
                <a:ea typeface="Trebuchet MS"/>
                <a:cs typeface="Trebuchet MS"/>
                <a:sym typeface="Trebuchet MS"/>
              </a:rPr>
              <a:t>Решение задачи регрессии</a:t>
            </a:r>
            <a:endParaRPr>
              <a:solidFill>
                <a:srgbClr val="23629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3629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23629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0"/>
          <p:cNvSpPr/>
          <p:nvPr/>
        </p:nvSpPr>
        <p:spPr>
          <a:xfrm rot="10800000">
            <a:off x="6831750" y="10600"/>
            <a:ext cx="2312400" cy="1128600"/>
          </a:xfrm>
          <a:prstGeom prst="rtTriangl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311700" y="1139200"/>
            <a:ext cx="7601400" cy="7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44450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5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прогноза модуля упругости при растяжении и прочности при растяжении были использованы и настроены гиперпараметры для следующих моделей:</a:t>
            </a:r>
            <a:endParaRPr b="1" sz="6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rgbClr val="5FCBEF"/>
              </a:solidFill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3747475" y="1919500"/>
            <a:ext cx="5085000" cy="32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chemeClr val="dk1"/>
                </a:solidFill>
              </a:rPr>
              <a:t>Случайный лес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ru" sz="1500">
                <a:solidFill>
                  <a:schemeClr val="dk1"/>
                </a:solidFill>
              </a:rPr>
              <a:t>Количество деревьев:</a:t>
            </a:r>
            <a:endParaRPr sz="15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</a:rPr>
              <a:t>'n_estimators': [60, 80, 100]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ru" sz="1500">
                <a:solidFill>
                  <a:schemeClr val="dk1"/>
                </a:solidFill>
              </a:rPr>
              <a:t>Поиск функций:</a:t>
            </a:r>
            <a:endParaRPr sz="15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</a:rPr>
              <a:t>'max_features': ['auto', 'sqrt', 'log2']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ru" sz="1500">
                <a:solidFill>
                  <a:schemeClr val="dk1"/>
                </a:solidFill>
              </a:rPr>
              <a:t>Глубина дерева:</a:t>
            </a:r>
            <a:endParaRPr sz="15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</a:rPr>
              <a:t>'max_depth' : [3,4,5,6]</a:t>
            </a:r>
            <a:endParaRPr sz="15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311700" y="1814775"/>
            <a:ext cx="368640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chemeClr val="dk1"/>
                </a:solidFill>
              </a:rPr>
              <a:t>к – ближайших сосе</a:t>
            </a:r>
            <a:r>
              <a:rPr b="1" lang="ru" sz="1500">
                <a:solidFill>
                  <a:schemeClr val="dk1"/>
                </a:solidFill>
              </a:rPr>
              <a:t>дей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ru" sz="1500">
                <a:solidFill>
                  <a:schemeClr val="dk1"/>
                </a:solidFill>
              </a:rPr>
              <a:t>Количество соседей:</a:t>
            </a:r>
            <a:endParaRPr sz="1500">
              <a:solidFill>
                <a:schemeClr val="dk1"/>
              </a:solidFill>
            </a:endParaRPr>
          </a:p>
          <a:p>
            <a:pPr indent="44450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</a:rPr>
              <a:t>'n_neighbors': np.arange(1, 25)</a:t>
            </a:r>
            <a:endParaRPr sz="1500">
              <a:solidFill>
                <a:schemeClr val="dk1"/>
              </a:solidFill>
            </a:endParaRPr>
          </a:p>
          <a:p>
            <a:pPr indent="44450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29" name="Google Shape;129;p20"/>
          <p:cNvSpPr/>
          <p:nvPr/>
        </p:nvSpPr>
        <p:spPr>
          <a:xfrm>
            <a:off x="0" y="3712275"/>
            <a:ext cx="2363100" cy="1431300"/>
          </a:xfrm>
          <a:prstGeom prst="rtTriangl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91000"/>
              </a:srgbClr>
            </a:outerShdw>
            <a:reflection blurRad="0" dir="5400000" dist="38100" endA="0" endPos="30000" fadeDir="5400012" kx="0" rotWithShape="0" algn="bl" stA="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/>
          <p:nvPr/>
        </p:nvSpPr>
        <p:spPr>
          <a:xfrm flipH="1" rot="5400000">
            <a:off x="-551250" y="3463650"/>
            <a:ext cx="2231100" cy="1128600"/>
          </a:xfrm>
          <a:prstGeom prst="rtTriangl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236292"/>
                </a:solidFill>
                <a:latin typeface="Trebuchet MS"/>
                <a:ea typeface="Trebuchet MS"/>
                <a:cs typeface="Trebuchet MS"/>
                <a:sym typeface="Trebuchet MS"/>
              </a:rPr>
              <a:t>4 Этап. </a:t>
            </a:r>
            <a:r>
              <a:rPr lang="ru">
                <a:solidFill>
                  <a:srgbClr val="236292"/>
                </a:solidFill>
                <a:latin typeface="Trebuchet MS"/>
                <a:ea typeface="Trebuchet MS"/>
                <a:cs typeface="Trebuchet MS"/>
                <a:sym typeface="Trebuchet MS"/>
              </a:rPr>
              <a:t>Решение задачи регрессии</a:t>
            </a:r>
            <a:endParaRPr>
              <a:solidFill>
                <a:srgbClr val="23629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3629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23629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1"/>
          <p:cNvSpPr/>
          <p:nvPr/>
        </p:nvSpPr>
        <p:spPr>
          <a:xfrm rot="10800000">
            <a:off x="6831750" y="10600"/>
            <a:ext cx="2312400" cy="1128600"/>
          </a:xfrm>
          <a:prstGeom prst="rtTriangl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311700" y="1139200"/>
            <a:ext cx="7601400" cy="7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44450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5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прогноза модуля упругости при растяжении и прочности при растяжении были использованы и настроены гиперпараметры для следующих моделей:</a:t>
            </a:r>
            <a:endParaRPr b="1" sz="6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rgbClr val="5FCBEF"/>
              </a:solidFill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3162725" y="2040975"/>
            <a:ext cx="5669700" cy="31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chemeClr val="dk1"/>
                </a:solidFill>
              </a:rPr>
              <a:t>Градиентный бустинг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ru" sz="1500">
                <a:solidFill>
                  <a:schemeClr val="dk1"/>
                </a:solidFill>
              </a:rPr>
              <a:t>Количество деревьев:</a:t>
            </a:r>
            <a:endParaRPr sz="15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</a:rPr>
              <a:t>'n_estimators': [60, 80, 100]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ru" sz="1500">
                <a:solidFill>
                  <a:schemeClr val="dk1"/>
                </a:solidFill>
              </a:rPr>
              <a:t>Поиск функций:</a:t>
            </a:r>
            <a:endParaRPr sz="15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</a:rPr>
              <a:t>'max_features': ['auto', 'sqrt', 'log2']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ru" sz="1500">
                <a:solidFill>
                  <a:schemeClr val="dk1"/>
                </a:solidFill>
              </a:rPr>
              <a:t>Глубина дерева:</a:t>
            </a:r>
            <a:endParaRPr sz="15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</a:rPr>
              <a:t>'max_depth' : [3,4,5,6]</a:t>
            </a:r>
            <a:endParaRPr sz="15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39" name="Google Shape;139;p21"/>
          <p:cNvSpPr/>
          <p:nvPr/>
        </p:nvSpPr>
        <p:spPr>
          <a:xfrm>
            <a:off x="0" y="3712275"/>
            <a:ext cx="2363100" cy="1431300"/>
          </a:xfrm>
          <a:prstGeom prst="rtTriangl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91000"/>
              </a:srgbClr>
            </a:outerShdw>
            <a:reflection blurRad="0" dir="5400000" dist="38100" endA="0" endPos="30000" fadeDir="5400012" kx="0" rotWithShape="0" algn="bl" stA="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1"/>
          <p:cNvSpPr txBox="1"/>
          <p:nvPr/>
        </p:nvSpPr>
        <p:spPr>
          <a:xfrm>
            <a:off x="0" y="1919500"/>
            <a:ext cx="334020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chemeClr val="dk1"/>
                </a:solidFill>
              </a:rPr>
              <a:t>Линейная регрессия</a:t>
            </a:r>
            <a:endParaRPr sz="1500">
              <a:solidFill>
                <a:schemeClr val="dk1"/>
              </a:solidFill>
            </a:endParaRPr>
          </a:p>
          <a:p>
            <a:pPr indent="44450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41" name="Google Shape;141;p21"/>
          <p:cNvSpPr/>
          <p:nvPr/>
        </p:nvSpPr>
        <p:spPr>
          <a:xfrm flipH="1" rot="5400000">
            <a:off x="-551250" y="3463650"/>
            <a:ext cx="2231100" cy="1128600"/>
          </a:xfrm>
          <a:prstGeom prst="rtTriangl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