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3" r:id="rId3"/>
    <p:sldId id="259" r:id="rId4"/>
    <p:sldId id="257" r:id="rId5"/>
    <p:sldId id="258" r:id="rId6"/>
    <p:sldId id="260" r:id="rId7"/>
    <p:sldId id="261" r:id="rId8"/>
    <p:sldId id="286" r:id="rId9"/>
    <p:sldId id="294" r:id="rId10"/>
    <p:sldId id="296" r:id="rId11"/>
    <p:sldId id="295" r:id="rId12"/>
    <p:sldId id="297" r:id="rId13"/>
    <p:sldId id="298" r:id="rId14"/>
    <p:sldId id="287" r:id="rId15"/>
    <p:sldId id="292" r:id="rId16"/>
    <p:sldId id="293" r:id="rId17"/>
    <p:sldId id="289" r:id="rId18"/>
    <p:sldId id="262" r:id="rId19"/>
    <p:sldId id="263" r:id="rId20"/>
    <p:sldId id="264" r:id="rId21"/>
    <p:sldId id="265" r:id="rId22"/>
    <p:sldId id="266" r:id="rId23"/>
    <p:sldId id="273" r:id="rId24"/>
    <p:sldId id="267" r:id="rId25"/>
    <p:sldId id="272" r:id="rId26"/>
    <p:sldId id="310" r:id="rId27"/>
    <p:sldId id="304" r:id="rId28"/>
    <p:sldId id="268" r:id="rId29"/>
    <p:sldId id="305" r:id="rId30"/>
    <p:sldId id="309" r:id="rId31"/>
    <p:sldId id="307" r:id="rId32"/>
    <p:sldId id="306" r:id="rId33"/>
    <p:sldId id="291" r:id="rId34"/>
    <p:sldId id="308" r:id="rId35"/>
    <p:sldId id="269" r:id="rId36"/>
    <p:sldId id="270" r:id="rId37"/>
    <p:sldId id="271" r:id="rId38"/>
    <p:sldId id="274" r:id="rId39"/>
    <p:sldId id="275" r:id="rId40"/>
    <p:sldId id="276" r:id="rId41"/>
    <p:sldId id="277" r:id="rId42"/>
    <p:sldId id="278" r:id="rId43"/>
    <p:sldId id="279" r:id="rId44"/>
    <p:sldId id="284" r:id="rId45"/>
    <p:sldId id="280" r:id="rId46"/>
    <p:sldId id="281" r:id="rId47"/>
    <p:sldId id="282" r:id="rId48"/>
    <p:sldId id="285" r:id="rId49"/>
    <p:sldId id="290" r:id="rId50"/>
    <p:sldId id="299" r:id="rId51"/>
    <p:sldId id="300" r:id="rId52"/>
    <p:sldId id="301" r:id="rId53"/>
    <p:sldId id="302" r:id="rId54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648" y="-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D2AE-84CE-EE4A-A91E-BACAA8D05BA8}" type="datetimeFigureOut">
              <a:rPr lang="ru-RU" smtClean="0"/>
              <a:t>26/11/16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BEF-6836-D24B-BE3B-7622C8337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99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D2AE-84CE-EE4A-A91E-BACAA8D05BA8}" type="datetimeFigureOut">
              <a:rPr lang="ru-RU" smtClean="0"/>
              <a:t>26/11/16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BEF-6836-D24B-BE3B-7622C8337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47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D2AE-84CE-EE4A-A91E-BACAA8D05BA8}" type="datetimeFigureOut">
              <a:rPr lang="ru-RU" smtClean="0"/>
              <a:t>26/11/16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BEF-6836-D24B-BE3B-7622C8337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7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D2AE-84CE-EE4A-A91E-BACAA8D05BA8}" type="datetimeFigureOut">
              <a:rPr lang="ru-RU" smtClean="0"/>
              <a:t>26/11/16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BEF-6836-D24B-BE3B-7622C8337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94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D2AE-84CE-EE4A-A91E-BACAA8D05BA8}" type="datetimeFigureOut">
              <a:rPr lang="ru-RU" smtClean="0"/>
              <a:t>26/11/16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BEF-6836-D24B-BE3B-7622C8337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04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D2AE-84CE-EE4A-A91E-BACAA8D05BA8}" type="datetimeFigureOut">
              <a:rPr lang="ru-RU" smtClean="0"/>
              <a:t>26/11/16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BEF-6836-D24B-BE3B-7622C8337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13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D2AE-84CE-EE4A-A91E-BACAA8D05BA8}" type="datetimeFigureOut">
              <a:rPr lang="ru-RU" smtClean="0"/>
              <a:t>26/11/16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BEF-6836-D24B-BE3B-7622C8337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26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D2AE-84CE-EE4A-A91E-BACAA8D05BA8}" type="datetimeFigureOut">
              <a:rPr lang="ru-RU" smtClean="0"/>
              <a:t>26/11/16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BEF-6836-D24B-BE3B-7622C8337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90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D2AE-84CE-EE4A-A91E-BACAA8D05BA8}" type="datetimeFigureOut">
              <a:rPr lang="ru-RU" smtClean="0"/>
              <a:t>26/11/16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BEF-6836-D24B-BE3B-7622C8337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66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D2AE-84CE-EE4A-A91E-BACAA8D05BA8}" type="datetimeFigureOut">
              <a:rPr lang="ru-RU" smtClean="0"/>
              <a:t>26/11/16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BEF-6836-D24B-BE3B-7622C8337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78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D2AE-84CE-EE4A-A91E-BACAA8D05BA8}" type="datetimeFigureOut">
              <a:rPr lang="ru-RU" smtClean="0"/>
              <a:t>26/11/16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0BEF-6836-D24B-BE3B-7622C8337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90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6D2AE-84CE-EE4A-A91E-BACAA8D05BA8}" type="datetimeFigureOut">
              <a:rPr lang="ru-RU" smtClean="0"/>
              <a:t>26/11/16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C0BEF-6836-D24B-BE3B-7622C8337F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42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Комбинаторика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(перечислительная)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008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 3" descr="Screenshot 2016-11-13 23.31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60" y="1417638"/>
            <a:ext cx="7493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9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9744" y="1600200"/>
            <a:ext cx="8873560" cy="4525963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en-US" sz="2800" dirty="0" smtClean="0"/>
              <a:t>|</a:t>
            </a:r>
            <a:r>
              <a:rPr lang="en-US" sz="2800" dirty="0" smtClean="0">
                <a:solidFill>
                  <a:srgbClr val="FF6600"/>
                </a:solidFill>
              </a:rPr>
              <a:t>A|B|C</a:t>
            </a:r>
            <a:r>
              <a:rPr lang="en-US" sz="2800" dirty="0" smtClean="0"/>
              <a:t>| = |</a:t>
            </a:r>
            <a:r>
              <a:rPr lang="en-US" sz="2800" dirty="0" smtClean="0">
                <a:solidFill>
                  <a:srgbClr val="FF6600"/>
                </a:solidFill>
              </a:rPr>
              <a:t>A</a:t>
            </a:r>
            <a:r>
              <a:rPr lang="en-US" sz="2800" dirty="0" smtClean="0"/>
              <a:t>|</a:t>
            </a:r>
            <a:r>
              <a:rPr lang="en-US" sz="2800" dirty="0" smtClean="0">
                <a:solidFill>
                  <a:srgbClr val="FF6600"/>
                </a:solidFill>
              </a:rPr>
              <a:t>+</a:t>
            </a:r>
            <a:r>
              <a:rPr lang="en-US" sz="2800" dirty="0" smtClean="0"/>
              <a:t>|</a:t>
            </a:r>
            <a:r>
              <a:rPr lang="en-US" sz="2800" dirty="0" smtClean="0">
                <a:solidFill>
                  <a:srgbClr val="FF6600"/>
                </a:solidFill>
              </a:rPr>
              <a:t>B</a:t>
            </a:r>
            <a:r>
              <a:rPr lang="en-US" sz="2800" dirty="0" smtClean="0"/>
              <a:t>|</a:t>
            </a:r>
            <a:r>
              <a:rPr lang="en-US" sz="2800" dirty="0" smtClean="0">
                <a:solidFill>
                  <a:srgbClr val="FF6600"/>
                </a:solidFill>
              </a:rPr>
              <a:t>+</a:t>
            </a:r>
            <a:r>
              <a:rPr lang="en-US" sz="2800" dirty="0" smtClean="0"/>
              <a:t>|</a:t>
            </a:r>
            <a:r>
              <a:rPr lang="en-US" sz="2800" dirty="0" smtClean="0">
                <a:solidFill>
                  <a:srgbClr val="FF6600"/>
                </a:solidFill>
              </a:rPr>
              <a:t>C</a:t>
            </a:r>
            <a:r>
              <a:rPr lang="en-US" sz="2800" dirty="0" smtClean="0"/>
              <a:t>|</a:t>
            </a:r>
            <a:r>
              <a:rPr lang="en-US" sz="2800" dirty="0" smtClean="0">
                <a:solidFill>
                  <a:srgbClr val="FF6600"/>
                </a:solidFill>
              </a:rPr>
              <a:t>-</a:t>
            </a:r>
            <a:r>
              <a:rPr lang="en-US" sz="2800" dirty="0" smtClean="0"/>
              <a:t>|</a:t>
            </a:r>
            <a:r>
              <a:rPr lang="en-US" sz="2800" dirty="0" smtClean="0">
                <a:solidFill>
                  <a:srgbClr val="FF6600"/>
                </a:solidFill>
              </a:rPr>
              <a:t>A&amp;B</a:t>
            </a:r>
            <a:r>
              <a:rPr lang="en-US" sz="2800" dirty="0" smtClean="0"/>
              <a:t>|</a:t>
            </a:r>
            <a:r>
              <a:rPr lang="en-US" sz="2800" dirty="0" smtClean="0">
                <a:solidFill>
                  <a:srgbClr val="FF6600"/>
                </a:solidFill>
              </a:rPr>
              <a:t>-</a:t>
            </a:r>
            <a:r>
              <a:rPr lang="en-US" sz="2800" dirty="0" smtClean="0"/>
              <a:t>|</a:t>
            </a:r>
            <a:r>
              <a:rPr lang="en-US" sz="2800" dirty="0" smtClean="0">
                <a:solidFill>
                  <a:srgbClr val="FF6600"/>
                </a:solidFill>
              </a:rPr>
              <a:t>A&amp;C</a:t>
            </a:r>
            <a:r>
              <a:rPr lang="en-US" sz="2800" dirty="0" smtClean="0"/>
              <a:t>|</a:t>
            </a:r>
            <a:r>
              <a:rPr lang="en-US" sz="2800" dirty="0" smtClean="0">
                <a:solidFill>
                  <a:srgbClr val="FF6600"/>
                </a:solidFill>
              </a:rPr>
              <a:t>-</a:t>
            </a:r>
            <a:r>
              <a:rPr lang="en-US" sz="2800" dirty="0" smtClean="0"/>
              <a:t>|</a:t>
            </a:r>
            <a:r>
              <a:rPr lang="en-US" sz="2800" dirty="0" smtClean="0">
                <a:solidFill>
                  <a:srgbClr val="FF6600"/>
                </a:solidFill>
              </a:rPr>
              <a:t>B&amp;C</a:t>
            </a:r>
            <a:r>
              <a:rPr lang="en-US" sz="2800" dirty="0" smtClean="0"/>
              <a:t>|</a:t>
            </a:r>
            <a:r>
              <a:rPr lang="en-US" sz="2800" dirty="0" smtClean="0">
                <a:solidFill>
                  <a:srgbClr val="FF6600"/>
                </a:solidFill>
              </a:rPr>
              <a:t>+</a:t>
            </a:r>
            <a:r>
              <a:rPr lang="en-US" sz="2800" dirty="0" smtClean="0"/>
              <a:t>|</a:t>
            </a:r>
            <a:r>
              <a:rPr lang="en-US" sz="2800" dirty="0" smtClean="0">
                <a:solidFill>
                  <a:srgbClr val="FF6600"/>
                </a:solidFill>
              </a:rPr>
              <a:t>A&amp;B&amp;C</a:t>
            </a:r>
            <a:r>
              <a:rPr lang="en-US" sz="2800" dirty="0" smtClean="0"/>
              <a:t>|</a:t>
            </a:r>
            <a:endParaRPr lang="ru-RU" sz="2800" dirty="0"/>
          </a:p>
          <a:p>
            <a:r>
              <a:rPr lang="ru-RU" dirty="0" smtClean="0"/>
              <a:t>но для неё не хватает данных</a:t>
            </a:r>
            <a:endParaRPr lang="ru-RU" dirty="0"/>
          </a:p>
        </p:txBody>
      </p:sp>
      <p:pic>
        <p:nvPicPr>
          <p:cNvPr id="4" name="Изображение 3" descr="Screenshot 2016-11-13 23.35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81" y="501757"/>
            <a:ext cx="8277068" cy="385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 3" descr="Screenshot 2016-11-13 23.48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199"/>
            <a:ext cx="8480172" cy="478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00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Включение/исключение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учесть, что множества входят в некое надмножество </a:t>
            </a:r>
            <a:r>
              <a:rPr lang="en-US" dirty="0" smtClean="0"/>
              <a:t>X</a:t>
            </a:r>
            <a:r>
              <a:rPr lang="ru-RU" dirty="0" smtClean="0"/>
              <a:t> как его подмножества, </a:t>
            </a:r>
          </a:p>
          <a:p>
            <a:r>
              <a:rPr lang="ru-RU" dirty="0" smtClean="0"/>
              <a:t>то можно поставить вопрос о пересечении их дополнений</a:t>
            </a:r>
            <a:endParaRPr lang="en-US" dirty="0" smtClean="0"/>
          </a:p>
          <a:p>
            <a:r>
              <a:rPr lang="en-US" dirty="0" smtClean="0"/>
              <a:t>    |</a:t>
            </a:r>
            <a:r>
              <a:rPr lang="en-US" dirty="0" smtClean="0">
                <a:solidFill>
                  <a:srgbClr val="FF6600"/>
                </a:solidFill>
              </a:rPr>
              <a:t>A'&amp;B'</a:t>
            </a:r>
            <a:r>
              <a:rPr lang="en-US" dirty="0" smtClean="0"/>
              <a:t>|= |</a:t>
            </a:r>
            <a:r>
              <a:rPr lang="en-US" dirty="0" smtClean="0">
                <a:solidFill>
                  <a:srgbClr val="FF6600"/>
                </a:solidFill>
              </a:rPr>
              <a:t>(A|B)'</a:t>
            </a:r>
            <a:r>
              <a:rPr lang="en-US" dirty="0" smtClean="0"/>
              <a:t>|= |</a:t>
            </a:r>
            <a:r>
              <a:rPr lang="en-US" dirty="0" smtClean="0">
                <a:solidFill>
                  <a:srgbClr val="FF6600"/>
                </a:solidFill>
              </a:rPr>
              <a:t>X</a:t>
            </a:r>
            <a:r>
              <a:rPr lang="en-US" dirty="0" smtClean="0"/>
              <a:t>|</a:t>
            </a:r>
            <a:r>
              <a:rPr lang="en-US" dirty="0">
                <a:solidFill>
                  <a:srgbClr val="FF6600"/>
                </a:solidFill>
              </a:rPr>
              <a:t>-</a:t>
            </a:r>
            <a:r>
              <a:rPr lang="en-US" dirty="0" smtClean="0"/>
              <a:t>|</a:t>
            </a:r>
            <a:r>
              <a:rPr lang="en-US" dirty="0" smtClean="0">
                <a:solidFill>
                  <a:srgbClr val="FF6600"/>
                </a:solidFill>
              </a:rPr>
              <a:t>A|B</a:t>
            </a:r>
            <a:r>
              <a:rPr lang="en-US" dirty="0" smtClean="0"/>
              <a:t>| = </a:t>
            </a:r>
          </a:p>
          <a:p>
            <a:r>
              <a:rPr lang="en-US" dirty="0" smtClean="0"/>
              <a:t>=   |</a:t>
            </a:r>
            <a:r>
              <a:rPr lang="en-US" dirty="0" smtClean="0">
                <a:solidFill>
                  <a:srgbClr val="FF6600"/>
                </a:solidFill>
              </a:rPr>
              <a:t>X</a:t>
            </a:r>
            <a:r>
              <a:rPr lang="en-US" dirty="0" smtClean="0"/>
              <a:t>|</a:t>
            </a:r>
            <a:r>
              <a:rPr lang="en-US" dirty="0" smtClean="0">
                <a:solidFill>
                  <a:srgbClr val="FF6600"/>
                </a:solidFill>
              </a:rPr>
              <a:t>-</a:t>
            </a:r>
            <a:r>
              <a:rPr lang="en-US" dirty="0" smtClean="0"/>
              <a:t>|</a:t>
            </a:r>
            <a:r>
              <a:rPr lang="en-US" dirty="0" smtClean="0">
                <a:solidFill>
                  <a:srgbClr val="FF6600"/>
                </a:solidFill>
              </a:rPr>
              <a:t>A</a:t>
            </a:r>
            <a:r>
              <a:rPr lang="en-US" dirty="0" smtClean="0"/>
              <a:t>|</a:t>
            </a:r>
            <a:r>
              <a:rPr lang="en-US" dirty="0" smtClean="0">
                <a:solidFill>
                  <a:srgbClr val="FF6600"/>
                </a:solidFill>
              </a:rPr>
              <a:t>-</a:t>
            </a:r>
            <a:r>
              <a:rPr lang="en-US" dirty="0" smtClean="0"/>
              <a:t>|</a:t>
            </a:r>
            <a:r>
              <a:rPr lang="en-US" dirty="0" smtClean="0">
                <a:solidFill>
                  <a:srgbClr val="FF6600"/>
                </a:solidFill>
              </a:rPr>
              <a:t>B</a:t>
            </a:r>
            <a:r>
              <a:rPr lang="en-US" dirty="0" smtClean="0"/>
              <a:t>|</a:t>
            </a:r>
            <a:r>
              <a:rPr lang="en-US" dirty="0" smtClean="0">
                <a:solidFill>
                  <a:srgbClr val="FF6600"/>
                </a:solidFill>
              </a:rPr>
              <a:t>+</a:t>
            </a:r>
            <a:r>
              <a:rPr lang="en-US" dirty="0" smtClean="0"/>
              <a:t>|</a:t>
            </a:r>
            <a:r>
              <a:rPr lang="en-US" dirty="0" smtClean="0">
                <a:solidFill>
                  <a:srgbClr val="FF6600"/>
                </a:solidFill>
              </a:rPr>
              <a:t>A&amp;B</a:t>
            </a:r>
            <a:r>
              <a:rPr lang="en-US" dirty="0" smtClean="0"/>
              <a:t>|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4871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Правило произведения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Мощность декартова произведения</a:t>
            </a:r>
          </a:p>
          <a:p>
            <a:r>
              <a:rPr lang="ru-RU" dirty="0" smtClean="0"/>
              <a:t>Пример 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3950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 3" descr="Screenshot 2016-11-13 19.09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75" y="2461037"/>
            <a:ext cx="6413500" cy="2667000"/>
          </a:xfrm>
          <a:prstGeom prst="rect">
            <a:avLst/>
          </a:prstGeom>
        </p:spPr>
      </p:pic>
      <p:pic>
        <p:nvPicPr>
          <p:cNvPr id="5" name="Изображение 4" descr="Screenshot 2016-11-13 19.10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075" y="2132467"/>
            <a:ext cx="17526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28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 3" descr="Screenshot 2016-11-13 19.13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190"/>
            <a:ext cx="7200900" cy="3975100"/>
          </a:xfrm>
          <a:prstGeom prst="rect">
            <a:avLst/>
          </a:prstGeom>
        </p:spPr>
      </p:pic>
      <p:pic>
        <p:nvPicPr>
          <p:cNvPr id="5" name="Изображение 4" descr="Screenshot 2016-11-13 19.14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2101107"/>
            <a:ext cx="1943100" cy="316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82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Дирихле (</a:t>
            </a:r>
            <a:r>
              <a:rPr lang="en-US" dirty="0" smtClean="0"/>
              <a:t> {"</a:t>
            </a:r>
            <a:r>
              <a:rPr lang="en-US" dirty="0" err="1" smtClean="0"/>
              <a:t>pingeon</a:t>
            </a:r>
            <a:r>
              <a:rPr lang="en-US" dirty="0" smtClean="0"/>
              <a:t>" : "hole"} 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353650" cy="4875602"/>
          </a:xfrm>
        </p:spPr>
        <p:txBody>
          <a:bodyPr>
            <a:normAutofit fontScale="92500" lnSpcReduction="10000"/>
          </a:bodyPr>
          <a:lstStyle/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                        </a:t>
            </a:r>
            <a:r>
              <a:rPr lang="en-US" dirty="0" smtClean="0"/>
              <a:t>k         &gt;      n</a:t>
            </a:r>
          </a:p>
          <a:p>
            <a:r>
              <a:rPr lang="ru-RU" dirty="0" smtClean="0"/>
              <a:t>Сюръекция И НЕ инъекция</a:t>
            </a:r>
          </a:p>
          <a:p>
            <a:r>
              <a:rPr lang="ru-RU" dirty="0" smtClean="0"/>
              <a:t>Все гнёзда заняты</a:t>
            </a:r>
          </a:p>
          <a:p>
            <a:r>
              <a:rPr lang="ru-RU" dirty="0" smtClean="0"/>
              <a:t>и т.к. хотя бы одно гнездо занято двумя, то однозначно восстановить голубя по гнезду нельзя</a:t>
            </a:r>
            <a:endParaRPr lang="en-US" dirty="0" smtClean="0"/>
          </a:p>
          <a:p>
            <a:r>
              <a:rPr lang="ru-RU" sz="2600" i="1" dirty="0"/>
              <a:t>в графе на </a:t>
            </a:r>
            <a:r>
              <a:rPr lang="ru-RU" sz="2600" i="1" dirty="0" err="1"/>
              <a:t>n</a:t>
            </a:r>
            <a:r>
              <a:rPr lang="ru-RU" sz="2600" i="1" dirty="0"/>
              <a:t> вершинах хотя бы две вершины имеют одинаковую степень </a:t>
            </a:r>
            <a:endParaRPr lang="ru-RU" sz="2600" i="1" dirty="0" smtClean="0"/>
          </a:p>
          <a:p>
            <a:endParaRPr lang="ru-RU" dirty="0"/>
          </a:p>
        </p:txBody>
      </p:sp>
      <p:pic>
        <p:nvPicPr>
          <p:cNvPr id="4" name="Изображение 3" descr="bi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9325" y="1417638"/>
            <a:ext cx="1476391" cy="1079611"/>
          </a:xfrm>
          <a:prstGeom prst="rect">
            <a:avLst/>
          </a:prstGeom>
        </p:spPr>
      </p:pic>
      <p:pic>
        <p:nvPicPr>
          <p:cNvPr id="5" name="Изображение 4" descr="bi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64070" y="1600200"/>
            <a:ext cx="1476391" cy="1079611"/>
          </a:xfrm>
          <a:prstGeom prst="rect">
            <a:avLst/>
          </a:prstGeom>
        </p:spPr>
      </p:pic>
      <p:pic>
        <p:nvPicPr>
          <p:cNvPr id="6" name="Изображение 5" descr="bi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09843"/>
            <a:ext cx="1476391" cy="1079611"/>
          </a:xfrm>
          <a:prstGeom prst="rect">
            <a:avLst/>
          </a:prstGeom>
        </p:spPr>
      </p:pic>
      <p:pic>
        <p:nvPicPr>
          <p:cNvPr id="7" name="Изображение 6" descr="bi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76391" y="2322673"/>
            <a:ext cx="1476391" cy="1079611"/>
          </a:xfrm>
          <a:prstGeom prst="rect">
            <a:avLst/>
          </a:prstGeom>
        </p:spPr>
      </p:pic>
      <p:pic>
        <p:nvPicPr>
          <p:cNvPr id="8" name="Изображение 7" descr="ne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359" y="1417638"/>
            <a:ext cx="1477859" cy="972154"/>
          </a:xfrm>
          <a:prstGeom prst="rect">
            <a:avLst/>
          </a:prstGeom>
        </p:spPr>
      </p:pic>
      <p:pic>
        <p:nvPicPr>
          <p:cNvPr id="9" name="Изображение 8" descr="ne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429" y="2056115"/>
            <a:ext cx="1477859" cy="972154"/>
          </a:xfrm>
          <a:prstGeom prst="rect">
            <a:avLst/>
          </a:prstGeom>
        </p:spPr>
      </p:pic>
      <p:pic>
        <p:nvPicPr>
          <p:cNvPr id="10" name="Изображение 9" descr="ne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419" y="2430130"/>
            <a:ext cx="1477859" cy="97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10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Декартова степень: пары,</a:t>
            </a:r>
            <a:br>
              <a:rPr lang="ru-RU" dirty="0" smtClean="0"/>
            </a:br>
            <a:r>
              <a:rPr lang="ru-RU" dirty="0" smtClean="0"/>
              <a:t>тройки, </a:t>
            </a:r>
            <a:r>
              <a:rPr lang="ru-RU" dirty="0" err="1" smtClean="0"/>
              <a:t>энки</a:t>
            </a:r>
            <a:r>
              <a:rPr lang="ru-RU" dirty="0" smtClean="0"/>
              <a:t>, кашки - кортежи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 3" descr="Screenshot 2016-11-12 04.27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5" y="1417638"/>
            <a:ext cx="88646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27036" y="3016655"/>
            <a:ext cx="4248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Трёхсимвольные слова</a:t>
            </a:r>
          </a:p>
          <a:p>
            <a:r>
              <a:rPr lang="ru-RU" dirty="0" smtClean="0"/>
              <a:t>в алфавите </a:t>
            </a:r>
            <a:r>
              <a:rPr lang="en-US" dirty="0" smtClean="0"/>
              <a:t>{0,1}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1621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</a:t>
            </a:r>
            <a:r>
              <a:rPr lang="ru-RU" dirty="0" smtClean="0"/>
              <a:t>мультимножество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199" y="1600200"/>
            <a:ext cx="8445385" cy="5014702"/>
          </a:xfrm>
        </p:spPr>
        <p:txBody>
          <a:bodyPr>
            <a:normAutofit/>
          </a:bodyPr>
          <a:lstStyle/>
          <a:p>
            <a:r>
              <a:rPr lang="ru-RU" dirty="0" smtClean="0"/>
              <a:t>Это схема порождения кашек</a:t>
            </a:r>
          </a:p>
          <a:p>
            <a:r>
              <a:rPr lang="ru-RU" dirty="0" smtClean="0"/>
              <a:t>От частного: берём кашку и убираем значимость порядка, например</a:t>
            </a:r>
          </a:p>
          <a:p>
            <a:endParaRPr lang="ru-RU" dirty="0"/>
          </a:p>
          <a:p>
            <a:r>
              <a:rPr lang="ru-RU" dirty="0" smtClean="0"/>
              <a:t>вот все элементы декартова куба над </a:t>
            </a:r>
            <a:r>
              <a:rPr lang="en-US" dirty="0" smtClean="0"/>
              <a:t>{0,1}</a:t>
            </a:r>
          </a:p>
          <a:p>
            <a:endParaRPr lang="en-US" dirty="0" smtClean="0"/>
          </a:p>
          <a:p>
            <a:r>
              <a:rPr lang="ru-RU" dirty="0" smtClean="0"/>
              <a:t>что общего у этих трёх из них?</a:t>
            </a:r>
          </a:p>
          <a:p>
            <a:r>
              <a:rPr lang="ru-RU" dirty="0" smtClean="0"/>
              <a:t>- что здесь 1 раз взят 0 и 2 раза взята 1</a:t>
            </a:r>
          </a:p>
          <a:p>
            <a:endParaRPr lang="ru-RU" dirty="0"/>
          </a:p>
        </p:txBody>
      </p:sp>
      <p:pic>
        <p:nvPicPr>
          <p:cNvPr id="5" name="Изображение 4" descr="Screenshot 2016-11-12 04.30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875" y="3568339"/>
            <a:ext cx="6248400" cy="444500"/>
          </a:xfrm>
          <a:prstGeom prst="rect">
            <a:avLst/>
          </a:prstGeom>
        </p:spPr>
      </p:pic>
      <p:pic>
        <p:nvPicPr>
          <p:cNvPr id="6" name="Изображение 5" descr="Screenshot 2016-11-12 04.30.52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590" y="4548772"/>
            <a:ext cx="3361546" cy="59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90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магазине </a:t>
            </a:r>
            <a:r>
              <a:rPr lang="ru-RU" dirty="0" err="1"/>
              <a:t>iStore</a:t>
            </a:r>
            <a:r>
              <a:rPr lang="ru-RU" dirty="0"/>
              <a:t> семь сотрудников, которые дежурят у стенда парами. Сколько вариантов пар существует</a:t>
            </a:r>
            <a:r>
              <a:rPr lang="ru-RU" dirty="0" smtClean="0"/>
              <a:t>?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904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313553" y="1270073"/>
            <a:ext cx="8716784" cy="5456607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Т.е. это таблица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Или </a:t>
            </a:r>
            <a:r>
              <a:rPr lang="en-US" dirty="0" smtClean="0"/>
              <a:t>JSON</a:t>
            </a:r>
          </a:p>
          <a:p>
            <a:pPr marL="265113" indent="0">
              <a:buNone/>
            </a:pPr>
            <a:r>
              <a:rPr lang="en-US" dirty="0" smtClean="0"/>
              <a:t>{ </a:t>
            </a:r>
          </a:p>
          <a:p>
            <a:pPr marL="265113" lvl="1" indent="0">
              <a:buNone/>
            </a:pPr>
            <a:r>
              <a:rPr lang="en-US" dirty="0" smtClean="0"/>
              <a:t>    "0": "1", </a:t>
            </a:r>
          </a:p>
          <a:p>
            <a:pPr marL="265113" lvl="1" indent="0">
              <a:buNone/>
            </a:pPr>
            <a:r>
              <a:rPr lang="en-US" dirty="0" smtClean="0"/>
              <a:t>    "1": "2"</a:t>
            </a:r>
          </a:p>
          <a:p>
            <a:pPr marL="265113" indent="0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ru-RU" dirty="0" smtClean="0"/>
              <a:t>иными словами, </a:t>
            </a:r>
            <a:r>
              <a:rPr lang="en-US" dirty="0" smtClean="0"/>
              <a:t>map</a:t>
            </a:r>
          </a:p>
          <a:p>
            <a:r>
              <a:rPr lang="ru-RU" dirty="0" smtClean="0"/>
              <a:t>элементам сопоставляются что? количества их вхождений или клонов</a:t>
            </a:r>
          </a:p>
          <a:p>
            <a:endParaRPr lang="ru-RU" dirty="0"/>
          </a:p>
        </p:txBody>
      </p:sp>
      <p:pic>
        <p:nvPicPr>
          <p:cNvPr id="7" name="Изображение 6" descr="Screenshot 2016-11-12 04.38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80" y="1760451"/>
            <a:ext cx="6899546" cy="137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87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Чуть формальнее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пара (</a:t>
            </a:r>
            <a:r>
              <a:rPr lang="ru-RU" dirty="0" err="1"/>
              <a:t>X</a:t>
            </a:r>
            <a:r>
              <a:rPr lang="ru-RU" dirty="0"/>
              <a:t>, </a:t>
            </a:r>
            <a:r>
              <a:rPr lang="ru-RU" dirty="0" err="1"/>
              <a:t>f</a:t>
            </a:r>
            <a:r>
              <a:rPr lang="ru-RU" dirty="0"/>
              <a:t>), где </a:t>
            </a:r>
            <a:r>
              <a:rPr lang="ru-RU" dirty="0" err="1"/>
              <a:t>f</a:t>
            </a:r>
            <a:r>
              <a:rPr lang="ru-RU" dirty="0"/>
              <a:t>: </a:t>
            </a:r>
            <a:r>
              <a:rPr lang="ru-RU" dirty="0" err="1"/>
              <a:t>X</a:t>
            </a:r>
            <a:r>
              <a:rPr lang="ru-RU" dirty="0"/>
              <a:t> -&gt; {0, ..., </a:t>
            </a:r>
            <a:r>
              <a:rPr lang="ru-RU" dirty="0" err="1"/>
              <a:t>k</a:t>
            </a:r>
            <a:r>
              <a:rPr lang="ru-RU" dirty="0"/>
              <a:t>} </a:t>
            </a:r>
          </a:p>
          <a:p>
            <a:r>
              <a:rPr lang="ru-RU" dirty="0"/>
              <a:t>     где </a:t>
            </a:r>
            <a:r>
              <a:rPr lang="ru-RU" dirty="0" err="1"/>
              <a:t>f</a:t>
            </a:r>
            <a:r>
              <a:rPr lang="ru-RU" dirty="0"/>
              <a:t> для каждого </a:t>
            </a:r>
            <a:r>
              <a:rPr lang="ru-RU" dirty="0" err="1"/>
              <a:t>x</a:t>
            </a:r>
            <a:r>
              <a:rPr lang="ru-RU" dirty="0"/>
              <a:t> показывает, сколько раз он входит в мультимножество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7888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комбинаторика старше теории множеств</a:t>
            </a:r>
          </a:p>
          <a:p>
            <a:r>
              <a:rPr lang="ru-RU" dirty="0"/>
              <a:t>  и там оперируют объектами, которые для нас, знающих теорию множеств,   </a:t>
            </a:r>
          </a:p>
          <a:p>
            <a:r>
              <a:rPr lang="ru-RU" dirty="0"/>
              <a:t>     являются частными случаями объектов теории множеств</a:t>
            </a:r>
          </a:p>
        </p:txBody>
      </p:sp>
    </p:spTree>
    <p:extLst>
      <p:ext uri="{BB962C8B-B14F-4D97-AF65-F5344CB8AC3E}">
        <p14:creationId xmlns:p14="http://schemas.microsoft.com/office/powerpoint/2010/main" val="2676441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Итак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6777" y="1417637"/>
            <a:ext cx="8987223" cy="5293363"/>
          </a:xfrm>
        </p:spPr>
        <p:txBody>
          <a:bodyPr>
            <a:normAutofit/>
          </a:bodyPr>
          <a:lstStyle/>
          <a:p>
            <a:r>
              <a:rPr lang="ru-RU" dirty="0" err="1"/>
              <a:t>k</a:t>
            </a:r>
            <a:r>
              <a:rPr lang="ru-RU" dirty="0"/>
              <a:t>-сочетание без повторений - это просто подмножество</a:t>
            </a:r>
          </a:p>
          <a:p>
            <a:r>
              <a:rPr lang="ru-RU" dirty="0" err="1"/>
              <a:t>k</a:t>
            </a:r>
            <a:r>
              <a:rPr lang="ru-RU" dirty="0"/>
              <a:t>-сочетание с повторениями - это </a:t>
            </a:r>
            <a:r>
              <a:rPr lang="ru-RU" dirty="0" err="1"/>
              <a:t>k</a:t>
            </a:r>
            <a:r>
              <a:rPr lang="ru-RU" dirty="0"/>
              <a:t>-мультимножество</a:t>
            </a:r>
          </a:p>
          <a:p>
            <a:r>
              <a:rPr lang="ru-RU" dirty="0" err="1"/>
              <a:t>k</a:t>
            </a:r>
            <a:r>
              <a:rPr lang="ru-RU" dirty="0"/>
              <a:t>-перестановка без повторений - это упорядоченное подмножество</a:t>
            </a:r>
          </a:p>
          <a:p>
            <a:r>
              <a:rPr lang="ru-RU" dirty="0" err="1"/>
              <a:t>k</a:t>
            </a:r>
            <a:r>
              <a:rPr lang="ru-RU" dirty="0"/>
              <a:t>-перестановка с повторениями - это любая "кашка (</a:t>
            </a:r>
            <a:r>
              <a:rPr lang="ru-RU" dirty="0" err="1"/>
              <a:t>k</a:t>
            </a:r>
            <a:r>
              <a:rPr lang="ru-RU" dirty="0"/>
              <a:t>-ка)" из декартовой </a:t>
            </a:r>
            <a:r>
              <a:rPr lang="ru-RU" dirty="0" smtClean="0"/>
              <a:t>степени – она же размещение с повторениями, она же слово в алфавите, она же выбора с возвратом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512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Байты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199" y="1600200"/>
            <a:ext cx="8494749" cy="4797203"/>
          </a:xfrm>
        </p:spPr>
        <p:txBody>
          <a:bodyPr>
            <a:normAutofit/>
          </a:bodyPr>
          <a:lstStyle/>
          <a:p>
            <a:r>
              <a:rPr lang="en-US" dirty="0" err="1" smtClean="0"/>
              <a:t>xxxxxxxx</a:t>
            </a:r>
            <a:endParaRPr lang="en-US" dirty="0" smtClean="0"/>
          </a:p>
          <a:p>
            <a:r>
              <a:rPr lang="en-US" dirty="0" smtClean="0"/>
              <a:t>00000000 00000001 … 11111110 11111111</a:t>
            </a:r>
          </a:p>
          <a:p>
            <a:endParaRPr lang="en-US" dirty="0"/>
          </a:p>
          <a:p>
            <a:r>
              <a:rPr lang="tr-TR" dirty="0" smtClean="0"/>
              <a:t>&gt; </a:t>
            </a:r>
            <a:r>
              <a:rPr lang="tr-TR" b="1" dirty="0" smtClean="0"/>
              <a:t>/^[01]{8}$/</a:t>
            </a:r>
            <a:r>
              <a:rPr lang="tr-TR" dirty="0" smtClean="0"/>
              <a:t>.test('00010010')</a:t>
            </a:r>
          </a:p>
          <a:p>
            <a:r>
              <a:rPr lang="tr-TR" dirty="0" smtClean="0"/>
              <a:t>true</a:t>
            </a:r>
          </a:p>
          <a:p>
            <a:endParaRPr lang="tr-TR" dirty="0"/>
          </a:p>
          <a:p>
            <a:r>
              <a:rPr lang="ru-RU" dirty="0" smtClean="0"/>
              <a:t>Каждый байт – это некоторое сопоставление… чего чему?</a:t>
            </a:r>
          </a:p>
          <a:p>
            <a:endParaRPr lang="tr-TR" dirty="0" smtClean="0"/>
          </a:p>
          <a:p>
            <a:endParaRPr lang="tr-TR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3776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Местам битов? Битам мест?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199" y="1600200"/>
            <a:ext cx="8369327" cy="49069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{0,1,2,3,4,5,6,7} -&gt; {0,1}</a:t>
            </a:r>
            <a:endParaRPr lang="ru-RU" dirty="0" smtClean="0"/>
          </a:p>
          <a:p>
            <a:r>
              <a:rPr lang="ru-RU" dirty="0" smtClean="0"/>
              <a:t>или </a:t>
            </a:r>
            <a:r>
              <a:rPr lang="en-US" dirty="0" smtClean="0"/>
              <a:t>{0,1} -&gt; {0,1,2,3,4,5,6,7} ?</a:t>
            </a:r>
          </a:p>
          <a:p>
            <a:endParaRPr lang="en-US" dirty="0"/>
          </a:p>
          <a:p>
            <a:r>
              <a:rPr lang="ru-RU" dirty="0" smtClean="0"/>
              <a:t>второй вариант – не отображение</a:t>
            </a:r>
          </a:p>
          <a:p>
            <a:pPr lvl="1"/>
            <a:r>
              <a:rPr lang="ru-RU" dirty="0" smtClean="0"/>
              <a:t>т.к. битам соответствует более 1 номера</a:t>
            </a:r>
          </a:p>
          <a:p>
            <a:r>
              <a:rPr lang="ru-RU" dirty="0" smtClean="0"/>
              <a:t>первый вариант – отображение, при котором номерам "гнёзд" сопоставляются биты</a:t>
            </a:r>
          </a:p>
          <a:p>
            <a:r>
              <a:rPr lang="ru-RU" dirty="0" smtClean="0"/>
              <a:t>количество таких отображений равно </a:t>
            </a:r>
            <a:r>
              <a:rPr lang="en-US" dirty="0" smtClean="0"/>
              <a:t>2</a:t>
            </a:r>
            <a:r>
              <a:rPr lang="en-US" baseline="30000" dirty="0" smtClean="0"/>
              <a:t>8</a:t>
            </a:r>
            <a:endParaRPr lang="ru-RU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806286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>
                <a:solidFill>
                  <a:srgbClr val="000090"/>
                </a:solidFill>
              </a:rPr>
              <a:t>Это 8-перестановки с повторениями из 2 </a:t>
            </a:r>
            <a:r>
              <a:rPr lang="ru-RU" dirty="0" smtClean="0"/>
              <a:t>– </a:t>
            </a:r>
            <a:br>
              <a:rPr lang="ru-RU" dirty="0" smtClean="0"/>
            </a:br>
            <a:r>
              <a:rPr lang="ru-RU" dirty="0" smtClean="0"/>
              <a:t>"8-размещения с повторениями из 2" </a:t>
            </a:r>
          </a:p>
          <a:p>
            <a:r>
              <a:rPr lang="ru-RU" dirty="0" smtClean="0"/>
              <a:t>Т.е. это сочетания с повторениями, но с порядком, поэтому их больше</a:t>
            </a:r>
          </a:p>
          <a:p>
            <a:r>
              <a:rPr lang="ru-RU" dirty="0" smtClean="0"/>
              <a:t>Очевидно, множество байтов</a:t>
            </a:r>
          </a:p>
          <a:p>
            <a:pPr marL="0" indent="0">
              <a:buNone/>
            </a:pPr>
            <a:r>
              <a:rPr lang="ru-RU" dirty="0" smtClean="0"/>
              <a:t>    это декартова восьмая степень от </a:t>
            </a:r>
            <a:r>
              <a:rPr lang="en-US" dirty="0" smtClean="0"/>
              <a:t>{0,1}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 множество слов в алфавите данной длины</a:t>
            </a:r>
            <a:r>
              <a:rPr lang="en-US" dirty="0" smtClean="0"/>
              <a:t> 8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(подмножество Замыкания Клини)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93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Генетический код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Рассмотрим 4 </a:t>
            </a:r>
            <a:r>
              <a:rPr lang="ru-RU" dirty="0"/>
              <a:t>различных нуклеотида (</a:t>
            </a:r>
            <a:r>
              <a:rPr lang="ru-RU" dirty="0" err="1"/>
              <a:t>нуклеоаминокислоты</a:t>
            </a:r>
            <a:r>
              <a:rPr lang="ru-RU" dirty="0"/>
              <a:t>) </a:t>
            </a:r>
            <a:r>
              <a:rPr lang="ru-RU" dirty="0" err="1" smtClean="0"/>
              <a:t>аденин</a:t>
            </a:r>
            <a:r>
              <a:rPr lang="ru-RU" dirty="0"/>
              <a:t>, гуанин, </a:t>
            </a:r>
            <a:r>
              <a:rPr lang="ru-RU" dirty="0" err="1"/>
              <a:t>цитозин</a:t>
            </a:r>
            <a:r>
              <a:rPr lang="ru-RU" dirty="0"/>
              <a:t>, </a:t>
            </a:r>
            <a:r>
              <a:rPr lang="ru-RU" dirty="0" err="1" smtClean="0"/>
              <a:t>тимин</a:t>
            </a:r>
            <a:r>
              <a:rPr lang="ru-RU" dirty="0" smtClean="0"/>
              <a:t> – </a:t>
            </a:r>
            <a:r>
              <a:rPr lang="en-US" dirty="0" smtClean="0"/>
              <a:t>{A, G, C, T}</a:t>
            </a:r>
          </a:p>
          <a:p>
            <a:r>
              <a:rPr lang="ru-RU" dirty="0"/>
              <a:t>Триплеты или </a:t>
            </a:r>
            <a:r>
              <a:rPr lang="ru-RU" dirty="0" err="1" smtClean="0"/>
              <a:t>комтринации</a:t>
            </a:r>
            <a:r>
              <a:rPr lang="ru-RU" dirty="0" smtClean="0"/>
              <a:t>: </a:t>
            </a:r>
            <a:r>
              <a:rPr lang="en-US" dirty="0"/>
              <a:t>GUG, AUU, </a:t>
            </a:r>
            <a:r>
              <a:rPr lang="en-US" dirty="0" smtClean="0"/>
              <a:t>CUG </a:t>
            </a:r>
            <a:r>
              <a:rPr lang="ru-RU" dirty="0" smtClean="0"/>
              <a:t>и т.п. – называются </a:t>
            </a:r>
            <a:r>
              <a:rPr lang="ru-RU" b="1" dirty="0" smtClean="0"/>
              <a:t>кодонами</a:t>
            </a:r>
          </a:p>
          <a:p>
            <a:endParaRPr lang="ru-RU" dirty="0" smtClean="0"/>
          </a:p>
          <a:p>
            <a:r>
              <a:rPr lang="ru-RU" dirty="0" smtClean="0"/>
              <a:t>сколько их всего возможно?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751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0090"/>
                </a:solidFill>
              </a:rPr>
              <a:t>Это </a:t>
            </a:r>
            <a:r>
              <a:rPr lang="ru-RU" dirty="0" smtClean="0">
                <a:solidFill>
                  <a:srgbClr val="000090"/>
                </a:solidFill>
              </a:rPr>
              <a:t>3-</a:t>
            </a:r>
            <a:r>
              <a:rPr lang="ru-RU" dirty="0" smtClean="0">
                <a:solidFill>
                  <a:srgbClr val="000090"/>
                </a:solidFill>
              </a:rPr>
              <a:t>перестановки с повторениями </a:t>
            </a:r>
            <a:r>
              <a:rPr lang="ru-RU" dirty="0" smtClean="0">
                <a:solidFill>
                  <a:srgbClr val="000090"/>
                </a:solidFill>
              </a:rPr>
              <a:t>из 4 </a:t>
            </a:r>
            <a:r>
              <a:rPr lang="ru-RU" dirty="0" smtClean="0"/>
              <a:t>– </a:t>
            </a:r>
            <a:br>
              <a:rPr lang="ru-RU" dirty="0" smtClean="0"/>
            </a:br>
            <a:r>
              <a:rPr lang="ru-RU" dirty="0" smtClean="0"/>
              <a:t>"3-</a:t>
            </a:r>
            <a:r>
              <a:rPr lang="ru-RU" dirty="0" smtClean="0"/>
              <a:t>размещения с повторениями из </a:t>
            </a:r>
            <a:r>
              <a:rPr lang="ru-RU" dirty="0" smtClean="0"/>
              <a:t>4" </a:t>
            </a:r>
            <a:endParaRPr lang="ru-RU" dirty="0" smtClean="0"/>
          </a:p>
          <a:p>
            <a:r>
              <a:rPr lang="ru-RU" dirty="0" smtClean="0"/>
              <a:t>это </a:t>
            </a:r>
            <a:r>
              <a:rPr lang="ru-RU" dirty="0" smtClean="0"/>
              <a:t>декартова </a:t>
            </a:r>
            <a:r>
              <a:rPr lang="ru-RU" dirty="0" smtClean="0"/>
              <a:t>третья степень </a:t>
            </a:r>
            <a:r>
              <a:rPr lang="ru-RU" dirty="0" smtClean="0"/>
              <a:t>от </a:t>
            </a:r>
            <a:r>
              <a:rPr lang="en-US" dirty="0"/>
              <a:t>{A, G, C, T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/>
              <a:t>т.е. </a:t>
            </a:r>
            <a:r>
              <a:rPr lang="en-US" dirty="0" smtClean="0"/>
              <a:t>4</a:t>
            </a:r>
            <a:r>
              <a:rPr lang="en-US" baseline="30000" dirty="0" smtClean="0"/>
              <a:t>3</a:t>
            </a:r>
            <a:r>
              <a:rPr lang="en-US" dirty="0" smtClean="0"/>
              <a:t> = 64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567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механизм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13553" y="1417638"/>
            <a:ext cx="8716784" cy="523064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Ген (участок ДНК) кодирует белок </a:t>
            </a:r>
            <a:r>
              <a:rPr lang="ru-RU" dirty="0"/>
              <a:t>(например, метионин)</a:t>
            </a:r>
            <a:r>
              <a:rPr lang="ru-RU" dirty="0" smtClean="0"/>
              <a:t>, </a:t>
            </a:r>
            <a:r>
              <a:rPr lang="ru-RU" dirty="0" err="1" smtClean="0"/>
              <a:t>т.е.цепь</a:t>
            </a:r>
            <a:r>
              <a:rPr lang="ru-RU" dirty="0" smtClean="0"/>
              <a:t> из аминокислот, соединённых пептидной связью</a:t>
            </a:r>
          </a:p>
          <a:p>
            <a:r>
              <a:rPr lang="ru-RU" dirty="0" smtClean="0"/>
              <a:t>Их всего 20 разных</a:t>
            </a:r>
          </a:p>
          <a:p>
            <a:r>
              <a:rPr lang="ru-RU" dirty="0" smtClean="0"/>
              <a:t>Ген состоит из кодонов, и их последовательность определяет последовательность аминокислот в белке</a:t>
            </a:r>
          </a:p>
          <a:p>
            <a:r>
              <a:rPr lang="ru-RU" dirty="0" smtClean="0"/>
              <a:t>Т.е. генетический </a:t>
            </a:r>
            <a:r>
              <a:rPr lang="ru-RU" dirty="0"/>
              <a:t>код — </a:t>
            </a:r>
            <a:r>
              <a:rPr lang="ru-RU" dirty="0" smtClean="0"/>
              <a:t>правило </a:t>
            </a:r>
            <a:r>
              <a:rPr lang="en-US" dirty="0" smtClean="0"/>
              <a:t>(map)</a:t>
            </a:r>
            <a:r>
              <a:rPr lang="ru-RU" dirty="0" smtClean="0"/>
              <a:t>, </a:t>
            </a:r>
            <a:r>
              <a:rPr lang="ru-RU" dirty="0"/>
              <a:t>по которому </a:t>
            </a:r>
            <a:r>
              <a:rPr lang="ru-RU" dirty="0" smtClean="0"/>
              <a:t>каждому кодону сопоставляется аминокислота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6921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Отбор в множество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5826" y="1600200"/>
            <a:ext cx="8889357" cy="4525963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008000"/>
                </a:solidFill>
              </a:rPr>
              <a:t>перечислением</a:t>
            </a:r>
            <a:r>
              <a:rPr lang="ru-RU" sz="2800" b="1" dirty="0"/>
              <a:t> (годно для конечного)</a:t>
            </a:r>
          </a:p>
          <a:p>
            <a:r>
              <a:rPr lang="ru-RU" sz="2800" b="1" dirty="0"/>
              <a:t>{1,2,3,4,5,6,7,8,9}</a:t>
            </a:r>
          </a:p>
          <a:p>
            <a:r>
              <a:rPr lang="ru-RU" sz="2800" b="1" dirty="0">
                <a:solidFill>
                  <a:srgbClr val="FF0000"/>
                </a:solidFill>
              </a:rPr>
              <a:t>предикатом</a:t>
            </a:r>
          </a:p>
          <a:p>
            <a:r>
              <a:rPr lang="fi-FI" sz="2800" b="1" dirty="0"/>
              <a:t>{n | n ∈ N &amp; n &lt; 10}</a:t>
            </a:r>
          </a:p>
          <a:p>
            <a:r>
              <a:rPr lang="ru-RU" sz="2800" b="1" dirty="0">
                <a:solidFill>
                  <a:srgbClr val="0000FF"/>
                </a:solidFill>
              </a:rPr>
              <a:t>порождающим алгоритмом или ГЕНЕРАТОРОМ</a:t>
            </a:r>
          </a:p>
          <a:p>
            <a:r>
              <a:rPr lang="en-US" sz="2800" b="1" dirty="0"/>
              <a:t>{n | let </a:t>
            </a:r>
            <a:r>
              <a:rPr lang="en-US" sz="2800" b="1" dirty="0" err="1"/>
              <a:t>i</a:t>
            </a:r>
            <a:r>
              <a:rPr lang="en-US" sz="2800" b="1" dirty="0"/>
              <a:t>=0;while(</a:t>
            </a:r>
            <a:r>
              <a:rPr lang="en-US" sz="2800" b="1" dirty="0" err="1"/>
              <a:t>i</a:t>
            </a:r>
            <a:r>
              <a:rPr lang="en-US" sz="2800" b="1" dirty="0"/>
              <a:t>&lt;9){let n=1+i;console.log(n);++</a:t>
            </a:r>
            <a:r>
              <a:rPr lang="en-US" sz="2800" b="1" dirty="0" err="1"/>
              <a:t>i</a:t>
            </a:r>
            <a:r>
              <a:rPr lang="en-US" sz="2800" b="1" dirty="0"/>
              <a:t>} }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991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Жизненный цикл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9487" y="1301432"/>
            <a:ext cx="8685429" cy="5315489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Генетическая информация копируется с ДНК на РНК (в частности, на матричные РНК) – транскрипция</a:t>
            </a:r>
          </a:p>
          <a:p>
            <a:r>
              <a:rPr lang="ru-RU" dirty="0" smtClean="0"/>
              <a:t>По матрицам в цитоплазме клеток рибосомы синтезируют белок – трансляция</a:t>
            </a:r>
          </a:p>
          <a:p>
            <a:r>
              <a:rPr lang="ru-RU" dirty="0" smtClean="0"/>
              <a:t>В большинстве случаев она </a:t>
            </a:r>
            <a:r>
              <a:rPr lang="ru-RU" dirty="0"/>
              <a:t>начинается с AUG-кодона, кодирующего </a:t>
            </a:r>
            <a:r>
              <a:rPr lang="ru-RU" dirty="0" smtClean="0"/>
              <a:t>метионин (стартовый </a:t>
            </a:r>
            <a:r>
              <a:rPr lang="ru-RU" dirty="0"/>
              <a:t>или </a:t>
            </a:r>
            <a:r>
              <a:rPr lang="ru-RU" dirty="0" err="1" smtClean="0"/>
              <a:t>инициаторный</a:t>
            </a:r>
            <a:r>
              <a:rPr lang="ru-RU" dirty="0" smtClean="0"/>
              <a:t>). </a:t>
            </a:r>
            <a:r>
              <a:rPr lang="ru-RU" dirty="0"/>
              <a:t>Инициация трансляции предусматривает узнавание рибосомой этого </a:t>
            </a:r>
            <a:r>
              <a:rPr lang="ru-RU" dirty="0" smtClean="0"/>
              <a:t>кодона…</a:t>
            </a:r>
          </a:p>
          <a:p>
            <a:r>
              <a:rPr lang="ru-RU" dirty="0" smtClean="0"/>
              <a:t>Весьма похоже на конечный распознающий автомат…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1207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13553" y="1417638"/>
            <a:ext cx="8716784" cy="5230643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r>
              <a:rPr lang="ru-RU" dirty="0" smtClean="0"/>
              <a:t>Итак, триплетов 64, а аминокислот 20</a:t>
            </a:r>
          </a:p>
          <a:p>
            <a:pPr lvl="1"/>
            <a:r>
              <a:rPr lang="ru-RU" dirty="0" smtClean="0"/>
              <a:t>на самом деле 3 из 64 – это стоп-кодоны, маркирующие конец белковой цепочки</a:t>
            </a:r>
          </a:p>
          <a:p>
            <a:r>
              <a:rPr lang="ru-RU" dirty="0" smtClean="0"/>
              <a:t>Что отсюда следует по принципу Дирихле?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6076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одни и те же аминокислоты кодируются разными кодонами</a:t>
            </a:r>
          </a:p>
          <a:p>
            <a:r>
              <a:rPr lang="ru-RU" dirty="0" smtClean="0"/>
              <a:t>Например, аргинин</a:t>
            </a:r>
            <a:r>
              <a:rPr lang="ru-RU" dirty="0"/>
              <a:t>, </a:t>
            </a:r>
            <a:r>
              <a:rPr lang="ru-RU" dirty="0" err="1"/>
              <a:t>серин</a:t>
            </a:r>
            <a:r>
              <a:rPr lang="ru-RU" dirty="0"/>
              <a:t> и лейцин имеют </a:t>
            </a:r>
            <a:r>
              <a:rPr lang="ru-RU" dirty="0" smtClean="0"/>
              <a:t>по </a:t>
            </a:r>
            <a:r>
              <a:rPr lang="ru-RU" dirty="0"/>
              <a:t>шесть кодонов каждый</a:t>
            </a:r>
          </a:p>
        </p:txBody>
      </p:sp>
    </p:spTree>
    <p:extLst>
      <p:ext uri="{BB962C8B-B14F-4D97-AF65-F5344CB8AC3E}">
        <p14:creationId xmlns:p14="http://schemas.microsoft.com/office/powerpoint/2010/main" val="278568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первое место можем поставить любой из </a:t>
            </a:r>
            <a:r>
              <a:rPr lang="ru-RU" dirty="0" err="1" smtClean="0"/>
              <a:t>n</a:t>
            </a:r>
            <a:r>
              <a:rPr lang="ru-RU" dirty="0" smtClean="0"/>
              <a:t> элементов исходного множества, на второе тоже </a:t>
            </a:r>
            <a:r>
              <a:rPr lang="ru-RU" i="1" dirty="0" smtClean="0"/>
              <a:t>любой</a:t>
            </a:r>
            <a:r>
              <a:rPr lang="ru-RU" dirty="0" smtClean="0"/>
              <a:t> </a:t>
            </a:r>
            <a:r>
              <a:rPr lang="ru-RU" sz="2800" dirty="0" smtClean="0"/>
              <a:t>(т.к. с повторениями)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из </a:t>
            </a:r>
            <a:r>
              <a:rPr lang="ru-RU" dirty="0" err="1" smtClean="0"/>
              <a:t>n</a:t>
            </a:r>
            <a:r>
              <a:rPr lang="ru-RU" dirty="0" smtClean="0"/>
              <a:t> элементов исходного множества и т. д. до последнего элемента. Принцип умножения.</a:t>
            </a:r>
            <a:endParaRPr lang="ru-RU" dirty="0"/>
          </a:p>
        </p:txBody>
      </p:sp>
      <p:pic>
        <p:nvPicPr>
          <p:cNvPr id="4" name="Изображение 3" descr="Screenshot 2016-11-13 04.57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035" y="4400868"/>
            <a:ext cx="30226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55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Практическое применение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Коллаген </a:t>
            </a:r>
            <a:r>
              <a:rPr lang="ru-RU" dirty="0" smtClean="0"/>
              <a:t>— белок (структурный протеин), </a:t>
            </a:r>
            <a:r>
              <a:rPr lang="ru-RU" dirty="0"/>
              <a:t>составляющий основу соединительной ткани </a:t>
            </a:r>
            <a:r>
              <a:rPr lang="ru-RU" dirty="0" smtClean="0"/>
              <a:t>организма многоклеточных</a:t>
            </a:r>
          </a:p>
          <a:p>
            <a:r>
              <a:rPr lang="ru-RU" dirty="0" smtClean="0"/>
              <a:t>С формированием коллагена связано </a:t>
            </a:r>
            <a:r>
              <a:rPr lang="en-US" dirty="0" smtClean="0"/>
              <a:t>34 </a:t>
            </a:r>
            <a:r>
              <a:rPr lang="ru-RU" dirty="0" smtClean="0"/>
              <a:t>гена, кодирующих последовательность в матричной РНК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51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Биномиальный коэффициент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Количество </a:t>
            </a:r>
            <a:r>
              <a:rPr lang="en-US" b="1" dirty="0" smtClean="0"/>
              <a:t>k-</a:t>
            </a:r>
            <a:r>
              <a:rPr lang="ru-RU" b="1" dirty="0" smtClean="0"/>
              <a:t>сочетаний </a:t>
            </a:r>
            <a:r>
              <a:rPr lang="ru-RU" b="1" i="1" dirty="0" smtClean="0">
                <a:solidFill>
                  <a:srgbClr val="008000"/>
                </a:solidFill>
              </a:rPr>
              <a:t>без повторений</a:t>
            </a:r>
          </a:p>
          <a:p>
            <a:r>
              <a:rPr lang="ru-RU" b="1" dirty="0" smtClean="0"/>
              <a:t>т.е. </a:t>
            </a:r>
            <a:r>
              <a:rPr lang="en-US" b="1" dirty="0" smtClean="0"/>
              <a:t>k-</a:t>
            </a:r>
            <a:r>
              <a:rPr lang="ru-RU" b="1" dirty="0" smtClean="0"/>
              <a:t>элементных подмножеств </a:t>
            </a:r>
          </a:p>
          <a:p>
            <a:pPr marL="0" indent="0">
              <a:buNone/>
            </a:pPr>
            <a:r>
              <a:rPr lang="en-US" b="1" dirty="0" smtClean="0"/>
              <a:t>  </a:t>
            </a:r>
            <a:r>
              <a:rPr lang="ru-RU" b="1" dirty="0" smtClean="0"/>
              <a:t>        </a:t>
            </a:r>
            <a:r>
              <a:rPr lang="en-US" b="1" dirty="0" smtClean="0"/>
              <a:t> n-</a:t>
            </a:r>
            <a:r>
              <a:rPr lang="ru-RU" b="1" dirty="0" smtClean="0"/>
              <a:t>элементного множества</a:t>
            </a:r>
          </a:p>
          <a:p>
            <a:r>
              <a:rPr lang="ru-RU" dirty="0" smtClean="0"/>
              <a:t>Старое обозначение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    "из эн по ка</a:t>
            </a:r>
            <a:r>
              <a:rPr lang="en-US" dirty="0" smtClean="0"/>
              <a:t>"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Новое обозначение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Изображение 3" descr="Screenshot 2016-11-12 04.51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36" y="4246341"/>
            <a:ext cx="2120900" cy="2501900"/>
          </a:xfrm>
          <a:prstGeom prst="rect">
            <a:avLst/>
          </a:prstGeom>
        </p:spPr>
      </p:pic>
      <p:pic>
        <p:nvPicPr>
          <p:cNvPr id="5" name="Изображение 4" descr="Screenshot 2016-11-12 04.51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900" y="2415169"/>
            <a:ext cx="2120900" cy="2476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08700" y="5773660"/>
            <a:ext cx="257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Вверху сколько всего</a:t>
            </a:r>
          </a:p>
          <a:p>
            <a:r>
              <a:rPr lang="ru-RU" dirty="0" smtClean="0"/>
              <a:t>внизу сколько выбрано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89817" y="6126163"/>
            <a:ext cx="31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Combinations</a:t>
            </a:r>
            <a:endParaRPr lang="ru-RU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938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Неэффективная формула</a:t>
            </a:r>
            <a:endParaRPr lang="ru-RU" dirty="0"/>
          </a:p>
        </p:txBody>
      </p:sp>
      <p:pic>
        <p:nvPicPr>
          <p:cNvPr id="4" name="Содержимое 3" descr="Screenshot 2016-11-12 04.56.2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6" b="13286"/>
          <a:stretch>
            <a:fillRect/>
          </a:stretch>
        </p:blipFill>
        <p:spPr>
          <a:xfrm>
            <a:off x="2743593" y="3240020"/>
            <a:ext cx="4250019" cy="2337347"/>
          </a:xfrm>
        </p:spPr>
      </p:pic>
      <p:sp>
        <p:nvSpPr>
          <p:cNvPr id="5" name="TextBox 4"/>
          <p:cNvSpPr txBox="1"/>
          <p:nvPr/>
        </p:nvSpPr>
        <p:spPr>
          <a:xfrm>
            <a:off x="1247083" y="5785886"/>
            <a:ext cx="673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 работает для вещественных или комплексных чисел </a:t>
            </a:r>
            <a:endParaRPr lang="ru-RU" dirty="0"/>
          </a:p>
        </p:txBody>
      </p:sp>
      <p:pic>
        <p:nvPicPr>
          <p:cNvPr id="6" name="Изображение 5" descr="Screenshot 2016-11-13 04.42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911" y="1665796"/>
            <a:ext cx="5524500" cy="1435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80372" y="3240020"/>
            <a:ext cx="17558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это 0</a:t>
            </a:r>
          </a:p>
          <a:p>
            <a:r>
              <a:rPr lang="ru-RU" dirty="0" smtClean="0"/>
              <a:t>при </a:t>
            </a:r>
            <a:r>
              <a:rPr lang="en-US" dirty="0" smtClean="0"/>
              <a:t>k &gt; n</a:t>
            </a:r>
          </a:p>
          <a:p>
            <a:endParaRPr lang="en-US" dirty="0"/>
          </a:p>
          <a:p>
            <a:r>
              <a:rPr lang="ru-RU" dirty="0" smtClean="0"/>
              <a:t>не существует</a:t>
            </a:r>
          </a:p>
          <a:p>
            <a:r>
              <a:rPr lang="ru-RU" dirty="0" smtClean="0"/>
              <a:t>подмножеств</a:t>
            </a:r>
          </a:p>
          <a:p>
            <a:r>
              <a:rPr lang="ru-RU" dirty="0" smtClean="0"/>
              <a:t>большей</a:t>
            </a:r>
          </a:p>
          <a:p>
            <a:r>
              <a:rPr lang="ru-RU" dirty="0" smtClean="0"/>
              <a:t>мощности</a:t>
            </a:r>
          </a:p>
          <a:p>
            <a:r>
              <a:rPr lang="ru-RU" dirty="0" smtClean="0"/>
              <a:t>чем исходное</a:t>
            </a:r>
          </a:p>
          <a:p>
            <a:r>
              <a:rPr lang="ru-RU" dirty="0" smtClean="0"/>
              <a:t>множество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42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Рекуррентно: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доказывается правилом суммы, т.е. разбиением</a:t>
            </a:r>
            <a:endParaRPr lang="ru-RU" dirty="0"/>
          </a:p>
        </p:txBody>
      </p:sp>
      <p:pic>
        <p:nvPicPr>
          <p:cNvPr id="4" name="Изображение 3" descr="Screenshot 2016-11-12 04.59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13" y="2510029"/>
            <a:ext cx="71882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62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01427"/>
            <a:ext cx="8229600" cy="146923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Рассмотрим  </a:t>
            </a:r>
            <a:r>
              <a:rPr lang="en-US" sz="2400" dirty="0" err="1" smtClean="0"/>
              <a:t>k,n</a:t>
            </a:r>
            <a:r>
              <a:rPr lang="ru-RU" sz="2400" dirty="0" smtClean="0"/>
              <a:t> как координатные оси</a:t>
            </a:r>
          </a:p>
          <a:p>
            <a:r>
              <a:rPr lang="ru-RU" sz="2400" dirty="0" smtClean="0"/>
              <a:t>Получится дискретная </a:t>
            </a:r>
            <a:r>
              <a:rPr lang="en-US" sz="2400" dirty="0" smtClean="0"/>
              <a:t>(</a:t>
            </a:r>
            <a:r>
              <a:rPr lang="en-US" sz="2400" dirty="0" err="1" smtClean="0"/>
              <a:t>k,n</a:t>
            </a:r>
            <a:r>
              <a:rPr lang="en-US" sz="2400" dirty="0" smtClean="0"/>
              <a:t>)</a:t>
            </a:r>
            <a:r>
              <a:rPr lang="ru-RU" sz="2400" dirty="0" smtClean="0"/>
              <a:t> плоскость</a:t>
            </a:r>
            <a:endParaRPr lang="ru-RU" sz="2400" dirty="0"/>
          </a:p>
        </p:txBody>
      </p:sp>
      <p:pic>
        <p:nvPicPr>
          <p:cNvPr id="5" name="Изображение 4" descr="Screenshot 2016-11-19 03.42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198"/>
            <a:ext cx="9144000" cy="2617304"/>
          </a:xfrm>
          <a:prstGeom prst="rect">
            <a:avLst/>
          </a:prstGeom>
        </p:spPr>
      </p:pic>
      <p:pic>
        <p:nvPicPr>
          <p:cNvPr id="6" name="Изображение 5" descr="Screenshot 2016-11-19 03.42.57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57797"/>
            <a:ext cx="8365066" cy="276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56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Треугольник Паскаля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 3" descr="Screenshot 2016-11-19 04.10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5473700" cy="5080000"/>
          </a:xfrm>
          <a:prstGeom prst="rect">
            <a:avLst/>
          </a:prstGeom>
        </p:spPr>
      </p:pic>
      <p:pic>
        <p:nvPicPr>
          <p:cNvPr id="6" name="Изображение 5" descr="Screenshot 2016-11-19 04.11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2650508"/>
            <a:ext cx="2667000" cy="1943100"/>
          </a:xfrm>
          <a:prstGeom prst="rect">
            <a:avLst/>
          </a:prstGeom>
        </p:spPr>
      </p:pic>
      <p:pic>
        <p:nvPicPr>
          <p:cNvPr id="7" name="Изображение 6" descr="Screenshot 2016-11-19 04.13.4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606" y="5595655"/>
            <a:ext cx="2431410" cy="7776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12684" y="4954852"/>
            <a:ext cx="2976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симметрия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0141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Дано: множество предикатом или генератором</a:t>
            </a:r>
          </a:p>
          <a:p>
            <a:r>
              <a:rPr lang="ru-RU" dirty="0" smtClean="0"/>
              <a:t>Найти: количество элементов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974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Терминология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28563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Permutation</a:t>
            </a:r>
            <a:r>
              <a:rPr lang="ru-RU" dirty="0" smtClean="0">
                <a:solidFill>
                  <a:srgbClr val="008000"/>
                </a:solidFill>
              </a:rPr>
              <a:t> </a:t>
            </a:r>
            <a:r>
              <a:rPr lang="ru-RU" dirty="0" smtClean="0"/>
              <a:t>– перестановка</a:t>
            </a:r>
          </a:p>
          <a:p>
            <a:r>
              <a:rPr lang="ru-RU" dirty="0" smtClean="0"/>
              <a:t>Дано множество; мы либо устанавливаем некий порядок для всех его элементов, либо переопределяем существующий</a:t>
            </a:r>
          </a:p>
          <a:p>
            <a:r>
              <a:rPr lang="ru-RU" dirty="0" smtClean="0"/>
              <a:t>Например: </a:t>
            </a:r>
            <a:r>
              <a:rPr lang="en-US" dirty="0" smtClean="0"/>
              <a:t>{</a:t>
            </a:r>
            <a:r>
              <a:rPr lang="en-US" dirty="0" err="1" smtClean="0"/>
              <a:t>a,b,c</a:t>
            </a:r>
            <a:r>
              <a:rPr lang="en-US" dirty="0" smtClean="0"/>
              <a:t>}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a,b,c</a:t>
            </a:r>
            <a:r>
              <a:rPr lang="en-US" dirty="0" smtClean="0"/>
              <a:t>), (</a:t>
            </a:r>
            <a:r>
              <a:rPr lang="en-US" dirty="0" err="1" smtClean="0"/>
              <a:t>a,c,b</a:t>
            </a:r>
            <a:r>
              <a:rPr lang="en-US" dirty="0" smtClean="0"/>
              <a:t>),(</a:t>
            </a:r>
            <a:r>
              <a:rPr lang="en-US" dirty="0" err="1" smtClean="0"/>
              <a:t>b,a,c</a:t>
            </a:r>
            <a:r>
              <a:rPr lang="en-US" dirty="0" smtClean="0"/>
              <a:t>),(</a:t>
            </a:r>
            <a:r>
              <a:rPr lang="en-US" dirty="0" err="1" smtClean="0"/>
              <a:t>b,c,a</a:t>
            </a:r>
            <a:r>
              <a:rPr lang="en-US" dirty="0" smtClean="0"/>
              <a:t>),(</a:t>
            </a:r>
            <a:r>
              <a:rPr lang="en-US" dirty="0" err="1" smtClean="0"/>
              <a:t>c,a,b</a:t>
            </a:r>
            <a:r>
              <a:rPr lang="en-US" dirty="0" smtClean="0"/>
              <a:t>),(</a:t>
            </a:r>
            <a:r>
              <a:rPr lang="en-US" dirty="0" err="1" smtClean="0"/>
              <a:t>c,b,a</a:t>
            </a:r>
            <a:r>
              <a:rPr lang="en-US" dirty="0" smtClean="0"/>
              <a:t>)</a:t>
            </a:r>
          </a:p>
          <a:p>
            <a:r>
              <a:rPr lang="ru-RU" dirty="0" smtClean="0"/>
              <a:t>6 способов</a:t>
            </a:r>
          </a:p>
          <a:p>
            <a:r>
              <a:rPr lang="ru-RU" dirty="0" smtClean="0"/>
              <a:t>Если </a:t>
            </a:r>
            <a:r>
              <a:rPr lang="en-US" dirty="0" smtClean="0"/>
              <a:t>|M| = n, </a:t>
            </a:r>
            <a:r>
              <a:rPr lang="ru-RU" dirty="0" smtClean="0"/>
              <a:t>то число перестановок</a:t>
            </a:r>
            <a:endParaRPr lang="en-US" dirty="0" smtClean="0"/>
          </a:p>
          <a:p>
            <a:pPr lvl="1"/>
            <a:r>
              <a:rPr lang="en-US" dirty="0" smtClean="0"/>
              <a:t>n*(n-1)*(n-2)*…*2*1 = n!</a:t>
            </a:r>
            <a:r>
              <a:rPr lang="ru-RU" dirty="0" smtClean="0"/>
              <a:t>  (по правилу произведения)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8136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рассматривать число перестановок как число всевозможных биекций на данном конечном множестве: сколькими способами можно сопоставить элементы множества самим себе?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6845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5400" dirty="0" smtClean="0"/>
              <a:t>let M = ['a','b','c','d','e'];</a:t>
            </a:r>
            <a:endParaRPr lang="ru-RU" sz="5400" dirty="0" smtClean="0"/>
          </a:p>
          <a:p>
            <a:endParaRPr lang="ru-RU" sz="5400" dirty="0"/>
          </a:p>
          <a:p>
            <a:r>
              <a:rPr lang="ru-RU" sz="5400" dirty="0" err="1" smtClean="0"/>
              <a:t>let</a:t>
            </a:r>
            <a:r>
              <a:rPr lang="ru-RU" sz="5400" dirty="0" smtClean="0"/>
              <a:t> </a:t>
            </a:r>
            <a:r>
              <a:rPr lang="ru-RU" sz="5400" dirty="0" err="1" smtClean="0"/>
              <a:t>s</a:t>
            </a:r>
            <a:r>
              <a:rPr lang="ru-RU" sz="5400" dirty="0" smtClean="0"/>
              <a:t> = [4, 0, 2, 1, 3];</a:t>
            </a:r>
            <a:endParaRPr lang="ru-RU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721173" y="5017571"/>
            <a:ext cx="7368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рассмотрим </a:t>
            </a:r>
            <a:r>
              <a:rPr lang="en-US" dirty="0" smtClean="0"/>
              <a:t>s</a:t>
            </a:r>
            <a:r>
              <a:rPr lang="ru-RU" dirty="0" smtClean="0"/>
              <a:t> как указатель перестановки</a:t>
            </a:r>
          </a:p>
          <a:p>
            <a:r>
              <a:rPr lang="ru-RU" dirty="0"/>
              <a:t> </a:t>
            </a:r>
            <a:r>
              <a:rPr lang="ru-RU" dirty="0" smtClean="0"/>
              <a:t> он состоит из номеров элементов в множестве </a:t>
            </a:r>
            <a:r>
              <a:rPr lang="en-US" dirty="0" smtClean="0"/>
              <a:t>M</a:t>
            </a:r>
          </a:p>
          <a:p>
            <a:r>
              <a:rPr lang="ru-RU" dirty="0"/>
              <a:t> </a:t>
            </a:r>
            <a:r>
              <a:rPr lang="ru-RU" dirty="0" smtClean="0"/>
              <a:t> но и САМ пронумерован по порядку от 0 до 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9620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8000" dirty="0" err="1" smtClean="0"/>
              <a:t>s.map</a:t>
            </a:r>
            <a:r>
              <a:rPr lang="ru-RU" sz="8000" dirty="0" smtClean="0"/>
              <a:t>(</a:t>
            </a:r>
            <a:r>
              <a:rPr lang="ru-RU" sz="8000" dirty="0" err="1" smtClean="0"/>
              <a:t>x</a:t>
            </a:r>
            <a:r>
              <a:rPr lang="ru-RU" sz="8000" dirty="0" smtClean="0"/>
              <a:t>=&gt;</a:t>
            </a:r>
            <a:r>
              <a:rPr lang="ru-RU" sz="8000" dirty="0" err="1" smtClean="0"/>
              <a:t>M</a:t>
            </a:r>
            <a:r>
              <a:rPr lang="ru-RU" sz="8000" dirty="0" smtClean="0"/>
              <a:t>[</a:t>
            </a:r>
            <a:r>
              <a:rPr lang="ru-RU" sz="8000" dirty="0" err="1" smtClean="0"/>
              <a:t>x</a:t>
            </a:r>
            <a:r>
              <a:rPr lang="ru-RU" sz="8000" dirty="0" smtClean="0"/>
              <a:t>])</a:t>
            </a:r>
            <a:endParaRPr lang="ru-RU" sz="8000" dirty="0"/>
          </a:p>
        </p:txBody>
      </p:sp>
      <p:sp>
        <p:nvSpPr>
          <p:cNvPr id="4" name="TextBox 3"/>
          <p:cNvSpPr txBox="1"/>
          <p:nvPr/>
        </p:nvSpPr>
        <p:spPr>
          <a:xfrm>
            <a:off x="1019048" y="3904297"/>
            <a:ext cx="7086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сопоставим каждому элементу указателя перестановки</a:t>
            </a:r>
          </a:p>
          <a:p>
            <a:r>
              <a:rPr lang="ru-RU" dirty="0" smtClean="0"/>
              <a:t>элемент множества </a:t>
            </a:r>
            <a:r>
              <a:rPr lang="en-US" dirty="0" smtClean="0"/>
              <a:t>M</a:t>
            </a:r>
            <a:r>
              <a:rPr lang="ru-RU" dirty="0" smtClean="0"/>
              <a:t> с индексом,</a:t>
            </a:r>
          </a:p>
          <a:p>
            <a:r>
              <a:rPr lang="ru-RU" dirty="0"/>
              <a:t> </a:t>
            </a:r>
            <a:r>
              <a:rPr lang="ru-RU" dirty="0" smtClean="0"/>
              <a:t>равным ЕМУ (т.е. данному элементу указателя перестановки)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4758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66501" y="1959985"/>
            <a:ext cx="5518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0  1  2  3  4</a:t>
            </a:r>
            <a:endParaRPr lang="ru-RU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66501" y="1583667"/>
            <a:ext cx="609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'a'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979612" y="1583667"/>
            <a:ext cx="631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'b'</a:t>
            </a: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704682" y="1583667"/>
            <a:ext cx="583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'c'</a:t>
            </a:r>
            <a:endParaRPr lang="ru-RU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394287" y="1583667"/>
            <a:ext cx="631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'd'</a:t>
            </a:r>
            <a:endParaRPr lang="ru-RU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162493" y="1583667"/>
            <a:ext cx="61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'e'</a:t>
            </a:r>
            <a:endParaRPr lang="ru-RU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266501" y="2975648"/>
            <a:ext cx="5518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4  0  2  1  3</a:t>
            </a:r>
            <a:endParaRPr lang="ru-RU" sz="6000" dirty="0"/>
          </a:p>
        </p:txBody>
      </p:sp>
      <p:sp>
        <p:nvSpPr>
          <p:cNvPr id="11" name="TextBox 10"/>
          <p:cNvSpPr txBox="1"/>
          <p:nvPr/>
        </p:nvSpPr>
        <p:spPr>
          <a:xfrm>
            <a:off x="783883" y="4923491"/>
            <a:ext cx="7902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само расположение этих номеров в указателе перестановки</a:t>
            </a:r>
          </a:p>
          <a:p>
            <a:r>
              <a:rPr lang="ru-RU" dirty="0" smtClean="0"/>
              <a:t>распределяет их по новым местам</a:t>
            </a:r>
          </a:p>
          <a:p>
            <a:r>
              <a:rPr lang="ru-RU" dirty="0" smtClean="0"/>
              <a:t>на нулевом месте – прежний четвёртый</a:t>
            </a:r>
          </a:p>
          <a:p>
            <a:r>
              <a:rPr lang="ru-RU" dirty="0" smtClean="0"/>
              <a:t>на первом месте – прежний нулевой</a:t>
            </a:r>
          </a:p>
          <a:p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12" name="Содержимое 2"/>
          <p:cNvSpPr>
            <a:spLocks noGrp="1"/>
          </p:cNvSpPr>
          <p:nvPr>
            <p:ph idx="1"/>
          </p:nvPr>
        </p:nvSpPr>
        <p:spPr>
          <a:xfrm>
            <a:off x="4098339" y="1765618"/>
            <a:ext cx="5045661" cy="2037538"/>
          </a:xfrm>
        </p:spPr>
        <p:txBody>
          <a:bodyPr>
            <a:normAutofit fontScale="55000" lnSpcReduction="20000"/>
          </a:bodyPr>
          <a:lstStyle/>
          <a:p>
            <a:r>
              <a:rPr lang="ru-RU" b="1" dirty="0" smtClean="0"/>
              <a:t>нулевой</a:t>
            </a:r>
            <a:r>
              <a:rPr lang="ru-RU" dirty="0" smtClean="0"/>
              <a:t> элемент из </a:t>
            </a:r>
            <a:r>
              <a:rPr lang="en-US" dirty="0" smtClean="0"/>
              <a:t>s</a:t>
            </a:r>
            <a:r>
              <a:rPr lang="ru-RU" dirty="0" smtClean="0"/>
              <a:t> равен </a:t>
            </a:r>
            <a:r>
              <a:rPr lang="en-US" dirty="0" smtClean="0"/>
              <a:t>        </a:t>
            </a:r>
            <a:r>
              <a:rPr lang="ru-RU" dirty="0" smtClean="0"/>
              <a:t>4</a:t>
            </a:r>
          </a:p>
          <a:p>
            <a:r>
              <a:rPr lang="ru-RU" dirty="0" smtClean="0"/>
              <a:t>берём элемент из </a:t>
            </a:r>
            <a:r>
              <a:rPr lang="en-US" dirty="0" smtClean="0"/>
              <a:t>M</a:t>
            </a:r>
            <a:r>
              <a:rPr lang="ru-RU" dirty="0" smtClean="0"/>
              <a:t> с индексом 4</a:t>
            </a:r>
            <a:r>
              <a:rPr lang="en-US" dirty="0" smtClean="0"/>
              <a:t> – </a:t>
            </a:r>
            <a:r>
              <a:rPr lang="ru-RU" dirty="0" smtClean="0"/>
              <a:t>это </a:t>
            </a:r>
            <a:r>
              <a:rPr lang="en-US" dirty="0" smtClean="0"/>
              <a:t>'e'</a:t>
            </a:r>
            <a:endParaRPr lang="ru-RU" dirty="0" smtClean="0"/>
          </a:p>
          <a:p>
            <a:r>
              <a:rPr lang="ru-RU" dirty="0" smtClean="0"/>
              <a:t>и ставим на </a:t>
            </a:r>
            <a:r>
              <a:rPr lang="ru-RU" b="1" dirty="0" smtClean="0"/>
              <a:t>нулевое</a:t>
            </a:r>
            <a:r>
              <a:rPr lang="ru-RU" dirty="0" smtClean="0"/>
              <a:t> место </a:t>
            </a:r>
            <a:r>
              <a:rPr lang="en-US" dirty="0" smtClean="0"/>
              <a:t>[</a:t>
            </a:r>
            <a:r>
              <a:rPr lang="en-US" b="1" dirty="0" smtClean="0"/>
              <a:t>'e'</a:t>
            </a:r>
            <a:r>
              <a:rPr lang="en-US" dirty="0" smtClean="0"/>
              <a:t>, …]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b="1" dirty="0" smtClean="0"/>
              <a:t>первый</a:t>
            </a:r>
            <a:r>
              <a:rPr lang="ru-RU" dirty="0" smtClean="0"/>
              <a:t> элемент из </a:t>
            </a:r>
            <a:r>
              <a:rPr lang="en-US" dirty="0" smtClean="0"/>
              <a:t>s</a:t>
            </a:r>
            <a:r>
              <a:rPr lang="ru-RU" dirty="0" smtClean="0"/>
              <a:t> равен </a:t>
            </a:r>
            <a:r>
              <a:rPr lang="en-US" dirty="0" smtClean="0"/>
              <a:t>          </a:t>
            </a:r>
            <a:r>
              <a:rPr lang="ru-RU" dirty="0" smtClean="0"/>
              <a:t>0</a:t>
            </a:r>
          </a:p>
          <a:p>
            <a:r>
              <a:rPr lang="ru-RU" dirty="0" smtClean="0"/>
              <a:t>берём элемент из </a:t>
            </a:r>
            <a:r>
              <a:rPr lang="en-US" dirty="0" smtClean="0"/>
              <a:t>M</a:t>
            </a:r>
            <a:r>
              <a:rPr lang="ru-RU" dirty="0" smtClean="0"/>
              <a:t> с индексом </a:t>
            </a:r>
            <a:r>
              <a:rPr lang="en-US" dirty="0" smtClean="0"/>
              <a:t>0</a:t>
            </a:r>
            <a:r>
              <a:rPr lang="ru-RU" dirty="0" smtClean="0"/>
              <a:t> – это </a:t>
            </a:r>
            <a:r>
              <a:rPr lang="en-US" dirty="0" smtClean="0"/>
              <a:t>'a'</a:t>
            </a:r>
            <a:endParaRPr lang="ru-RU" dirty="0" smtClean="0"/>
          </a:p>
          <a:p>
            <a:r>
              <a:rPr lang="ru-RU" dirty="0" smtClean="0"/>
              <a:t>и ставим на </a:t>
            </a:r>
            <a:r>
              <a:rPr lang="ru-RU" b="1" dirty="0" smtClean="0"/>
              <a:t>первое</a:t>
            </a:r>
            <a:r>
              <a:rPr lang="ru-RU" dirty="0" smtClean="0"/>
              <a:t> место </a:t>
            </a:r>
            <a:r>
              <a:rPr lang="en-US" dirty="0" smtClean="0"/>
              <a:t>['e', </a:t>
            </a:r>
            <a:r>
              <a:rPr lang="en-US" b="1" dirty="0" smtClean="0"/>
              <a:t>'a'</a:t>
            </a:r>
            <a:r>
              <a:rPr lang="en-US" dirty="0" smtClean="0"/>
              <a:t>, … ]</a:t>
            </a:r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1167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6600" dirty="0" smtClean="0"/>
              <a:t>[ 'e', 'a', 'c', 'b', 'd' ]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230827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если…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8800" dirty="0" err="1" smtClean="0"/>
              <a:t>s.map</a:t>
            </a:r>
            <a:r>
              <a:rPr lang="ru-RU" sz="8800" dirty="0" smtClean="0"/>
              <a:t>(</a:t>
            </a:r>
            <a:r>
              <a:rPr lang="ru-RU" sz="8800" dirty="0" err="1" smtClean="0"/>
              <a:t>x</a:t>
            </a:r>
            <a:r>
              <a:rPr lang="ru-RU" sz="8800" dirty="0" smtClean="0"/>
              <a:t>=&gt;</a:t>
            </a:r>
            <a:r>
              <a:rPr lang="ru-RU" sz="8800" dirty="0" err="1" smtClean="0"/>
              <a:t>s</a:t>
            </a:r>
            <a:r>
              <a:rPr lang="ru-RU" sz="8800" dirty="0" smtClean="0"/>
              <a:t>[</a:t>
            </a:r>
            <a:r>
              <a:rPr lang="ru-RU" sz="8800" dirty="0" err="1" smtClean="0"/>
              <a:t>x</a:t>
            </a:r>
            <a:r>
              <a:rPr lang="ru-RU" sz="8800" dirty="0" smtClean="0"/>
              <a:t>])</a:t>
            </a:r>
            <a:endParaRPr lang="ru-RU" sz="8800" dirty="0"/>
          </a:p>
        </p:txBody>
      </p:sp>
      <p:sp>
        <p:nvSpPr>
          <p:cNvPr id="4" name="TextBox 3"/>
          <p:cNvSpPr txBox="1"/>
          <p:nvPr/>
        </p:nvSpPr>
        <p:spPr>
          <a:xfrm>
            <a:off x="2492749" y="3967017"/>
            <a:ext cx="512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Откройте </a:t>
            </a:r>
            <a:r>
              <a:rPr lang="ru-RU" dirty="0" err="1" smtClean="0"/>
              <a:t>чекинатор</a:t>
            </a:r>
            <a:r>
              <a:rPr lang="ru-RU" dirty="0" smtClean="0"/>
              <a:t> … и запишите ответ в него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922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[ 3, 4, 2, 0, 1 ]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5005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 с размещением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Если взять множество и переставлять элементы не внутри него, а внутри его подмножества (т.е. разрешить элементам пропадать при перестановке) – получим размещения без повторений.</a:t>
            </a:r>
          </a:p>
          <a:p>
            <a:r>
              <a:rPr lang="ru-RU" dirty="0" smtClean="0"/>
              <a:t>Т.е. из </a:t>
            </a:r>
            <a:r>
              <a:rPr lang="en-US" dirty="0" smtClean="0"/>
              <a:t>n</a:t>
            </a:r>
            <a:r>
              <a:rPr lang="ru-RU" dirty="0" smtClean="0"/>
              <a:t> (различных элементов) берутся </a:t>
            </a:r>
            <a:r>
              <a:rPr lang="en-US" dirty="0" smtClean="0"/>
              <a:t>k</a:t>
            </a:r>
            <a:r>
              <a:rPr lang="ru-RU" dirty="0" smtClean="0"/>
              <a:t> (различных элементов) - т.е. </a:t>
            </a:r>
            <a:r>
              <a:rPr lang="en-US" b="1" dirty="0" smtClean="0"/>
              <a:t>k &lt;n</a:t>
            </a:r>
            <a:r>
              <a:rPr lang="ru-RU" dirty="0" smtClean="0"/>
              <a:t> – и размещаются по </a:t>
            </a:r>
            <a:r>
              <a:rPr lang="en-US" dirty="0" smtClean="0"/>
              <a:t>k</a:t>
            </a:r>
            <a:r>
              <a:rPr lang="ru-RU" dirty="0" smtClean="0"/>
              <a:t> гнёздам</a:t>
            </a:r>
            <a:endParaRPr lang="en-US" dirty="0" smtClean="0"/>
          </a:p>
          <a:p>
            <a:r>
              <a:rPr lang="ru-RU" dirty="0" smtClean="0"/>
              <a:t>При </a:t>
            </a:r>
            <a:r>
              <a:rPr lang="en-US" dirty="0" smtClean="0"/>
              <a:t>k = n</a:t>
            </a:r>
            <a:r>
              <a:rPr lang="ru-RU" dirty="0" smtClean="0"/>
              <a:t> это перестановка как выше, т.е. </a:t>
            </a:r>
            <a:r>
              <a:rPr lang="en-US" dirty="0" smtClean="0"/>
              <a:t>n!</a:t>
            </a:r>
            <a:endParaRPr lang="ru-RU" dirty="0"/>
          </a:p>
        </p:txBody>
      </p:sp>
      <p:pic>
        <p:nvPicPr>
          <p:cNvPr id="4" name="Изображение 3" descr="Screenshot 2016-11-13 04.34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210" y="5783263"/>
            <a:ext cx="3539101" cy="880698"/>
          </a:xfrm>
          <a:prstGeom prst="rect">
            <a:avLst/>
          </a:prstGeom>
        </p:spPr>
      </p:pic>
      <p:pic>
        <p:nvPicPr>
          <p:cNvPr id="5" name="Изображение 4" descr="Screenshot 2016-11-13 04.35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858" y="36734"/>
            <a:ext cx="1461942" cy="156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13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формулы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63281"/>
            <a:ext cx="8229600" cy="3862882"/>
          </a:xfrm>
        </p:spPr>
        <p:txBody>
          <a:bodyPr/>
          <a:lstStyle/>
          <a:p>
            <a:r>
              <a:rPr lang="ru-RU" dirty="0" smtClean="0"/>
              <a:t>              =  </a:t>
            </a:r>
            <a:r>
              <a:rPr lang="en-US" dirty="0" smtClean="0"/>
              <a:t>n * (n-1) * … * (n – (k-1))</a:t>
            </a:r>
            <a:endParaRPr lang="ru-RU" dirty="0"/>
          </a:p>
        </p:txBody>
      </p:sp>
      <p:pic>
        <p:nvPicPr>
          <p:cNvPr id="4" name="Изображение 3" descr="Screenshot 2016-11-13 04.35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84" y="1886963"/>
            <a:ext cx="1461942" cy="1563466"/>
          </a:xfrm>
          <a:prstGeom prst="rect">
            <a:avLst/>
          </a:prstGeom>
        </p:spPr>
      </p:pic>
      <p:pic>
        <p:nvPicPr>
          <p:cNvPr id="5" name="Изображение 4" descr="Screenshot 2016-11-13 04.37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6" y="4986211"/>
            <a:ext cx="4086226" cy="14773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28641" y="4986211"/>
            <a:ext cx="48153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Т.е. размещений не просто</a:t>
            </a:r>
          </a:p>
          <a:p>
            <a:r>
              <a:rPr lang="ru-RU" dirty="0" smtClean="0"/>
              <a:t>больше чем сочетаний</a:t>
            </a:r>
          </a:p>
          <a:p>
            <a:r>
              <a:rPr lang="ru-RU" dirty="0" smtClean="0"/>
              <a:t>а в </a:t>
            </a:r>
            <a:r>
              <a:rPr lang="en-US" dirty="0" smtClean="0"/>
              <a:t>k!</a:t>
            </a:r>
            <a:r>
              <a:rPr lang="ru-RU" dirty="0" smtClean="0"/>
              <a:t> раз больше</a:t>
            </a:r>
          </a:p>
          <a:p>
            <a:r>
              <a:rPr lang="ru-RU" dirty="0" smtClean="0"/>
              <a:t>Что логично – ведь их больше в столько раз, сколько есть перестановок каждого сочетания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226230" y="1417638"/>
            <a:ext cx="6600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первое место мы можем поставить любой из </a:t>
            </a:r>
            <a:r>
              <a:rPr lang="ru-RU" dirty="0" err="1" smtClean="0"/>
              <a:t>n</a:t>
            </a:r>
            <a:r>
              <a:rPr lang="ru-RU" dirty="0" smtClean="0"/>
              <a:t> элементов, на второе место – любой из оставшихся (n-1) элементов и т.д., </a:t>
            </a:r>
            <a:br>
              <a:rPr lang="ru-RU" dirty="0" smtClean="0"/>
            </a:br>
            <a:r>
              <a:rPr lang="ru-RU" dirty="0" smtClean="0"/>
              <a:t>на к-тое место остается (</a:t>
            </a:r>
            <a:r>
              <a:rPr lang="ru-RU" dirty="0" err="1" smtClean="0"/>
              <a:t>n</a:t>
            </a:r>
            <a:r>
              <a:rPr lang="ru-RU" dirty="0" smtClean="0"/>
              <a:t> – (</a:t>
            </a:r>
            <a:r>
              <a:rPr lang="ru-RU" dirty="0" err="1" smtClean="0"/>
              <a:t>k</a:t>
            </a:r>
            <a:r>
              <a:rPr lang="ru-RU" dirty="0" smtClean="0"/>
              <a:t> - 1)) вариант. Принцип умножения.</a:t>
            </a:r>
            <a:endParaRPr lang="ru-RU" dirty="0"/>
          </a:p>
        </p:txBody>
      </p:sp>
      <p:pic>
        <p:nvPicPr>
          <p:cNvPr id="9" name="Изображение 8" descr="Screenshot 2016-11-13 04.56.1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37" y="3450429"/>
            <a:ext cx="7427316" cy="15277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49456" y="3308461"/>
            <a:ext cx="2477072" cy="376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… </a:t>
            </a:r>
            <a:r>
              <a:rPr lang="ru-RU" dirty="0" err="1" smtClean="0"/>
              <a:t>домножим</a:t>
            </a:r>
            <a:r>
              <a:rPr lang="ru-RU" dirty="0" smtClean="0"/>
              <a:t> дробь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6787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Обычные операции ТМ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пересечение</a:t>
            </a:r>
          </a:p>
          <a:p>
            <a:r>
              <a:rPr lang="ru-RU" dirty="0" smtClean="0"/>
              <a:t>объединение</a:t>
            </a:r>
          </a:p>
          <a:p>
            <a:r>
              <a:rPr lang="ru-RU" dirty="0" smtClean="0"/>
              <a:t>дополнение</a:t>
            </a:r>
          </a:p>
          <a:p>
            <a:endParaRPr lang="ru-RU" dirty="0"/>
          </a:p>
          <a:p>
            <a:r>
              <a:rPr lang="ru-RU" dirty="0" smtClean="0"/>
              <a:t>законы БА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9587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Перестановка с повторениями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199" y="1600200"/>
            <a:ext cx="8385005" cy="4954002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Очень похоже на </a:t>
            </a:r>
            <a:r>
              <a:rPr lang="en-US" dirty="0" smtClean="0"/>
              <a:t>k-</a:t>
            </a:r>
            <a:r>
              <a:rPr lang="ru-RU" dirty="0" smtClean="0"/>
              <a:t>мультимножество, но, на этот раз мы рассматриваем способы переставлять местами объекты, расставленные по гнёздам</a:t>
            </a:r>
          </a:p>
          <a:p>
            <a:r>
              <a:rPr lang="ru-RU" dirty="0" smtClean="0"/>
              <a:t>Т.е. за основу берётся конкретная "кашка" (элемент декартовой степени или слово в алфавите) и рассматриваются перестановки. Если элементы "одинаковы" т.е. это клоны одного "символа", то их перестановка между собой не даёт нового набора: 10</a:t>
            </a:r>
            <a:r>
              <a:rPr lang="ru-RU" b="1" dirty="0" smtClean="0">
                <a:solidFill>
                  <a:srgbClr val="FF6600"/>
                </a:solidFill>
              </a:rPr>
              <a:t>1</a:t>
            </a:r>
            <a:r>
              <a:rPr lang="ru-RU" dirty="0" smtClean="0"/>
              <a:t>0</a:t>
            </a:r>
            <a:r>
              <a:rPr lang="ru-RU" b="1" dirty="0" smtClean="0">
                <a:solidFill>
                  <a:srgbClr val="3366FF"/>
                </a:solidFill>
              </a:rPr>
              <a:t>1</a:t>
            </a:r>
            <a:r>
              <a:rPr lang="ru-RU" dirty="0" smtClean="0"/>
              <a:t>1 и 10</a:t>
            </a:r>
            <a:r>
              <a:rPr lang="ru-RU" b="1" dirty="0" smtClean="0">
                <a:solidFill>
                  <a:srgbClr val="3366FF"/>
                </a:solidFill>
              </a:rPr>
              <a:t>1</a:t>
            </a:r>
            <a:r>
              <a:rPr lang="ru-RU" dirty="0" smtClean="0"/>
              <a:t>0</a:t>
            </a:r>
            <a:r>
              <a:rPr lang="ru-RU" b="1" dirty="0" smtClean="0">
                <a:solidFill>
                  <a:srgbClr val="FF6600"/>
                </a:solidFill>
              </a:rPr>
              <a:t>1</a:t>
            </a:r>
            <a:r>
              <a:rPr lang="ru-RU" dirty="0" smtClean="0"/>
              <a:t>1 – одно и то же с точки зрения перестановок с повторениями,</a:t>
            </a:r>
          </a:p>
          <a:p>
            <a:r>
              <a:rPr lang="ru-RU" dirty="0" smtClean="0"/>
              <a:t>а 101011 и 110011 – разные перестановки с повторениями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173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vs</a:t>
            </a:r>
            <a:r>
              <a:rPr lang="ru-RU" dirty="0" smtClean="0"/>
              <a:t> размещения с повторениями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416360" cy="4969682"/>
          </a:xfrm>
        </p:spPr>
        <p:txBody>
          <a:bodyPr/>
          <a:lstStyle/>
          <a:p>
            <a:r>
              <a:rPr lang="ru-RU" dirty="0" smtClean="0"/>
              <a:t>существует 8 размещений из 2 по 3</a:t>
            </a:r>
          </a:p>
          <a:p>
            <a:r>
              <a:rPr lang="ru-RU" dirty="0" smtClean="0"/>
              <a:t>000, 001, 010, 011, 100, 101, 110, 111</a:t>
            </a:r>
          </a:p>
          <a:p>
            <a:r>
              <a:rPr lang="ru-RU" dirty="0" smtClean="0"/>
              <a:t>из них 001, 010, 100 – это 3 перестановки с повторениями "над" одним и тем же </a:t>
            </a:r>
            <a:r>
              <a:rPr lang="en-US" dirty="0" smtClean="0"/>
              <a:t>k-</a:t>
            </a:r>
            <a:r>
              <a:rPr lang="ru-RU" dirty="0" smtClean="0"/>
              <a:t>мультимножеством </a:t>
            </a:r>
            <a:r>
              <a:rPr lang="en-US" dirty="0" smtClean="0"/>
              <a:t>{"0":"2", "1":"1"}</a:t>
            </a:r>
          </a:p>
          <a:p>
            <a:r>
              <a:rPr lang="ru-RU" dirty="0" smtClean="0"/>
              <a:t>т.е. это и 3 разных размещения, конечно же, но размещения порождаются более широкой идеей декартовой степени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0473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Формула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Перестановка с повторениями задаётся своей основой – </a:t>
            </a:r>
            <a:r>
              <a:rPr lang="en-US" dirty="0" smtClean="0"/>
              <a:t>k-</a:t>
            </a:r>
            <a:r>
              <a:rPr lang="ru-RU" dirty="0" smtClean="0"/>
              <a:t>мультимножеством</a:t>
            </a:r>
          </a:p>
          <a:p>
            <a:r>
              <a:rPr lang="ru-RU" dirty="0" smtClean="0"/>
              <a:t>Если исходное множество </a:t>
            </a:r>
            <a:r>
              <a:rPr lang="en-US" dirty="0" smtClean="0"/>
              <a:t>{a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 smtClean="0"/>
              <a:t>}</a:t>
            </a:r>
          </a:p>
          <a:p>
            <a:r>
              <a:rPr lang="ru-RU" dirty="0" smtClean="0"/>
              <a:t>то </a:t>
            </a:r>
            <a:r>
              <a:rPr lang="en-US" dirty="0" smtClean="0"/>
              <a:t>{a</a:t>
            </a:r>
            <a:r>
              <a:rPr lang="en-US" baseline="-25000" dirty="0" smtClean="0"/>
              <a:t>1</a:t>
            </a:r>
            <a:r>
              <a:rPr lang="en-US" dirty="0" smtClean="0"/>
              <a:t>:k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:k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 err="1" smtClean="0"/>
              <a:t>:k</a:t>
            </a:r>
            <a:r>
              <a:rPr lang="en-US" baseline="-25000" dirty="0" err="1" smtClean="0"/>
              <a:t>N</a:t>
            </a:r>
            <a:r>
              <a:rPr lang="en-US" dirty="0" smtClean="0"/>
              <a:t>}, 0&lt;=</a:t>
            </a:r>
            <a:r>
              <a:rPr lang="en-US" dirty="0" err="1" smtClean="0"/>
              <a:t>k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ru-RU" dirty="0" smtClean="0"/>
              <a:t>пусть </a:t>
            </a:r>
            <a:r>
              <a:rPr lang="en-US" dirty="0" smtClean="0"/>
              <a:t>m</a:t>
            </a:r>
            <a:r>
              <a:rPr lang="ru-RU" dirty="0" smtClean="0"/>
              <a:t> – длина основы</a:t>
            </a:r>
          </a:p>
          <a:p>
            <a:r>
              <a:rPr lang="ru-RU" dirty="0" smtClean="0"/>
              <a:t>Тогда число таких перестановок</a:t>
            </a:r>
            <a:endParaRPr lang="ru-RU" dirty="0"/>
          </a:p>
        </p:txBody>
      </p:sp>
      <p:pic>
        <p:nvPicPr>
          <p:cNvPr id="4" name="Изображение 3" descr="Screenshot 2016-11-14 03.54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584" y="5116937"/>
            <a:ext cx="41529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51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001, 010, 100 – это 3 перестановки с повторениями "над" одним и тем же </a:t>
            </a:r>
            <a:r>
              <a:rPr lang="en-US" dirty="0" smtClean="0"/>
              <a:t>k-</a:t>
            </a:r>
            <a:r>
              <a:rPr lang="ru-RU" dirty="0" smtClean="0"/>
              <a:t>мультимножеством </a:t>
            </a:r>
            <a:r>
              <a:rPr lang="en-US" dirty="0" smtClean="0"/>
              <a:t>{"0":"2", "1":"1"}</a:t>
            </a:r>
          </a:p>
          <a:p>
            <a:r>
              <a:rPr lang="en-US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 = 2, k</a:t>
            </a:r>
            <a:r>
              <a:rPr lang="en-US" baseline="-25000" dirty="0" smtClean="0"/>
              <a:t>2</a:t>
            </a:r>
            <a:r>
              <a:rPr lang="en-US" dirty="0" smtClean="0"/>
              <a:t> = 1, m = 3</a:t>
            </a:r>
          </a:p>
          <a:p>
            <a:r>
              <a:rPr lang="en-US" dirty="0" smtClean="0"/>
              <a:t>3! / (2! 1!) = 6 / 2 =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608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семейство множеств РАЗБИВАЕТ некое множество</a:t>
            </a:r>
          </a:p>
          <a:p>
            <a:r>
              <a:rPr lang="bg-BG" dirty="0"/>
              <a:t>  если </a:t>
            </a:r>
          </a:p>
          <a:p>
            <a:r>
              <a:rPr lang="ru-RU" dirty="0"/>
              <a:t>а) каждое из них </a:t>
            </a:r>
            <a:r>
              <a:rPr lang="ru-RU" dirty="0" err="1"/>
              <a:t>непусто</a:t>
            </a:r>
            <a:endParaRPr lang="ru-RU" dirty="0"/>
          </a:p>
          <a:p>
            <a:r>
              <a:rPr lang="ru-RU" dirty="0"/>
              <a:t>б) любые два из них не пересекаются</a:t>
            </a:r>
          </a:p>
          <a:p>
            <a:r>
              <a:rPr lang="ru-RU" dirty="0"/>
              <a:t>в) их объединение равно </a:t>
            </a:r>
            <a:r>
              <a:rPr lang="ru-RU" dirty="0" smtClean="0"/>
              <a:t>множеству</a:t>
            </a:r>
          </a:p>
          <a:p>
            <a:endParaRPr lang="ru-RU" dirty="0"/>
          </a:p>
          <a:p>
            <a:r>
              <a:rPr lang="ru-RU" dirty="0" smtClean="0"/>
              <a:t>Т.е. разделяем массив на изолированные друг от друга дольки</a:t>
            </a:r>
            <a:endParaRPr lang="en-US" dirty="0" smtClean="0"/>
          </a:p>
          <a:p>
            <a:r>
              <a:rPr lang="ru-RU" dirty="0" err="1" smtClean="0"/>
              <a:t>Тж</a:t>
            </a:r>
            <a:r>
              <a:rPr lang="ru-RU" dirty="0" smtClean="0"/>
              <a:t> – упорядоченное разбиение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8784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То же что разбиение,</a:t>
            </a:r>
          </a:p>
          <a:p>
            <a:r>
              <a:rPr lang="ru-RU" dirty="0" smtClean="0"/>
              <a:t>но допускаются пустые дольки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2010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Правило суммы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199" y="1600200"/>
            <a:ext cx="8573137" cy="4525963"/>
          </a:xfrm>
        </p:spPr>
        <p:txBody>
          <a:bodyPr/>
          <a:lstStyle/>
          <a:p>
            <a:r>
              <a:rPr lang="ru-RU" sz="2800" dirty="0" smtClean="0"/>
              <a:t>Если множества</a:t>
            </a:r>
            <a:r>
              <a:rPr lang="en-US" sz="2800" dirty="0" smtClean="0"/>
              <a:t> M </a:t>
            </a:r>
            <a:r>
              <a:rPr lang="ru-RU" sz="2800" dirty="0" smtClean="0"/>
              <a:t>и </a:t>
            </a:r>
            <a:r>
              <a:rPr lang="en-US" sz="2800" dirty="0" smtClean="0"/>
              <a:t>N</a:t>
            </a:r>
            <a:r>
              <a:rPr lang="ru-RU" sz="2800" dirty="0" smtClean="0"/>
              <a:t> не имеют общих элементов,</a:t>
            </a:r>
          </a:p>
          <a:p>
            <a:r>
              <a:rPr lang="ru-RU" dirty="0" smtClean="0"/>
              <a:t>то элемент из </a:t>
            </a:r>
            <a:r>
              <a:rPr lang="en-US" dirty="0" smtClean="0"/>
              <a:t>M </a:t>
            </a:r>
            <a:r>
              <a:rPr lang="ru-RU" b="1" dirty="0" smtClean="0">
                <a:solidFill>
                  <a:srgbClr val="FF6600"/>
                </a:solidFill>
              </a:rPr>
              <a:t>ИЛИ</a:t>
            </a:r>
            <a:r>
              <a:rPr lang="ru-RU" dirty="0" smtClean="0">
                <a:solidFill>
                  <a:srgbClr val="FF6600"/>
                </a:solidFill>
              </a:rPr>
              <a:t> </a:t>
            </a:r>
            <a:r>
              <a:rPr lang="ru-RU" dirty="0" smtClean="0"/>
              <a:t>из </a:t>
            </a:r>
            <a:r>
              <a:rPr lang="en-US" dirty="0" smtClean="0"/>
              <a:t>N</a:t>
            </a:r>
            <a:endParaRPr lang="ru-RU" dirty="0" smtClean="0"/>
          </a:p>
          <a:p>
            <a:r>
              <a:rPr lang="ru-RU" dirty="0" smtClean="0"/>
              <a:t> можно выбрать </a:t>
            </a:r>
            <a:r>
              <a:rPr lang="en-US" dirty="0" smtClean="0"/>
              <a:t>|M | + | N | </a:t>
            </a:r>
            <a:r>
              <a:rPr lang="ru-RU" dirty="0" smtClean="0"/>
              <a:t>способами</a:t>
            </a:r>
          </a:p>
          <a:p>
            <a:endParaRPr lang="ru-RU" dirty="0"/>
          </a:p>
          <a:p>
            <a:r>
              <a:rPr lang="ru-RU" dirty="0" smtClean="0"/>
              <a:t>Т.е. мощность объединения непересекающихся множеств</a:t>
            </a:r>
          </a:p>
          <a:p>
            <a:r>
              <a:rPr lang="ru-RU" dirty="0" smtClean="0"/>
              <a:t>равно сумме их мощностей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6374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Пусть </a:t>
            </a:r>
            <a:r>
              <a:rPr lang="en-US" dirty="0" smtClean="0"/>
              <a:t>x -</a:t>
            </a:r>
            <a:r>
              <a:rPr lang="ru-RU" dirty="0" smtClean="0"/>
              <a:t>  пересечение. </a:t>
            </a:r>
          </a:p>
          <a:p>
            <a:r>
              <a:rPr lang="ru-RU" dirty="0" smtClean="0"/>
              <a:t>Тогда </a:t>
            </a:r>
            <a:r>
              <a:rPr lang="en-US" dirty="0" smtClean="0"/>
              <a:t>(3400-x) + x + (5600-x) = 8000</a:t>
            </a:r>
          </a:p>
          <a:p>
            <a:r>
              <a:rPr lang="en-US" dirty="0" smtClean="0"/>
              <a:t> </a:t>
            </a:r>
            <a:r>
              <a:rPr lang="fr-FR" dirty="0" smtClean="0"/>
              <a:t> 3400 - x + x + 5600 - x = 9000 - x = 8000</a:t>
            </a:r>
            <a:endParaRPr lang="ru-RU" dirty="0"/>
          </a:p>
          <a:p>
            <a:endParaRPr lang="ru-RU" dirty="0"/>
          </a:p>
        </p:txBody>
      </p:sp>
      <p:pic>
        <p:nvPicPr>
          <p:cNvPr id="4" name="Изображение 3" descr="Screenshot 2016-11-13 23.25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10" y="1114120"/>
            <a:ext cx="5204985" cy="358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71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7430</TotalTime>
  <Words>1881</Words>
  <Application>Microsoft Macintosh PowerPoint</Application>
  <PresentationFormat>Экран (4:3)</PresentationFormat>
  <Paragraphs>270</Paragraphs>
  <Slides>53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4" baseType="lpstr">
      <vt:lpstr>Тема Office</vt:lpstr>
      <vt:lpstr>Комбинаторика</vt:lpstr>
      <vt:lpstr>Презентация PowerPoint</vt:lpstr>
      <vt:lpstr>Отбор в множество</vt:lpstr>
      <vt:lpstr>Проблема</vt:lpstr>
      <vt:lpstr>Обычные операции ТМ</vt:lpstr>
      <vt:lpstr>Разбиение</vt:lpstr>
      <vt:lpstr>Разделение</vt:lpstr>
      <vt:lpstr>Правило суммы</vt:lpstr>
      <vt:lpstr>Презентация PowerPoint</vt:lpstr>
      <vt:lpstr>Презентация PowerPoint</vt:lpstr>
      <vt:lpstr>Презентация PowerPoint</vt:lpstr>
      <vt:lpstr>Презентация PowerPoint</vt:lpstr>
      <vt:lpstr>Включение/исключение</vt:lpstr>
      <vt:lpstr>Правило произведения</vt:lpstr>
      <vt:lpstr>Презентация PowerPoint</vt:lpstr>
      <vt:lpstr>Презентация PowerPoint</vt:lpstr>
      <vt:lpstr>Дирихле ( {"pingeon" : "hole"} )</vt:lpstr>
      <vt:lpstr>Декартова степень: пары, тройки, энки, кашки - кортежи</vt:lpstr>
      <vt:lpstr>k-мультимножество</vt:lpstr>
      <vt:lpstr>Презентация PowerPoint</vt:lpstr>
      <vt:lpstr>Чуть формальнее</vt:lpstr>
      <vt:lpstr>Презентация PowerPoint</vt:lpstr>
      <vt:lpstr>Итак</vt:lpstr>
      <vt:lpstr>Байты</vt:lpstr>
      <vt:lpstr>Местам битов? Битам мест?</vt:lpstr>
      <vt:lpstr>Презентация PowerPoint</vt:lpstr>
      <vt:lpstr>Генетический код</vt:lpstr>
      <vt:lpstr>Презентация PowerPoint</vt:lpstr>
      <vt:lpstr>Общий механизм</vt:lpstr>
      <vt:lpstr>Жизненный цикл</vt:lpstr>
      <vt:lpstr>Презентация PowerPoint</vt:lpstr>
      <vt:lpstr>Презентация PowerPoint</vt:lpstr>
      <vt:lpstr>Презентация PowerPoint</vt:lpstr>
      <vt:lpstr>Практическое применение</vt:lpstr>
      <vt:lpstr>Биномиальный коэффициент</vt:lpstr>
      <vt:lpstr>Неэффективная формула</vt:lpstr>
      <vt:lpstr>Рекуррентно:</vt:lpstr>
      <vt:lpstr>Презентация PowerPoint</vt:lpstr>
      <vt:lpstr>Треугольник Паскаля</vt:lpstr>
      <vt:lpstr>Терминология</vt:lpstr>
      <vt:lpstr>Презентация PowerPoint</vt:lpstr>
      <vt:lpstr>Презентация PowerPoint</vt:lpstr>
      <vt:lpstr>Презентация PowerPoint</vt:lpstr>
      <vt:lpstr>Механизм</vt:lpstr>
      <vt:lpstr>Итог</vt:lpstr>
      <vt:lpstr>А если…</vt:lpstr>
      <vt:lpstr>Ответ</vt:lpstr>
      <vt:lpstr>Связь с размещением</vt:lpstr>
      <vt:lpstr>Вывод формулы</vt:lpstr>
      <vt:lpstr>Перестановка с повторениями</vt:lpstr>
      <vt:lpstr>vs размещения с повторениями</vt:lpstr>
      <vt:lpstr>Формула</vt:lpstr>
      <vt:lpstr>Пример</vt:lpstr>
    </vt:vector>
  </TitlesOfParts>
  <Company>Herzen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Комбинаторика</dc:title>
  <dc:creator>Ilya Gosudarev</dc:creator>
  <cp:lastModifiedBy>Ilya Gosudarev</cp:lastModifiedBy>
  <cp:revision>47</cp:revision>
  <dcterms:created xsi:type="dcterms:W3CDTF">2016-11-12T01:18:06Z</dcterms:created>
  <dcterms:modified xsi:type="dcterms:W3CDTF">2016-11-26T14:26:54Z</dcterms:modified>
</cp:coreProperties>
</file>