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382" r:id="rId3"/>
    <p:sldId id="384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5" r:id="rId33"/>
    <p:sldId id="438" r:id="rId34"/>
    <p:sldId id="439" r:id="rId35"/>
    <p:sldId id="434" r:id="rId36"/>
    <p:sldId id="436" r:id="rId37"/>
    <p:sldId id="437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астасия Максимовская" initials="АМ" lastIdx="1" clrIdx="0">
    <p:extLst>
      <p:ext uri="{19B8F6BF-5375-455C-9EA6-DF929625EA0E}">
        <p15:presenceInfo xmlns:p15="http://schemas.microsoft.com/office/powerpoint/2012/main" userId="98f8556997b364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4"/>
    <p:restoredTop sz="96327"/>
  </p:normalViewPr>
  <p:slideViewPr>
    <p:cSldViewPr snapToGrid="0" snapToObjects="1">
      <p:cViewPr varScale="1">
        <p:scale>
          <a:sx n="125" d="100"/>
          <a:sy n="125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8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2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4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7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5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6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7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9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7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6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eleryq.dev/en/stable/userguide/configuration.html#std-setting-task_track_starte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eleryq.dev/en/stable/userguide/tasks.html#Tas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piter/blog/44044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doc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7.2.x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using-pylint-to-write-clean-python-code-660eff40ed8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cuddle-ai/async-architecture-with-fastapi-celery-and-rabbitmq-c7d02903037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Изображение выглядит как ноутбук, стол&#10;&#10;Автоматически созданное описание">
            <a:extLst>
              <a:ext uri="{FF2B5EF4-FFF2-40B4-BE49-F238E27FC236}">
                <a16:creationId xmlns:a16="http://schemas.microsoft.com/office/drawing/2014/main" id="{41F513AD-BA3E-4364-AF7B-016F11428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1" b="13349"/>
          <a:stretch/>
        </p:blipFill>
        <p:spPr>
          <a:xfrm>
            <a:off x="5355" y="10"/>
            <a:ext cx="1219203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50DF9-04E5-7041-A5BB-20857AAC1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FastAPI+Celery+RabbitMQ</a:t>
            </a:r>
            <a:endParaRPr lang="ru-RU" sz="48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721946-B8DF-3144-A929-8878B4042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ru-RU" sz="1500" dirty="0">
                <a:solidFill>
                  <a:srgbClr val="FFFFFF"/>
                </a:solidFill>
              </a:rPr>
              <a:t>Максимовская </a:t>
            </a:r>
            <a:r>
              <a:rPr lang="ru-RU" sz="1500" dirty="0" err="1">
                <a:solidFill>
                  <a:srgbClr val="FFFFFF"/>
                </a:solidFill>
              </a:rPr>
              <a:t>анастасия</a:t>
            </a:r>
            <a:endParaRPr lang="ru-RU" sz="15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D2F99-975D-3A8A-DC0A-3F23E9B0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celery?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A7389-1B5F-B4F7-EC3F-FC6BF150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Плюсы: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</a:t>
            </a:r>
            <a:r>
              <a:rPr lang="ru-RU" dirty="0" err="1"/>
              <a:t>Опен</a:t>
            </a:r>
            <a:r>
              <a:rPr lang="ru-RU" dirty="0"/>
              <a:t> </a:t>
            </a:r>
            <a:r>
              <a:rPr lang="ru-RU" dirty="0" err="1"/>
              <a:t>сорс</a:t>
            </a: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 Легко ставить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Поддерживает много брокеров, в том числе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rabbitmq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ru-RU" dirty="0"/>
              <a:t>Интеграция с </a:t>
            </a:r>
            <a:r>
              <a:rPr lang="ru-RU" dirty="0" err="1"/>
              <a:t>фласком</a:t>
            </a:r>
            <a:r>
              <a:rPr lang="ru-RU" dirty="0"/>
              <a:t> и другими веб фреймворками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70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74A70-4D11-47EB-BFAC-2DAB2312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celery?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F34E2-7BC6-B915-0FBC-881AD619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Минусы: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Мало поддержки для больших корпораций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</a:t>
            </a:r>
            <a:r>
              <a:rPr lang="en-US" dirty="0"/>
              <a:t>User experience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Проблемы с некоторыми интеграциями (некоторые жалуются на редис)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25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552E9-451C-70DD-5423-BE5FBAAF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ru-RU" dirty="0"/>
              <a:t>Где тут заяц?</a:t>
            </a:r>
          </a:p>
        </p:txBody>
      </p:sp>
      <p:pic>
        <p:nvPicPr>
          <p:cNvPr id="4098" name="Picture 2" descr="Rabbit - Wikipedia">
            <a:extLst>
              <a:ext uri="{FF2B5EF4-FFF2-40B4-BE49-F238E27FC236}">
                <a16:creationId xmlns:a16="http://schemas.microsoft.com/office/drawing/2014/main" id="{30C48CEE-A16D-977D-C4CE-DFCA34B16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8" b="21532"/>
          <a:stretch/>
        </p:blipFill>
        <p:spPr bwMode="auto">
          <a:xfrm>
            <a:off x="5458984" y="812799"/>
            <a:ext cx="5928344" cy="529475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 Placeholder 3">
            <a:extLst>
              <a:ext uri="{FF2B5EF4-FFF2-40B4-BE49-F238E27FC236}">
                <a16:creationId xmlns:a16="http://schemas.microsoft.com/office/drawing/2014/main" id="{67403F77-2CA5-BDA0-1ED6-89534181B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9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D98BB-8AB4-12B2-14AF-228E189F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RabbitMQ?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88E4DF-A78E-AA71-3541-5B7BF41C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Плюсы: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</a:t>
            </a:r>
            <a:r>
              <a:rPr lang="ru-RU" dirty="0" err="1"/>
              <a:t>Опенсорс</a:t>
            </a: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 Поддерживает стандартные </a:t>
            </a:r>
            <a:r>
              <a:rPr lang="en-US" dirty="0"/>
              <a:t>message protocols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ru-RU" dirty="0"/>
              <a:t>Много в каких компаниях используется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Юзер-</a:t>
            </a:r>
            <a:r>
              <a:rPr lang="ru-RU" dirty="0" err="1"/>
              <a:t>френдли</a:t>
            </a: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 Масштабируемый</a:t>
            </a:r>
          </a:p>
        </p:txBody>
      </p:sp>
    </p:spTree>
    <p:extLst>
      <p:ext uri="{BB962C8B-B14F-4D97-AF65-F5344CB8AC3E}">
        <p14:creationId xmlns:p14="http://schemas.microsoft.com/office/powerpoint/2010/main" val="410928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E3536-B668-8800-AF3E-66326FCB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RabbitMQ?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4E61D9-163C-F9E7-EB13-DBDEEDF7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Минусы: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Медленно обрабатывает большие наборы данных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Довольно сложный в обслуживании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Он имеет услуги интеграции премиум-класса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Плохая документация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292165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0EBAD-215E-808E-65E7-5BAAABB5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хотели сделать в прошлый раз?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8ED698-4969-A017-8D55-384590C66F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8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9732A-BE0F-2539-B401-92D4BE75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Юз-кейсы: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E8A46F-2A28-C0AE-F182-892187B5C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/>
              <a:t> Отправка электронных писем в качестве фоновых задач в приложении.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Обработка загруженных изображений в фоновом режиме.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Оффлайн обучение моделей машинного обучения.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Периодические задачи, такие как создание отчетов или удаление веб-страниц.</a:t>
            </a:r>
          </a:p>
        </p:txBody>
      </p:sp>
    </p:spTree>
    <p:extLst>
      <p:ext uri="{BB962C8B-B14F-4D97-AF65-F5344CB8AC3E}">
        <p14:creationId xmlns:p14="http://schemas.microsoft.com/office/powerpoint/2010/main" val="426915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CDB13-C5A9-435E-6100-23EFE8A5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ru-RU" dirty="0"/>
              <a:t>Архитектура</a:t>
            </a:r>
          </a:p>
        </p:txBody>
      </p:sp>
      <p:sp>
        <p:nvSpPr>
          <p:cNvPr id="5127" name="Text Placeholder 3">
            <a:extLst>
              <a:ext uri="{FF2B5EF4-FFF2-40B4-BE49-F238E27FC236}">
                <a16:creationId xmlns:a16="http://schemas.microsoft.com/office/drawing/2014/main" id="{CB235285-314A-4875-93F0-1D47C417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0EC668-A950-4369-CE08-501853BF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674" y="0"/>
            <a:ext cx="5558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8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E96CF-215B-3676-5A87-90EA6645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сделать?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424041-13F9-2739-5316-B8B075BD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Настроить и установить все нужное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Настроить брокер сообщений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Добавить сельдерей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Добавить задачи сельдерея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Добавить </a:t>
            </a:r>
            <a:r>
              <a:rPr lang="en" dirty="0"/>
              <a:t>API</a:t>
            </a:r>
            <a:r>
              <a:rPr lang="ru-RU" dirty="0"/>
              <a:t>маршрутизатор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Запустить приложение и рабочий сервер сельдерея</a:t>
            </a:r>
            <a:r>
              <a:rPr lang="e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Протестировать приложение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Следить за задачами</a:t>
            </a:r>
          </a:p>
        </p:txBody>
      </p:sp>
    </p:spTree>
    <p:extLst>
      <p:ext uri="{BB962C8B-B14F-4D97-AF65-F5344CB8AC3E}">
        <p14:creationId xmlns:p14="http://schemas.microsoft.com/office/powerpoint/2010/main" val="3232778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68838-A15C-9601-19BC-B5D63867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и 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DC5361-D920-0CA8-818D-B271AFB2C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Создать проект и </a:t>
            </a:r>
            <a:r>
              <a:rPr lang="en-US" dirty="0"/>
              <a:t>virtual environment (</a:t>
            </a:r>
            <a:r>
              <a:rPr lang="ru-RU" dirty="0"/>
              <a:t>многие </a:t>
            </a:r>
            <a:r>
              <a:rPr lang="en-US" dirty="0"/>
              <a:t>IDE, </a:t>
            </a:r>
            <a:r>
              <a:rPr lang="ru-RU" dirty="0"/>
              <a:t>например, </a:t>
            </a:r>
            <a:r>
              <a:rPr lang="en-US" dirty="0"/>
              <a:t>PyCharm, </a:t>
            </a:r>
            <a:r>
              <a:rPr lang="ru-RU" dirty="0"/>
              <a:t>сделают за Вас)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Поставить нужные библиотеки для Вашего проекта + </a:t>
            </a:r>
            <a:r>
              <a:rPr lang="en-US" dirty="0" err="1"/>
              <a:t>fastapi</a:t>
            </a:r>
            <a:r>
              <a:rPr lang="en-US" dirty="0"/>
              <a:t>, </a:t>
            </a:r>
            <a:r>
              <a:rPr lang="en-US" dirty="0" err="1"/>
              <a:t>uvicorn</a:t>
            </a:r>
            <a:r>
              <a:rPr lang="en-US" dirty="0"/>
              <a:t>, celery, flower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Сделать </a:t>
            </a:r>
            <a:r>
              <a:rPr lang="e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pip freeze &gt; </a:t>
            </a:r>
            <a:r>
              <a:rPr lang="e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requirements.txt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75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2C005-3B35-418B-CA22-3C014089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6CD243-98AF-865B-25B7-E0430968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В системе с очередью задач есть набор задач, которые должны быть выполнены. </a:t>
            </a:r>
          </a:p>
          <a:p>
            <a:pPr>
              <a:buFont typeface="Wingdings" pitchFamily="2" charset="2"/>
              <a:buChar char="Ø"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Каждая задача полностью независима от остальных и может быть обработана без всяких взаимодействий с ними. </a:t>
            </a:r>
          </a:p>
          <a:p>
            <a:pPr>
              <a:buFont typeface="Wingdings" pitchFamily="2" charset="2"/>
              <a:buChar char="Ø"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 общем случае цель системы с очередью задач — обеспечить выполнение каждого этапа работы в течение заданного промежутка времени. </a:t>
            </a:r>
          </a:p>
          <a:p>
            <a:pPr>
              <a:buFont typeface="Wingdings" pitchFamily="2" charset="2"/>
              <a:buChar char="Ø"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Количество рабочих потоков увеличивается либо уменьшается сообразно изменению нагрузки.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083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30568-7A4B-BD6E-B6A1-B500EC3C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брокера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D6B17-8FD7-CD40-A2EC-9A733D41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brew install </a:t>
            </a:r>
            <a:r>
              <a:rPr lang="en-US" dirty="0" err="1"/>
              <a:t>rabbitmq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" b="0" i="0" dirty="0">
                <a:solidFill>
                  <a:srgbClr val="292929"/>
                </a:solidFill>
                <a:effectLst/>
              </a:rPr>
              <a:t>brew services start </a:t>
            </a:r>
            <a:r>
              <a:rPr lang="en" b="0" i="0" dirty="0" err="1">
                <a:solidFill>
                  <a:srgbClr val="292929"/>
                </a:solidFill>
                <a:effectLst/>
              </a:rPr>
              <a:t>rabbitmq</a:t>
            </a:r>
            <a:endParaRPr lang="en" b="0" i="0" dirty="0">
              <a:solidFill>
                <a:srgbClr val="292929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" b="0" i="0" dirty="0">
                <a:solidFill>
                  <a:srgbClr val="292929"/>
                </a:solidFill>
                <a:effectLst/>
                <a:latin typeface="source-code-pro"/>
                <a:hlinkClick r:id="rId2"/>
              </a:rPr>
              <a:t>http://localhost:15672</a:t>
            </a:r>
            <a:r>
              <a:rPr lang="ru-RU" b="0" i="0" dirty="0">
                <a:solidFill>
                  <a:srgbClr val="292929"/>
                </a:solidFill>
                <a:effectLst/>
                <a:latin typeface="source-code-pro"/>
              </a:rPr>
              <a:t> –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ru-RU" b="0" i="0" dirty="0">
                <a:solidFill>
                  <a:srgbClr val="292929"/>
                </a:solidFill>
                <a:effectLst/>
              </a:rPr>
              <a:t>открываем, вводим логин-пароль </a:t>
            </a:r>
            <a:r>
              <a:rPr lang="en-US" b="0" i="0" dirty="0">
                <a:solidFill>
                  <a:srgbClr val="292929"/>
                </a:solidFill>
                <a:effectLst/>
              </a:rPr>
              <a:t>guest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178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974C2-3B5C-E71D-7C9E-02B68EB8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сельдерей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FA2DFB-F6D9-36F3-18E5-A376C92A2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486" y="2094345"/>
            <a:ext cx="7049027" cy="415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04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8B62F-159F-490E-8453-F3FEC7C4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ru-RU" dirty="0"/>
              <a:t>Конфигурация сельдерея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987F8A-D439-58ED-47C5-85CF91EA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318" y="2108201"/>
            <a:ext cx="7900018" cy="4048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6161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848BC-D1F8-BB06-E414-0CB1F82C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ru-RU" dirty="0"/>
              <a:t>Конфигурация сельдерея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872709-AC84-E119-2ED4-1CFDF218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28" y="2108201"/>
            <a:ext cx="6742544" cy="4079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4476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24D11-DDBA-5B6A-924D-8A62614E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Instance (</a:t>
            </a:r>
            <a:r>
              <a:rPr lang="ru-RU" dirty="0"/>
              <a:t>экземпляр) сельдерея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00A7BD-A652-97D8-273F-04B3B269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707" y="2098041"/>
            <a:ext cx="6210585" cy="41300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7476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100E8-407B-7D91-D134-83CD3F2A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берем настройки?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7A49DFA-225E-611E-14AE-F1264E250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973" y="2115344"/>
            <a:ext cx="9004300" cy="2019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90DF2F-2C9C-0ECD-FE46-3405A89E2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73" y="3944667"/>
            <a:ext cx="7772400" cy="24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5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9C4F2-7644-6087-388A-D3840F01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берем настройки?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1D039-71F6-F447-06F5-1C088300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Добавляем по мере необходимости </a:t>
            </a:r>
            <a:r>
              <a:rPr lang="ru-RU" dirty="0" err="1"/>
              <a:t>гуглежом</a:t>
            </a:r>
            <a:r>
              <a:rPr lang="ru-RU" dirty="0"/>
              <a:t> или смотрим в доку:</a:t>
            </a:r>
          </a:p>
          <a:p>
            <a:r>
              <a:rPr lang="en" dirty="0">
                <a:hlinkClick r:id="rId2"/>
              </a:rPr>
              <a:t>https://docs.celeryq.dev/en/stable/userguide/configuration.html#std-setting-task_track_started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440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FD1A8-97AF-8744-04FF-A77C5713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таски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8E5AD7-E60C-F28A-0DC2-E7E69E7F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 настраиваем по необходимости. </a:t>
            </a:r>
            <a:r>
              <a:rPr lang="en-US" dirty="0" err="1"/>
              <a:t>Shared_task</a:t>
            </a:r>
            <a:r>
              <a:rPr lang="en-US" dirty="0"/>
              <a:t> </a:t>
            </a:r>
            <a:r>
              <a:rPr lang="ru-RU" dirty="0"/>
              <a:t>ниже позволяет не привязываться к инстансу </a:t>
            </a:r>
            <a:r>
              <a:rPr lang="ru-RU" dirty="0" err="1"/>
              <a:t>селери</a:t>
            </a:r>
            <a:r>
              <a:rPr lang="ru-RU" dirty="0"/>
              <a:t>, альтернатива – </a:t>
            </a:r>
            <a:r>
              <a:rPr lang="en-US" dirty="0" err="1"/>
              <a:t>app.task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990F49-402E-9AE1-9E10-A9DA05B2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190390"/>
            <a:ext cx="10326929" cy="249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93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5FA83-FF5E-903A-2A51-8480DC41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таски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AB94B65-1EC9-A530-6355-9EFC30875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163" y="2458244"/>
            <a:ext cx="86360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1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F95C3-B31E-DDAF-8662-49914E4E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таски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F826B-FEEF-9229-2006-8EDA70B9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Параметры по необходимости </a:t>
            </a:r>
            <a:r>
              <a:rPr lang="ru-RU" dirty="0" err="1"/>
              <a:t>гуглежом</a:t>
            </a:r>
            <a:r>
              <a:rPr lang="ru-RU" dirty="0"/>
              <a:t> или из доки:</a:t>
            </a:r>
          </a:p>
          <a:p>
            <a:pPr marL="0" indent="0">
              <a:buNone/>
            </a:pPr>
            <a:r>
              <a:rPr lang="en" dirty="0">
                <a:hlinkClick r:id="rId2"/>
              </a:rPr>
              <a:t>https://docs.celeryq.dev/en/stable/userguide/tasks.html#Task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691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9F32D-84F7-B05D-F0A4-46DB47EE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ru-RU" dirty="0"/>
              <a:t>Очередь задач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E4EBB98-DBC5-330F-41A3-156B8505A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2158094"/>
            <a:ext cx="10058400" cy="366110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00E4E-B116-5580-231C-1EC9CD5C1DE8}"/>
              </a:ext>
            </a:extLst>
          </p:cNvPr>
          <p:cNvSpPr txBox="1"/>
          <p:nvPr/>
        </p:nvSpPr>
        <p:spPr>
          <a:xfrm>
            <a:off x="1209040" y="5892800"/>
            <a:ext cx="224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/>
              <a:t>Источник: </a:t>
            </a:r>
            <a:r>
              <a:rPr lang="en-US" sz="1400" i="1" dirty="0">
                <a:hlinkClick r:id="rId3"/>
              </a:rPr>
              <a:t>URL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131591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555C4-6468-DA8C-9576-233BF058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ru-RU" dirty="0"/>
              <a:t>Добавляем </a:t>
            </a:r>
            <a:r>
              <a:rPr lang="en-US" dirty="0"/>
              <a:t>API routers</a:t>
            </a:r>
            <a:endParaRPr lang="ru-RU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B0F3A9F-FDB3-FD85-BFA4-10DFE449F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58" y="2108201"/>
            <a:ext cx="10029043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1605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E50F5-30EB-7579-A87E-D432B1A5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9309E-C2C2-1C75-FBB7-048B2E50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b="1" i="0" dirty="0">
                <a:effectLst/>
                <a:latin typeface="source-code-pro"/>
              </a:rPr>
              <a:t>python </a:t>
            </a:r>
            <a:r>
              <a:rPr lang="en" b="1" i="0" dirty="0" err="1">
                <a:effectLst/>
                <a:latin typeface="source-code-pro"/>
              </a:rPr>
              <a:t>main.py</a:t>
            </a:r>
            <a:r>
              <a:rPr lang="ru-RU" b="1" i="0" dirty="0">
                <a:effectLst/>
                <a:latin typeface="source-code-pro"/>
              </a:rPr>
              <a:t> </a:t>
            </a:r>
            <a:r>
              <a:rPr lang="ru-RU" i="0" dirty="0">
                <a:effectLst/>
                <a:latin typeface="source-code-pro"/>
              </a:rPr>
              <a:t>в терминале</a:t>
            </a:r>
          </a:p>
          <a:p>
            <a:r>
              <a:rPr lang="en" b="0" i="0" dirty="0">
                <a:solidFill>
                  <a:srgbClr val="292929"/>
                </a:solidFill>
                <a:effectLst/>
                <a:latin typeface="source-code-pro"/>
                <a:hlinkClick r:id="rId2"/>
              </a:rPr>
              <a:t>http://localhost:9000/docs</a:t>
            </a:r>
            <a:r>
              <a:rPr lang="ru-RU" b="0" dirty="0">
                <a:solidFill>
                  <a:srgbClr val="292929"/>
                </a:solidFill>
                <a:latin typeface="source-code-pro"/>
              </a:rPr>
              <a:t> -- наслаждаемся)</a:t>
            </a:r>
          </a:p>
          <a:p>
            <a:r>
              <a:rPr lang="ru-RU" dirty="0">
                <a:solidFill>
                  <a:srgbClr val="292929"/>
                </a:solidFill>
                <a:latin typeface="source-code-pro"/>
              </a:rPr>
              <a:t>Без /</a:t>
            </a:r>
            <a:r>
              <a:rPr lang="en-US" dirty="0">
                <a:solidFill>
                  <a:srgbClr val="292929"/>
                </a:solidFill>
                <a:latin typeface="source-code-pro"/>
              </a:rPr>
              <a:t>docs </a:t>
            </a:r>
            <a:r>
              <a:rPr lang="ru-RU" dirty="0">
                <a:solidFill>
                  <a:srgbClr val="292929"/>
                </a:solidFill>
                <a:latin typeface="source-code-pro"/>
              </a:rPr>
              <a:t>не работает, </a:t>
            </a:r>
            <a:r>
              <a:rPr lang="ru-RU" dirty="0" err="1">
                <a:solidFill>
                  <a:srgbClr val="292929"/>
                </a:solidFill>
                <a:latin typeface="source-code-pro"/>
              </a:rPr>
              <a:t>тк</a:t>
            </a:r>
            <a:r>
              <a:rPr lang="ru-RU" dirty="0">
                <a:solidFill>
                  <a:srgbClr val="292929"/>
                </a:solidFill>
                <a:latin typeface="source-code-pro"/>
              </a:rPr>
              <a:t> мы не прописали </a:t>
            </a:r>
            <a:r>
              <a:rPr lang="ru-RU" dirty="0" err="1">
                <a:solidFill>
                  <a:srgbClr val="292929"/>
                </a:solidFill>
                <a:latin typeface="source-code-pro"/>
              </a:rPr>
              <a:t>гет</a:t>
            </a:r>
            <a:r>
              <a:rPr lang="ru-RU" dirty="0">
                <a:solidFill>
                  <a:srgbClr val="292929"/>
                </a:solidFill>
                <a:latin typeface="source-code-pro"/>
              </a:rPr>
              <a:t> </a:t>
            </a:r>
            <a:r>
              <a:rPr lang="ru-RU" dirty="0" err="1">
                <a:solidFill>
                  <a:srgbClr val="292929"/>
                </a:solidFill>
                <a:latin typeface="source-code-pro"/>
              </a:rPr>
              <a:t>эндпоинт</a:t>
            </a:r>
            <a:endParaRPr lang="en-US" dirty="0">
              <a:solidFill>
                <a:srgbClr val="292929"/>
              </a:solidFill>
              <a:latin typeface="source-code-pro"/>
            </a:endParaRPr>
          </a:p>
          <a:p>
            <a:pPr marL="0" indent="0">
              <a:buNone/>
            </a:pPr>
            <a:r>
              <a:rPr lang="en" dirty="0">
                <a:effectLst/>
                <a:latin typeface="Helvetica Neue" panose="02000503000000020004" pitchFamily="2" charset="0"/>
              </a:rPr>
              <a:t>celery -A </a:t>
            </a:r>
            <a:r>
              <a:rPr lang="en" dirty="0" err="1">
                <a:effectLst/>
                <a:latin typeface="Helvetica Neue" panose="02000503000000020004" pitchFamily="2" charset="0"/>
              </a:rPr>
              <a:t>main.celery</a:t>
            </a:r>
            <a:r>
              <a:rPr lang="en" dirty="0">
                <a:effectLst/>
                <a:latin typeface="Helvetica Neue" panose="02000503000000020004" pitchFamily="2" charset="0"/>
              </a:rPr>
              <a:t> worker --</a:t>
            </a:r>
            <a:r>
              <a:rPr lang="en" dirty="0" err="1">
                <a:effectLst/>
                <a:latin typeface="Helvetica Neue" panose="02000503000000020004" pitchFamily="2" charset="0"/>
              </a:rPr>
              <a:t>loglevel</a:t>
            </a:r>
            <a:r>
              <a:rPr lang="en" dirty="0">
                <a:effectLst/>
                <a:latin typeface="Helvetica Neue" panose="02000503000000020004" pitchFamily="2" charset="0"/>
              </a:rPr>
              <a:t>=info -Q polarity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latin typeface="source-code-pro"/>
              </a:rPr>
              <a:t> </a:t>
            </a:r>
            <a:r>
              <a:rPr lang="ru-RU" dirty="0">
                <a:solidFill>
                  <a:srgbClr val="292929"/>
                </a:solidFill>
                <a:latin typeface="source-code-pro"/>
              </a:rPr>
              <a:t>Запускаем </a:t>
            </a:r>
            <a:r>
              <a:rPr lang="ru-RU" dirty="0" err="1">
                <a:solidFill>
                  <a:srgbClr val="292929"/>
                </a:solidFill>
                <a:latin typeface="source-code-pro"/>
              </a:rPr>
              <a:t>селери</a:t>
            </a:r>
            <a:r>
              <a:rPr lang="ru-RU" dirty="0">
                <a:solidFill>
                  <a:srgbClr val="292929"/>
                </a:solidFill>
                <a:latin typeface="source-code-pro"/>
              </a:rPr>
              <a:t> </a:t>
            </a:r>
            <a:r>
              <a:rPr lang="ru-RU" dirty="0" err="1">
                <a:solidFill>
                  <a:srgbClr val="292929"/>
                </a:solidFill>
                <a:latin typeface="source-code-pro"/>
              </a:rPr>
              <a:t>воркер</a:t>
            </a:r>
            <a:endParaRPr lang="ru-RU" dirty="0">
              <a:solidFill>
                <a:srgbClr val="292929"/>
              </a:solidFill>
              <a:latin typeface="source-code-pr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92929"/>
                </a:solidFill>
                <a:latin typeface="source-code-pro"/>
              </a:rPr>
              <a:t>Мониторим задачи цветочком:</a:t>
            </a:r>
          </a:p>
          <a:p>
            <a:pPr marL="0" indent="0">
              <a:buNone/>
            </a:pPr>
            <a:r>
              <a:rPr lang="en" b="1" i="0" dirty="0">
                <a:effectLst/>
                <a:latin typeface="source-code-pro"/>
              </a:rPr>
              <a:t>celery -A </a:t>
            </a:r>
            <a:r>
              <a:rPr lang="en" b="1" i="0" dirty="0" err="1">
                <a:effectLst/>
                <a:latin typeface="source-code-pro"/>
              </a:rPr>
              <a:t>main.celery</a:t>
            </a:r>
            <a:r>
              <a:rPr lang="en" b="1" i="0" dirty="0">
                <a:effectLst/>
                <a:latin typeface="source-code-pro"/>
              </a:rPr>
              <a:t> flower --port=5555</a:t>
            </a:r>
            <a:endParaRPr lang="e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2778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33AD1-AF92-A861-C803-A6522373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68B562-3C25-F164-5745-46C2C0224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455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E1166-D858-15ED-7893-8BF7D048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ru-RU" dirty="0"/>
              <a:t>Тесты</a:t>
            </a:r>
          </a:p>
        </p:txBody>
      </p:sp>
      <p:pic>
        <p:nvPicPr>
          <p:cNvPr id="6146" name="Picture 2" descr="Why invest in unit testing? - Digital Analytics blog">
            <a:extLst>
              <a:ext uri="{FF2B5EF4-FFF2-40B4-BE49-F238E27FC236}">
                <a16:creationId xmlns:a16="http://schemas.microsoft.com/office/drawing/2014/main" id="{A4F5339F-EC80-4F23-9622-B3C1AFAA1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8573" y="2122055"/>
            <a:ext cx="7434854" cy="412634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691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at is Unit Testing? | Autify Blog">
            <a:extLst>
              <a:ext uri="{FF2B5EF4-FFF2-40B4-BE49-F238E27FC236}">
                <a16:creationId xmlns:a16="http://schemas.microsoft.com/office/drawing/2014/main" id="{D9A469AF-3EF0-E5EE-E577-B62E8AB26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49" y="124691"/>
            <a:ext cx="10068502" cy="62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79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7A4FF-6B4E-8B9B-E0B2-89883DDE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Добавьте тесты, которые проверяют правильность работы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CFEE1-AD2F-B5EF-AECB-4F71F79DE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Например, что на негативный текст она даст оценку ниже 0</a:t>
            </a:r>
            <a:endParaRPr lang="en-US" dirty="0"/>
          </a:p>
          <a:p>
            <a:endParaRPr lang="en-US" dirty="0"/>
          </a:p>
          <a:p>
            <a:r>
              <a:rPr lang="ru-RU" dirty="0"/>
              <a:t>Библиотека на Ваш вкус, советую начать с </a:t>
            </a:r>
            <a:r>
              <a:rPr lang="en-US" dirty="0" err="1"/>
              <a:t>pytest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https://docs.pytest.org/en/7.2.x/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064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97D7A-2886-7C21-9914-B105DF10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Попробуйте линтеры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F68337-B2F6-D713-78DC-D3B8DF55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Например, </a:t>
            </a:r>
            <a:r>
              <a:rPr lang="en-US" dirty="0" err="1"/>
              <a:t>pylint</a:t>
            </a:r>
            <a:r>
              <a:rPr lang="ru-RU" dirty="0"/>
              <a:t> </a:t>
            </a:r>
            <a:r>
              <a:rPr lang="en" dirty="0">
                <a:hlinkClick r:id="rId2"/>
              </a:rPr>
              <a:t>https://towardsdatascience.com/using-pylint-to-write-clean-python-code-660eff40ed8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3779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A99B8-976B-26B6-084A-39D55190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Добавьте асинхронность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7A98D-34F2-8AEB-5201-CC5FBB5D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аналогии с </a:t>
            </a:r>
            <a:r>
              <a:rPr lang="en" b="0" i="0" dirty="0" err="1">
                <a:solidFill>
                  <a:srgbClr val="292929"/>
                </a:solidFill>
                <a:effectLst/>
                <a:latin typeface="source-serif-pro"/>
              </a:rPr>
              <a:t>get_universities_async</a:t>
            </a:r>
            <a:r>
              <a:rPr lang="ru-RU" b="0" i="0" dirty="0">
                <a:solidFill>
                  <a:srgbClr val="292929"/>
                </a:solidFill>
                <a:effectLst/>
                <a:latin typeface="source-serif-pro"/>
              </a:rPr>
              <a:t> в статье</a:t>
            </a:r>
          </a:p>
          <a:p>
            <a:r>
              <a:rPr lang="en" dirty="0">
                <a:hlinkClick r:id="rId2"/>
              </a:rPr>
              <a:t>https://medium.com/cuddle-ai/async-architecture-with-fastapi-celery-and-rabbitmq-c7d029030377</a:t>
            </a:r>
            <a:r>
              <a:rPr lang="ru-RU" dirty="0">
                <a:solidFill>
                  <a:srgbClr val="292929"/>
                </a:solidFill>
                <a:latin typeface="source-serif-pro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53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2C005-3B35-418B-CA22-3C014089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6CD243-98AF-865B-25B7-E0430968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Когда мы создаем веб-приложения/сервисы, которые выполняют тяжелую работу на сервере, требующую времени (более нескольких миллисекунд) или длительной работы, следует использовать очередь задач. 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buFont typeface="Wingdings" pitchFamily="2" charset="2"/>
              <a:buChar char="Ø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Вы можете думать об этом как об асинхронности</a:t>
            </a:r>
            <a:r>
              <a:rPr lang="en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поднятой на новый уровень. Это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помогает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нам поставить задачу в очередь на обработку и отправить клиенту какое-то подтверждение непосредственно перед тем, как мы выполним фактическую обработку и перейдем к следующему запросу</a:t>
            </a:r>
          </a:p>
          <a:p>
            <a:pPr>
              <a:buFont typeface="Wingdings" pitchFamily="2" charset="2"/>
              <a:buChar char="Ø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Другой сервер просто проверит список , если есть какие-либо ожидающие задачи, и обработает их Как только это будет выполнено с заданием, оно подтвердит сервер </a:t>
            </a:r>
            <a:r>
              <a:rPr lang="en" b="0" i="0" dirty="0">
                <a:solidFill>
                  <a:srgbClr val="111111"/>
                </a:solidFill>
                <a:effectLst/>
                <a:latin typeface="-apple-system"/>
              </a:rPr>
              <a:t>API,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который сообщит клиенту, что задание выполнено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90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3C65F-64E4-BD7D-2233-0C4084C3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33BC7-9D1A-7B9F-C28E-FBD2CCB2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Queue</a:t>
            </a:r>
            <a:r>
              <a:rPr lang="en-US" dirty="0"/>
              <a:t>: </a:t>
            </a:r>
            <a:r>
              <a:rPr lang="ru-RU" dirty="0"/>
              <a:t>Очереди похожи на настоящие очереди, в которых похожие задания/задачи сгруппированы вместе, ожидая обработки работником в порядке </a:t>
            </a:r>
            <a:r>
              <a:rPr lang="en" dirty="0"/>
              <a:t>FIFO (</a:t>
            </a:r>
            <a:r>
              <a:rPr lang="ru-RU" dirty="0"/>
              <a:t>первым поступил – первым обслужен).</a:t>
            </a:r>
          </a:p>
          <a:p>
            <a:r>
              <a:rPr lang="en-US" b="1" dirty="0"/>
              <a:t>Jobs/Tasks</a:t>
            </a:r>
            <a:r>
              <a:rPr lang="en-US" dirty="0"/>
              <a:t>: </a:t>
            </a:r>
            <a:r>
              <a:rPr lang="ru-RU" dirty="0"/>
              <a:t> это объекты, которые содержат фактические сведения о задании, ожидающем обработки.</a:t>
            </a:r>
          </a:p>
          <a:p>
            <a:r>
              <a:rPr lang="en-US" b="1" dirty="0"/>
              <a:t>Publisher</a:t>
            </a:r>
            <a:r>
              <a:rPr lang="ru-RU" dirty="0"/>
              <a:t> </a:t>
            </a:r>
            <a:r>
              <a:rPr lang="en-US" dirty="0"/>
              <a:t>: </a:t>
            </a:r>
            <a:r>
              <a:rPr lang="ru-RU" dirty="0"/>
              <a:t>это тот, кто добавляет задачу в очередь.</a:t>
            </a:r>
          </a:p>
          <a:p>
            <a:r>
              <a:rPr lang="en-US" b="1" dirty="0"/>
              <a:t>Consumer: </a:t>
            </a:r>
            <a:r>
              <a:rPr lang="ru-RU" dirty="0"/>
              <a:t> он отслеживает очередь заданий на предмет любого ожидающего задания и отправляет его на обработку.</a:t>
            </a:r>
          </a:p>
          <a:p>
            <a:r>
              <a:rPr lang="en" b="1" dirty="0"/>
              <a:t>Worker: </a:t>
            </a:r>
            <a:r>
              <a:rPr lang="en" dirty="0"/>
              <a:t> </a:t>
            </a:r>
            <a:r>
              <a:rPr lang="ru-RU" dirty="0"/>
              <a:t>фактическая машины, которая обрабатывает задание и уведомляет, было ли оно успешным или нет. </a:t>
            </a:r>
          </a:p>
        </p:txBody>
      </p:sp>
    </p:spTree>
    <p:extLst>
      <p:ext uri="{BB962C8B-B14F-4D97-AF65-F5344CB8AC3E}">
        <p14:creationId xmlns:p14="http://schemas.microsoft.com/office/powerpoint/2010/main" val="129179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6A9CD-2A1B-7143-10EA-EFAA7665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ru-RU" dirty="0"/>
              <a:t>Схема</a:t>
            </a:r>
          </a:p>
        </p:txBody>
      </p:sp>
      <p:pic>
        <p:nvPicPr>
          <p:cNvPr id="2050" name="Picture 2" descr="A simple task queue diagram">
            <a:extLst>
              <a:ext uri="{FF2B5EF4-FFF2-40B4-BE49-F238E27FC236}">
                <a16:creationId xmlns:a16="http://schemas.microsoft.com/office/drawing/2014/main" id="{FC2FF714-EB8B-3F21-88B5-21E9D33B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5025" y="2108201"/>
            <a:ext cx="7042910" cy="376089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8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321F5-6A36-284E-41FB-0EF36522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B470BB-9771-68D0-CF87-4B187711E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7763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ru-RU" sz="2000" dirty="0"/>
              <a:t> Сначала мы настроим сервер </a:t>
            </a:r>
            <a:r>
              <a:rPr lang="en" sz="2000" dirty="0"/>
              <a:t>API </a:t>
            </a:r>
            <a:r>
              <a:rPr lang="ru-RU" sz="2000" dirty="0"/>
              <a:t>с некоторыми </a:t>
            </a:r>
            <a:r>
              <a:rPr lang="ru-RU" sz="2000" dirty="0" err="1"/>
              <a:t>эндпоинтами</a:t>
            </a:r>
            <a:r>
              <a:rPr lang="ru-RU" sz="2000" dirty="0"/>
              <a:t>, которые будут отвечать на </a:t>
            </a:r>
            <a:r>
              <a:rPr lang="en" sz="2000" dirty="0"/>
              <a:t>HTTP-</a:t>
            </a:r>
            <a:r>
              <a:rPr lang="ru-RU" sz="2000" dirty="0"/>
              <a:t>запросы клиента.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/>
              <a:t> Сервер </a:t>
            </a:r>
            <a:r>
              <a:rPr lang="en" sz="2000" dirty="0"/>
              <a:t>API </a:t>
            </a:r>
            <a:r>
              <a:rPr lang="ru-RU" sz="2000" dirty="0"/>
              <a:t>публикует задание в соответствующей очереди и отправляет клиенту какое-то подтверждение (успех / неуспех и </a:t>
            </a:r>
            <a:r>
              <a:rPr lang="ru-RU" sz="2000" dirty="0" err="1"/>
              <a:t>тд</a:t>
            </a:r>
            <a:r>
              <a:rPr lang="ru-RU" sz="20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/>
              <a:t> Потребитель наблюдает и использует очередь, отправляя задачу для обработки </a:t>
            </a:r>
            <a:r>
              <a:rPr lang="ru-RU" sz="2000" dirty="0" err="1"/>
              <a:t>воркеру</a:t>
            </a:r>
            <a:r>
              <a:rPr lang="ru-RU" sz="20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/>
              <a:t>Рабочий процесс обрабатывает задание (одно или несколько за раз), сообщает о ходе выполнения (при желании) и отправляет событие после завершения задания. Вы можете заметить, что задача может завершиться ошибкой и на этом этапе, поэтому она отправляет событие успеха или ошибки, которое можно обработать соответствующим образом.</a:t>
            </a:r>
          </a:p>
        </p:txBody>
      </p:sp>
    </p:spTree>
    <p:extLst>
      <p:ext uri="{BB962C8B-B14F-4D97-AF65-F5344CB8AC3E}">
        <p14:creationId xmlns:p14="http://schemas.microsoft.com/office/powerpoint/2010/main" val="97335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3F783-97F3-B7EA-FE76-850E532D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CA96E-EB81-BA54-D7C7-F4F7578E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/>
              <a:t> Сервер </a:t>
            </a:r>
            <a:r>
              <a:rPr lang="en" dirty="0"/>
              <a:t>API </a:t>
            </a:r>
            <a:r>
              <a:rPr lang="ru-RU" dirty="0"/>
              <a:t>запрашивает ход выполнения и сообщает об этом клиенту, чтобы приложение могло отображать хороший индикатор выполнения в пользовательском интерфейсе.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Он также отслеживает события успеха или неудачи и отправляет уведомление клиенту.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Теперь клиент может запросить ресурс через другой вызов </a:t>
            </a:r>
            <a:r>
              <a:rPr lang="en" dirty="0"/>
              <a:t>API, </a:t>
            </a:r>
            <a:r>
              <a:rPr lang="ru-RU" dirty="0"/>
              <a:t>а сервер отвечает клиенту запрошенным ресурсом и закрывает соединение.</a:t>
            </a:r>
          </a:p>
        </p:txBody>
      </p:sp>
    </p:spTree>
    <p:extLst>
      <p:ext uri="{BB962C8B-B14F-4D97-AF65-F5344CB8AC3E}">
        <p14:creationId xmlns:p14="http://schemas.microsoft.com/office/powerpoint/2010/main" val="185118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9936D-FA3B-70AA-BFD9-0F4017B8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ru-RU" dirty="0"/>
              <a:t>Где тут сельдерей?</a:t>
            </a:r>
          </a:p>
        </p:txBody>
      </p:sp>
      <p:pic>
        <p:nvPicPr>
          <p:cNvPr id="3074" name="Picture 2" descr="Celery | BBC Good Food">
            <a:extLst>
              <a:ext uri="{FF2B5EF4-FFF2-40B4-BE49-F238E27FC236}">
                <a16:creationId xmlns:a16="http://schemas.microsoft.com/office/drawing/2014/main" id="{B753A65D-0B57-0D87-3BF1-721A52F8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5935" y="812799"/>
            <a:ext cx="5834442" cy="529475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0512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244041"/>
      </a:dk2>
      <a:lt2>
        <a:srgbClr val="ECEDF0"/>
      </a:lt2>
      <a:accent1>
        <a:srgbClr val="B8A014"/>
      </a:accent1>
      <a:accent2>
        <a:srgbClr val="E77C29"/>
      </a:accent2>
      <a:accent3>
        <a:srgbClr val="87AE1F"/>
      </a:accent3>
      <a:accent4>
        <a:srgbClr val="176ED5"/>
      </a:accent4>
      <a:accent5>
        <a:srgbClr val="4E54EB"/>
      </a:accent5>
      <a:accent6>
        <a:srgbClr val="8047DE"/>
      </a:accent6>
      <a:hlink>
        <a:srgbClr val="7481D0"/>
      </a:hlink>
      <a:folHlink>
        <a:srgbClr val="878787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сф" id="{464B4455-B87A-3148-A49F-0AF0BA7D2098}" vid="{0EBDC45D-2038-3746-8CD7-1AAF421CA7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RetrospectVTI</Template>
  <TotalTime>2551</TotalTime>
  <Words>950</Words>
  <Application>Microsoft Macintosh PowerPoint</Application>
  <PresentationFormat>Широкоэкранный</PresentationFormat>
  <Paragraphs>113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7" baseType="lpstr">
      <vt:lpstr>-apple-system</vt:lpstr>
      <vt:lpstr>Arial</vt:lpstr>
      <vt:lpstr>Calibri</vt:lpstr>
      <vt:lpstr>Helvetica Neue</vt:lpstr>
      <vt:lpstr>Sagona Book</vt:lpstr>
      <vt:lpstr>Sagona ExtraLight</vt:lpstr>
      <vt:lpstr>source-code-pro</vt:lpstr>
      <vt:lpstr>source-serif-pro</vt:lpstr>
      <vt:lpstr>Wingdings</vt:lpstr>
      <vt:lpstr>RetrospectVTI</vt:lpstr>
      <vt:lpstr>FastAPI+Celery+RabbitMQ</vt:lpstr>
      <vt:lpstr>Очередь задач</vt:lpstr>
      <vt:lpstr>Очередь задач</vt:lpstr>
      <vt:lpstr>Очередь задач</vt:lpstr>
      <vt:lpstr>Термины</vt:lpstr>
      <vt:lpstr>Схема</vt:lpstr>
      <vt:lpstr>Действия</vt:lpstr>
      <vt:lpstr>Действия</vt:lpstr>
      <vt:lpstr>Где тут сельдерей?</vt:lpstr>
      <vt:lpstr>Почему celery?</vt:lpstr>
      <vt:lpstr>Почему celery?</vt:lpstr>
      <vt:lpstr>Где тут заяц?</vt:lpstr>
      <vt:lpstr>Почему RabbitMQ?</vt:lpstr>
      <vt:lpstr>Почему RabbitMQ?</vt:lpstr>
      <vt:lpstr>Что мы хотели сделать в прошлый раз?</vt:lpstr>
      <vt:lpstr>Юз-кейсы:</vt:lpstr>
      <vt:lpstr>Архитектура</vt:lpstr>
      <vt:lpstr>Что нужно сделать?</vt:lpstr>
      <vt:lpstr>Настройка и установка</vt:lpstr>
      <vt:lpstr>Настройка брокера</vt:lpstr>
      <vt:lpstr>Добавляем сельдерей</vt:lpstr>
      <vt:lpstr>Конфигурация сельдерея</vt:lpstr>
      <vt:lpstr>Конфигурация сельдерея</vt:lpstr>
      <vt:lpstr>Instance (экземпляр) сельдерея</vt:lpstr>
      <vt:lpstr>Откуда берем настройки?</vt:lpstr>
      <vt:lpstr>Откуда берем настройки?</vt:lpstr>
      <vt:lpstr>Создаем таски</vt:lpstr>
      <vt:lpstr>Создаем таски</vt:lpstr>
      <vt:lpstr>Создаем таски</vt:lpstr>
      <vt:lpstr>Добавляем API routers</vt:lpstr>
      <vt:lpstr>Запускаем</vt:lpstr>
      <vt:lpstr>Задания</vt:lpstr>
      <vt:lpstr>Тесты</vt:lpstr>
      <vt:lpstr>Презентация PowerPoint</vt:lpstr>
      <vt:lpstr>Добавьте тесты, которые проверяют правильность работы модели</vt:lpstr>
      <vt:lpstr>Попробуйте линтеры</vt:lpstr>
      <vt:lpstr>Добавьте асинхронность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Решающие деревья и случайный лес</dc:title>
  <dc:creator>Анастасия Максимовская</dc:creator>
  <cp:lastModifiedBy>Максимовская Анастасия Максимовна</cp:lastModifiedBy>
  <cp:revision>92</cp:revision>
  <dcterms:created xsi:type="dcterms:W3CDTF">2020-06-06T20:38:09Z</dcterms:created>
  <dcterms:modified xsi:type="dcterms:W3CDTF">2022-12-17T11:45:28Z</dcterms:modified>
</cp:coreProperties>
</file>