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CA8B"/>
    <a:srgbClr val="FEF8CA"/>
    <a:srgbClr val="773A22"/>
    <a:srgbClr val="B65430"/>
    <a:srgbClr val="D9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9F7E4-BDD8-4E31-BC5C-07336A76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467998-CA86-4A22-A051-49089965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A0CD4-1895-4582-8E56-E4802B49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29F8B-182B-4ABF-82D9-A9F797F8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9B0A-F87A-4131-8BB8-CACA04E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974C3E-5FE8-4D1D-824F-7DF7AD81A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4B2FD4-48EB-4D3D-B241-8BD2DE3D4D24}"/>
              </a:ext>
            </a:extLst>
          </p:cNvPr>
          <p:cNvSpPr/>
          <p:nvPr userDrawn="1"/>
        </p:nvSpPr>
        <p:spPr>
          <a:xfrm>
            <a:off x="2406073" y="1349375"/>
            <a:ext cx="7379854" cy="2641600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DE2CE-2B7B-4252-841A-7FDDDF37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DABBE5-0094-4AEF-9078-12075754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86A8-C9AA-4E91-BBA4-3CDDFD97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C5391-AAFE-45E7-80D6-EC8D1F3D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0E6BA-E0C1-4FEF-AC52-C57375B2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A773D9-5C89-4A07-8419-C13F766D7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B3A600-7C05-49F7-A2C4-F41B5821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AFDFD-B035-4366-AB65-3C61253C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759E7-D436-4399-B934-E55D3E27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D4CB0-AAF2-467A-87AC-6D6D814C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EF4D9-6D73-4D55-B72A-34BFEFC6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E1190-B536-49BD-9441-29F5B5F6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35EF2-C1E4-4DC7-9B1E-67BAA60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2AFDA-205D-4AD5-9A8F-8B19FE92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4D9CC-1809-4C57-B91E-9B9FD4A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B37ED-AB10-4A82-8005-AC10537C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0D711-DB3F-4561-A094-827733F8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54CEB-59A9-42D2-BEBF-85DC8A1F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769D7-BE84-4163-8893-929C9A0D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08C0B-3E0A-4744-ABD2-2D8E000B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E5D71-1A9A-49D8-840B-F1479443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50E56-F317-49F1-AECA-BC1F7DECC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8B27AD-1816-4D28-A856-6D00A30C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645D77-81FD-4F74-9689-272774D1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52D4F5-0012-43FA-8AEC-91DBCC3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4122F8-A570-49C0-9171-2BBF492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ADFA0-AD7F-4C61-B043-5A536F0D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7F75B-D9F7-41B4-A017-D9150618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94DB80-40F9-4A30-BF50-BEA1FD54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AC3002-C7BB-47A1-9DB7-7C8A94CB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700417-36FE-4CC3-9C7A-B5811C0A3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5C4BA-F7A1-4B80-B3D9-6304DB7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1AB938-4A8E-4909-8942-12ACDB4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15F54-170A-4043-BCC7-C5FCA99F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D9261-0DA2-4640-A63F-5225DAD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F7ADB5-E664-44A0-8722-BC1C903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625716-59B9-470E-8610-7AA4AC05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BDB99-55D6-430F-9384-5E93D71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AF3CD3-FF6F-42A2-91FB-E68D804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A93041-9B50-4BD9-98E3-E245D17B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6A316-4883-41E3-A54C-A650017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91BD4-617F-4031-BAF7-7590059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21073-A7AF-4CB0-B70A-4DC6B751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B0A22-083A-4BB1-84CF-673BEE98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89C17-6C2D-4B8A-90F0-035319CE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8B3C70-C1B9-4BB1-9182-4ACC3B9A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2642C-618D-45CF-ADDF-5D142209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09001-8B1B-4F73-91C3-11F2DFE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DF3A46-667A-4132-83EE-66D3905F3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C7914-A61E-41E6-BBDA-BD51D8B7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CFA31-4189-48FC-80C1-4F84711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09082-4736-41DB-83CC-38CBB1B1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1E37F-8AFA-4CBF-A800-40FC561A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DBA97-9228-459E-A72D-D410FA94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9AE58-5E64-4C4D-8DE9-802B9D20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B4F52-7D31-443C-9C24-15055281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42BC-7976-4329-ADBB-B790201D42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32F2D-C97F-49D2-B2DB-70C9D998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37A31-D3E3-458F-AF0E-7E46F6E2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3F86F9-6F6E-4693-B752-4F260ED927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AE36A5-55EB-48E6-84E7-4DCD285B80C8}"/>
              </a:ext>
            </a:extLst>
          </p:cNvPr>
          <p:cNvSpPr/>
          <p:nvPr userDrawn="1"/>
        </p:nvSpPr>
        <p:spPr>
          <a:xfrm>
            <a:off x="274204" y="224198"/>
            <a:ext cx="11643591" cy="6409604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C9BE6-98F5-4EA9-82AA-B5ABA431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54" y="3053919"/>
            <a:ext cx="7389091" cy="1202962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Выполнила: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Некрасова Анастасия Павловна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Преподаватель: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Савельева Маргарита Геннадьевна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Вариант 9</a:t>
            </a:r>
            <a:endParaRPr kumimoji="0" lang="en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30543CB-79AF-4E19-AAEB-C089DEA90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454" y="1358514"/>
            <a:ext cx="7389092" cy="1315238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/>
              <a:defRPr/>
            </a:pPr>
            <a:br>
              <a:rPr kumimoji="0" lang="ru-RU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ru-RU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ru-RU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Политика информационной безопасности туристической компании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3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prstClr val="black"/>
            </a:gs>
            <a:gs pos="50000">
              <a:srgbClr val="773A22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7D2D22-82C7-4DF3-A95D-49DD30CF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DF0291-1B38-4C50-8DD4-E2C9CD2598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26B72E-BE5A-47B8-9315-86CDBD5FFF72}"/>
              </a:ext>
            </a:extLst>
          </p:cNvPr>
          <p:cNvSpPr txBox="1">
            <a:spLocks/>
          </p:cNvSpPr>
          <p:nvPr/>
        </p:nvSpPr>
        <p:spPr>
          <a:xfrm>
            <a:off x="304800" y="106681"/>
            <a:ext cx="11689080" cy="868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7700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Численная шкала для оценки ущерба</a:t>
            </a:r>
            <a:endParaRPr lang="ru-RU" dirty="0">
              <a:ln>
                <a:solidFill>
                  <a:schemeClr val="bg1"/>
                </a:solidFill>
              </a:ln>
              <a:gradFill>
                <a:gsLst>
                  <a:gs pos="0">
                    <a:prstClr val="black"/>
                  </a:gs>
                  <a:gs pos="50000">
                    <a:srgbClr val="B65430"/>
                  </a:gs>
                  <a:gs pos="100000">
                    <a:srgbClr val="F6CA8B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146879D-4AC9-47C1-9A75-B54F4A39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41602"/>
              </p:ext>
            </p:extLst>
          </p:nvPr>
        </p:nvGraphicFramePr>
        <p:xfrm>
          <a:off x="426720" y="1206650"/>
          <a:ext cx="11338560" cy="5466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331893568"/>
                    </a:ext>
                  </a:extLst>
                </a:gridCol>
                <a:gridCol w="9311640">
                  <a:extLst>
                    <a:ext uri="{9D8B030D-6E8A-4147-A177-3AD203B41FA5}">
                      <a16:colId xmlns:a16="http://schemas.microsoft.com/office/drawing/2014/main" val="2338879895"/>
                    </a:ext>
                  </a:extLst>
                </a:gridCol>
              </a:tblGrid>
              <a:tr h="843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</a:t>
                      </a:r>
                      <a:b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ущерба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43314"/>
                  </a:ext>
                </a:extLst>
              </a:tr>
              <a:tr h="855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Раскрытие данных принесет ничтожно малый моральный и экономический ущерб компании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6231"/>
                  </a:ext>
                </a:extLst>
              </a:tr>
              <a:tr h="855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15505"/>
                  </a:ext>
                </a:extLst>
              </a:tr>
              <a:tr h="855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4183"/>
                  </a:ext>
                </a:extLst>
              </a:tr>
              <a:tr h="855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 очень значительные, компания теряет свое положение на рынке на период до 3-ух лет. Для восстановления положения потребуются крупные финансовые займы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77810"/>
                  </a:ext>
                </a:extLst>
              </a:tr>
              <a:tr h="855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Компания прекращает существование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3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prstClr val="black"/>
            </a:gs>
            <a:gs pos="50000">
              <a:srgbClr val="773A22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7D2D22-82C7-4DF3-A95D-49DD30CF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DF0291-1B38-4C50-8DD4-E2C9CD2598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26B72E-BE5A-47B8-9315-86CDBD5FFF72}"/>
              </a:ext>
            </a:extLst>
          </p:cNvPr>
          <p:cNvSpPr txBox="1">
            <a:spLocks/>
          </p:cNvSpPr>
          <p:nvPr/>
        </p:nvSpPr>
        <p:spPr>
          <a:xfrm>
            <a:off x="304800" y="106681"/>
            <a:ext cx="11689080" cy="100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9800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Вероятностно-временная шкала реализации НСД к информационным ресурсам</a:t>
            </a:r>
            <a:endParaRPr lang="ru-RU" dirty="0">
              <a:ln>
                <a:solidFill>
                  <a:schemeClr val="bg1"/>
                </a:solidFill>
              </a:ln>
              <a:gradFill>
                <a:gsLst>
                  <a:gs pos="0">
                    <a:prstClr val="black"/>
                  </a:gs>
                  <a:gs pos="50000">
                    <a:srgbClr val="B65430"/>
                  </a:gs>
                  <a:gs pos="100000">
                    <a:srgbClr val="F6CA8B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146879D-4AC9-47C1-9A75-B54F4A39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56044"/>
              </p:ext>
            </p:extLst>
          </p:nvPr>
        </p:nvGraphicFramePr>
        <p:xfrm>
          <a:off x="502920" y="1264920"/>
          <a:ext cx="11338560" cy="495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70">
                  <a:extLst>
                    <a:ext uri="{9D8B030D-6E8A-4147-A177-3AD203B41FA5}">
                      <a16:colId xmlns:a16="http://schemas.microsoft.com/office/drawing/2014/main" val="2331893568"/>
                    </a:ext>
                  </a:extLst>
                </a:gridCol>
                <a:gridCol w="8935790">
                  <a:extLst>
                    <a:ext uri="{9D8B030D-6E8A-4147-A177-3AD203B41FA5}">
                      <a16:colId xmlns:a16="http://schemas.microsoft.com/office/drawing/2014/main" val="2338879895"/>
                    </a:ext>
                  </a:extLst>
                </a:gridCol>
              </a:tblGrid>
              <a:tr h="841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события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частота события (НСД)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43314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вид атаки отсутствует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6231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Реже, чем раз в год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15505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год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4183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месяц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77810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 раза в неделю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32445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Практически ежедневно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5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7D2D22-82C7-4DF3-A95D-49DD30CF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DF0291-1B38-4C50-8DD4-E2C9CD2598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26B72E-BE5A-47B8-9315-86CDBD5FFF72}"/>
              </a:ext>
            </a:extLst>
          </p:cNvPr>
          <p:cNvSpPr txBox="1">
            <a:spLocks/>
          </p:cNvSpPr>
          <p:nvPr/>
        </p:nvSpPr>
        <p:spPr>
          <a:xfrm>
            <a:off x="304800" y="106681"/>
            <a:ext cx="11689080" cy="868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9800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Оценка рисков</a:t>
            </a:r>
            <a:endParaRPr lang="ru-RU" dirty="0">
              <a:ln>
                <a:solidFill>
                  <a:schemeClr val="bg1"/>
                </a:solidFill>
              </a:ln>
              <a:gradFill>
                <a:gsLst>
                  <a:gs pos="0">
                    <a:prstClr val="black"/>
                  </a:gs>
                  <a:gs pos="50000">
                    <a:srgbClr val="B65430"/>
                  </a:gs>
                  <a:gs pos="100000">
                    <a:srgbClr val="F6CA8B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146879D-4AC9-47C1-9A75-B54F4A39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13758"/>
              </p:ext>
            </p:extLst>
          </p:nvPr>
        </p:nvGraphicFramePr>
        <p:xfrm>
          <a:off x="480061" y="1082042"/>
          <a:ext cx="11282852" cy="496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46">
                  <a:extLst>
                    <a:ext uri="{9D8B030D-6E8A-4147-A177-3AD203B41FA5}">
                      <a16:colId xmlns:a16="http://schemas.microsoft.com/office/drawing/2014/main" val="2331893568"/>
                    </a:ext>
                  </a:extLst>
                </a:gridCol>
                <a:gridCol w="6314012">
                  <a:extLst>
                    <a:ext uri="{9D8B030D-6E8A-4147-A177-3AD203B41FA5}">
                      <a16:colId xmlns:a16="http://schemas.microsoft.com/office/drawing/2014/main" val="3023930697"/>
                    </a:ext>
                  </a:extLst>
                </a:gridCol>
                <a:gridCol w="758376">
                  <a:extLst>
                    <a:ext uri="{9D8B030D-6E8A-4147-A177-3AD203B41FA5}">
                      <a16:colId xmlns:a16="http://schemas.microsoft.com/office/drawing/2014/main" val="2338879895"/>
                    </a:ext>
                  </a:extLst>
                </a:gridCol>
                <a:gridCol w="1592218">
                  <a:extLst>
                    <a:ext uri="{9D8B030D-6E8A-4147-A177-3AD203B41FA5}">
                      <a16:colId xmlns:a16="http://schemas.microsoft.com/office/drawing/2014/main" val="3329393904"/>
                    </a:ext>
                  </a:extLst>
                </a:gridCol>
              </a:tblGrid>
              <a:tr h="4750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Атака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Мера защиты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Вероятность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43314"/>
                  </a:ext>
                </a:extLst>
              </a:tr>
              <a:tr h="970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Природные явления: пожар, наводнение, ураган, …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Экстренная связь офиса с МЧС, милицией и пожарной службой (наличие кнопок экстренного вызова);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Четкий инструктаж персонала на случай чрезвычайного происшествия.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6231"/>
                  </a:ext>
                </a:extLst>
              </a:tr>
              <a:tr h="970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Проникновение на рабочее место человека, не являющегося сотрудником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охраны;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системы видеонаблюдения;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пропускной системы с удостоверением личности для рабочего персонала.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15505"/>
                  </a:ext>
                </a:extLst>
              </a:tr>
              <a:tr h="701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e-BY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Халатность сотрудников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Чёткие обязанности каждого сотрудника в части доверенной ему работы;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Обеспечение комнат отдыха;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Минимизация давления на сотрудников со стороны вышестоящих.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4183"/>
                  </a:ext>
                </a:extLst>
              </a:tr>
              <a:tr h="701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Ошибки пользователей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Квалифицированный IT-отдел;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 и </a:t>
                      </a: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нативно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понятный интерфейс;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количество всевозможной валидации в приложении.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77810"/>
                  </a:ext>
                </a:extLst>
              </a:tr>
              <a:tr h="750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Установка вредоносного ПО на офисное оборудование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Квалифицированный IT-отдел;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Меры ответственности за нарушение положений;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3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7D2D22-82C7-4DF3-A95D-49DD30CF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DF0291-1B38-4C50-8DD4-E2C9CD2598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26B72E-BE5A-47B8-9315-86CDBD5FFF72}"/>
              </a:ext>
            </a:extLst>
          </p:cNvPr>
          <p:cNvSpPr txBox="1">
            <a:spLocks/>
          </p:cNvSpPr>
          <p:nvPr/>
        </p:nvSpPr>
        <p:spPr>
          <a:xfrm>
            <a:off x="304800" y="106681"/>
            <a:ext cx="11689080" cy="868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9800" b="1" dirty="0">
                <a:ln w="0">
                  <a:solidFill>
                    <a:schemeClr val="bg1"/>
                  </a:solidFill>
                </a:ln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F6CA8B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Оценка рисков</a:t>
            </a:r>
            <a:endParaRPr lang="ru-RU" dirty="0">
              <a:ln>
                <a:solidFill>
                  <a:schemeClr val="bg1"/>
                </a:solidFill>
              </a:ln>
              <a:gradFill>
                <a:gsLst>
                  <a:gs pos="0">
                    <a:prstClr val="black"/>
                  </a:gs>
                  <a:gs pos="50000">
                    <a:srgbClr val="B65430"/>
                  </a:gs>
                  <a:gs pos="100000">
                    <a:srgbClr val="F6CA8B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146879D-4AC9-47C1-9A75-B54F4A39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07551"/>
              </p:ext>
            </p:extLst>
          </p:nvPr>
        </p:nvGraphicFramePr>
        <p:xfrm>
          <a:off x="480061" y="1082042"/>
          <a:ext cx="11282852" cy="491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46">
                  <a:extLst>
                    <a:ext uri="{9D8B030D-6E8A-4147-A177-3AD203B41FA5}">
                      <a16:colId xmlns:a16="http://schemas.microsoft.com/office/drawing/2014/main" val="2331893568"/>
                    </a:ext>
                  </a:extLst>
                </a:gridCol>
                <a:gridCol w="6314012">
                  <a:extLst>
                    <a:ext uri="{9D8B030D-6E8A-4147-A177-3AD203B41FA5}">
                      <a16:colId xmlns:a16="http://schemas.microsoft.com/office/drawing/2014/main" val="3023930697"/>
                    </a:ext>
                  </a:extLst>
                </a:gridCol>
                <a:gridCol w="758376">
                  <a:extLst>
                    <a:ext uri="{9D8B030D-6E8A-4147-A177-3AD203B41FA5}">
                      <a16:colId xmlns:a16="http://schemas.microsoft.com/office/drawing/2014/main" val="2338879895"/>
                    </a:ext>
                  </a:extLst>
                </a:gridCol>
                <a:gridCol w="1592218">
                  <a:extLst>
                    <a:ext uri="{9D8B030D-6E8A-4147-A177-3AD203B41FA5}">
                      <a16:colId xmlns:a16="http://schemas.microsoft.com/office/drawing/2014/main" val="3329393904"/>
                    </a:ext>
                  </a:extLst>
                </a:gridCol>
              </a:tblGrid>
              <a:tr h="4750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Атака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Мера защиты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Вероятность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43314"/>
                  </a:ext>
                </a:extLst>
              </a:tr>
              <a:tr h="970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Кражи, нападения, взлом, саботаж и проникновение (физические)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охраны;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системы видеонаблюдения;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пропускной системы с удостоверением личности для рабочего персонала.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16231"/>
                  </a:ext>
                </a:extLst>
              </a:tr>
              <a:tr h="970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Кражи, проникновения (виртуальные)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Подготовка решений по обеспечению конфиденциальности, доступности, целостности данных;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Привлечение к ответственности лиц, виновных в разглашении информации;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15505"/>
                  </a:ext>
                </a:extLst>
              </a:tr>
              <a:tr h="701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Фарминг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(перенаправление на фейковый </a:t>
                      </a: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Использовать защиту электронного почтового ящика (отключить предварительный просмотр);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открывать и не загружать вложения электронных писем от незнакомых и сомнительных адресатов.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4183"/>
                  </a:ext>
                </a:extLst>
              </a:tr>
              <a:tr h="701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Mailbombing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Давать адрес электронной почты только проверенным источникам.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77810"/>
                  </a:ext>
                </a:extLst>
              </a:tr>
              <a:tr h="750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Фишинг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получ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доступа к </a:t>
                      </a: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конфид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данным </a:t>
                      </a:r>
                      <a:r>
                        <a:rPr lang="ru-RU" sz="160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пользов</a:t>
                      </a: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Использовать только проверенные ресурсы и пути доступа к ним.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3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2C286-AA30-4537-8AAF-BC9FBE36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49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Основные методы обеспечения ИБ</a:t>
            </a:r>
            <a:b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1AB36-5182-4D9F-A8DB-195A2D9E2500}"/>
              </a:ext>
            </a:extLst>
          </p:cNvPr>
          <p:cNvSpPr txBox="1">
            <a:spLocks/>
          </p:cNvSpPr>
          <p:nvPr/>
        </p:nvSpPr>
        <p:spPr>
          <a:xfrm>
            <a:off x="381000" y="1249680"/>
            <a:ext cx="11369040" cy="5943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5800" dirty="0"/>
              <a:t>проверка надежности функционирования системы защиты;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5800" dirty="0"/>
              <a:t>наблюдение за функционированием системы защиты и ее элементов;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5800" dirty="0"/>
              <a:t>контроль за соблюдением пользователями и обслуживающим персоналом установленных правил обращения с информацией;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5800" dirty="0"/>
              <a:t>контроль за действиями администраторов баз данных, серверов и сетевых устройств;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5800" dirty="0"/>
              <a:t>подготовка решений по обеспечению конфиденциальности, доступности, целостности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5800" dirty="0"/>
              <a:t>принятие мер при попытках несанкционированного доступа к информационным ресурсам и компонентам системы или при нарушениях правил функционирования системы защиты.</a:t>
            </a:r>
            <a:endParaRPr lang="ru-RU" sz="5800" dirty="0">
              <a:effectLst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3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BCD59-4C56-4FD3-9E89-123E93ED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ru-RU" sz="7300" b="1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ea typeface="+mn-ea"/>
                <a:cs typeface="+mn-cs"/>
              </a:rPr>
              <a:t>Вывод</a:t>
            </a:r>
            <a:b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018CA-E9E3-41A2-9DE4-998C19E4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600" dirty="0">
                <a:latin typeface="SamsungOne 400" panose="020B0503030303020204" pitchFamily="34" charset="0"/>
                <a:ea typeface="SamsungOne 400" panose="020B0503030303020204" pitchFamily="34" charset="0"/>
              </a:rPr>
              <a:t>Политика 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7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F957F-4E2A-4296-882B-23446592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7920" y="1112521"/>
            <a:ext cx="7391400" cy="2682239"/>
          </a:xfrm>
        </p:spPr>
        <p:txBody>
          <a:bodyPr>
            <a:normAutofit/>
          </a:bodyPr>
          <a:lstStyle/>
          <a:p>
            <a:r>
              <a:rPr kumimoji="0" lang="ru-RU" sz="80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Спасибо за </a:t>
            </a:r>
            <a:br>
              <a:rPr kumimoji="0" lang="ru-RU" sz="80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8000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4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CA8BE-CFA5-4816-966B-E2E5AF9D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5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Цели и задачи политики информационной безопасности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D2C69-A97B-4334-B6B8-D2EBB3AB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339"/>
            <a:ext cx="10515600" cy="39546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sz="32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sz="3200" dirty="0">
                <a:latin typeface="SamsungOne 400" panose="020B0503030303020204" pitchFamily="34" charset="0"/>
                <a:ea typeface="SamsungOne 400" panose="020B0503030303020204" pitchFamily="34" charset="0"/>
              </a:rPr>
              <a:t> –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 и оборудования.</a:t>
            </a:r>
          </a:p>
          <a:p>
            <a:pPr marL="0" indent="0" algn="just">
              <a:buNone/>
            </a:pPr>
            <a:r>
              <a:rPr lang="ru-RU" sz="3200" dirty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безопасности определяет стратегию организации в области информационной безопасности, а также ту меру внимания и количество ресурсов, которые руководство считает целесообразным выделить.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3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CA8BE-CFA5-4816-966B-E2E5AF9D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Цели и задачи политики информационной безопасности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D2C69-A97B-4334-B6B8-D2EBB3AB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605"/>
            <a:ext cx="10515600" cy="48960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К </a:t>
            </a:r>
            <a:r>
              <a:rPr lang="ru-RU" sz="120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задачам</a:t>
            </a: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 политики информационной безопасности относятся: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требований законодательства гос-ва в части ИБ информационных систем и мер контроля их защищенности;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определение ответственности субъектов информационных отношений по обеспечению и соблюдению требований политики конфиденциальности</a:t>
            </a:r>
            <a:r>
              <a:rPr lang="en-US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своевременное выявление и оценка причин, условий и характера угроз ИБ и дальнейшее прогнозирование развития событий</a:t>
            </a:r>
            <a:r>
              <a:rPr lang="en-US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программ по осведомленности сотрудников (работников) о возможных рисках угроз ИБ и обучению мерам противодействия</a:t>
            </a:r>
            <a:r>
              <a:rPr lang="en-US" sz="12000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sz="120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983D4-5CC8-4807-AD49-5B328ABA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955"/>
            <a:ext cx="10515600" cy="850217"/>
          </a:xfrm>
        </p:spPr>
        <p:txBody>
          <a:bodyPr/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07F29-AAFD-4D22-949A-8565BA6B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52417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SamsungOne 400"/>
                <a:ea typeface="Times New Roman" panose="02020603050405020304" pitchFamily="18" charset="0"/>
                <a:cs typeface="Times New Roman" panose="02020603050405020304" pitchFamily="18" charset="0"/>
              </a:rPr>
              <a:t>Туристическая отрасль – одна из самых чувствительных к угрозам информационной безопасности. Туристические компании обрабатывает самую разную конфиденциальную информацию о своих клиентах, которая может сказать очень много о вкусах, привычках, предпочтениях и состоянии здоровья человека.</a:t>
            </a:r>
          </a:p>
          <a:p>
            <a:pPr marL="0" indent="0" algn="just">
              <a:buNone/>
            </a:pPr>
            <a:r>
              <a:rPr lang="ru-RU" dirty="0">
                <a:effectLst/>
                <a:latin typeface="SamsungOne 40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этого, туризм – одна из отраслей, наиболее часто использующих платежи через интернет. Бронирование номеров в гостиницах, резервирование авиабилетов и другой инфраструктуры с оплатой </a:t>
            </a:r>
            <a:r>
              <a:rPr lang="ru-RU" dirty="0">
                <a:latin typeface="SamsungOne 400"/>
                <a:ea typeface="Times New Roman" panose="02020603050405020304" pitchFamily="18" charset="0"/>
                <a:cs typeface="Times New Roman" panose="02020603050405020304" pitchFamily="18" charset="0"/>
              </a:rPr>
              <a:t>онлайн </a:t>
            </a:r>
            <a:r>
              <a:rPr lang="ru-RU" dirty="0">
                <a:effectLst/>
                <a:latin typeface="SamsungOne 400"/>
                <a:ea typeface="Times New Roman" panose="02020603050405020304" pitchFamily="18" charset="0"/>
                <a:cs typeface="Times New Roman" panose="02020603050405020304" pitchFamily="18" charset="0"/>
              </a:rPr>
              <a:t>– самое обычное явление в сфере путешествий и туризма. Поэтому одной из самых важных задач туристических компаний является безопасная обработка банковских данных</a:t>
            </a:r>
            <a:r>
              <a:rPr lang="ru-RU" dirty="0">
                <a:latin typeface="SamsungOne 40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SamsungOne 4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A773F-A915-417B-8701-279D8C1F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Объекты защиты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462BE-C38B-4B3C-8076-FCBC8787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258435"/>
          </a:xfrm>
        </p:spPr>
        <p:txBody>
          <a:bodyPr>
            <a:normAutofit fontScale="92500" lnSpcReduction="10000"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3500" dirty="0"/>
              <a:t>коммерческая тайна самой туристической компании, данные о ее договорах, финансовых взаимоотношениях, бухгалтерская информация;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3500" dirty="0"/>
              <a:t>коммерческая тайна клиентов и партнеров организации, данные об их активах, имуществе, платежах, произошедших поездок;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3500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3500" dirty="0"/>
              <a:t>медицинская тайна клиентов компании, пользующихся услугами добровольного медицинского страхования.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8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4BDD4-13F4-470A-96C2-00BF53DB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      Структура туркомпании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82D0926-7AF0-42DB-B6A9-345395E6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8" y="1160602"/>
            <a:ext cx="8886548" cy="5368533"/>
          </a:xfrm>
        </p:spPr>
      </p:pic>
    </p:spTree>
    <p:extLst>
      <p:ext uri="{BB962C8B-B14F-4D97-AF65-F5344CB8AC3E}">
        <p14:creationId xmlns:p14="http://schemas.microsoft.com/office/powerpoint/2010/main" val="39980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5BE2B-B37A-4B56-AA36-10838D4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Структура туркомпании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53BC4-FC04-405A-B7D8-1D43FCC9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/>
              <a:t>главный офис;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/>
              <a:t>филиалы;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/>
              <a:t>представители, закрепленные за филиалами;</a:t>
            </a:r>
          </a:p>
          <a:p>
            <a:pPr algn="just"/>
            <a:r>
              <a:rPr lang="ru-RU" sz="3200" dirty="0"/>
              <a:t>отделы туризма, маркетинга, бронирования, продаж, финансов, ценообразования, рекламы, авиаперевозок, </a:t>
            </a:r>
            <a:r>
              <a:rPr lang="en-US" sz="3200" dirty="0">
                <a:latin typeface="SamsungOne 400" panose="020B0503030303020204"/>
              </a:rPr>
              <a:t>IT-</a:t>
            </a:r>
            <a:r>
              <a:rPr lang="ru-RU" sz="3200" dirty="0"/>
              <a:t>отдел.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200" dirty="0"/>
              <a:t>Информационная среда туристической компании является распределенной структурой, объединяющей информационные подсистемы главного офиса, филиалов и представителей, закрепленных за филиалами.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1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30174-B596-4BA8-84B6-D0276B7D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Список потенциальных угроз информационным системам туркомпании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AD0E4-892B-4531-A683-06EBFC4E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5135879"/>
          </a:xfrm>
        </p:spPr>
        <p:txBody>
          <a:bodyPr>
            <a:normAutofit fontScale="70000" lnSpcReduction="20000"/>
          </a:bodyPr>
          <a:lstStyle/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4000" dirty="0"/>
              <a:t>нарушение целостности (искажение, подмена, уничтожение) информационных, программных и других ресурсов туристической компании, а также фальсификация (подделка) документов;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4000" dirty="0"/>
              <a:t>разглашение, передача или утрата атрибутов разграничения доступа (паролей, ключей шифрования, идентификационных карточек, пропусков и т.п.);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4000" dirty="0"/>
              <a:t>отключение или вывод из строя подсистем обеспечения функционирования вычислительных систем (электропитания, охлаждения и вентиляции, линий связи и т.п.);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4000" dirty="0"/>
              <a:t>перехват данных, передаваемых по каналам связи, и их анализ с целью выяснения протоколов обмена, правил вхождения в связь и авторизации пользователя и последующих попыток их имитации для входа в систему;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5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2C286-AA30-4537-8AAF-BC9FBE36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pPr algn="ctr"/>
            <a:r>
              <a:rPr kumimoji="0" lang="ru-RU" b="1" i="0" u="none" strike="noStrike" kern="1200" cap="none" spc="0" normalizeH="0" baseline="0" noProof="0" dirty="0">
                <a:ln w="0"/>
                <a:gradFill>
                  <a:gsLst>
                    <a:gs pos="0">
                      <a:prstClr val="black"/>
                    </a:gs>
                    <a:gs pos="50000">
                      <a:srgbClr val="B65430"/>
                    </a:gs>
                    <a:gs pos="100000">
                      <a:srgbClr val="D98F6A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Оценка рисков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1AB36-5182-4D9F-A8DB-195A2D9E2500}"/>
              </a:ext>
            </a:extLst>
          </p:cNvPr>
          <p:cNvSpPr txBox="1">
            <a:spLocks/>
          </p:cNvSpPr>
          <p:nvPr/>
        </p:nvSpPr>
        <p:spPr>
          <a:xfrm>
            <a:off x="838200" y="1249680"/>
            <a:ext cx="10515600" cy="560831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4000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sz="3900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Ценность информационных ресурсов туркомпании характеризуется возможным вредом финансовому положению фирмы, а также понижением её репутационных характеристик. </a:t>
            </a:r>
          </a:p>
          <a:p>
            <a:pPr marL="0" indent="0" algn="just">
              <a:buNone/>
            </a:pPr>
            <a:r>
              <a:rPr lang="ru-RU" sz="3900" dirty="0">
                <a:latin typeface="SamsungOne 400" panose="020B0503030303020204" pitchFamily="34" charset="0"/>
                <a:ea typeface="SamsungOne 400" panose="020B0503030303020204" pitchFamily="34" charset="0"/>
              </a:rPr>
              <a:t>	Особой ценностью обладают информационных объекты, содержащие информацию о клиентах, их счетах и проводимых между ними операциях. Не меньшей ценностью обладают договоры, ценные бумаги, расписки, их бумажные и электронные копии.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8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1076</Words>
  <Application>Microsoft Office PowerPoint</Application>
  <PresentationFormat>Широкоэкранный</PresentationFormat>
  <Paragraphs>137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SamsungOne 400</vt:lpstr>
      <vt:lpstr>Symbol</vt:lpstr>
      <vt:lpstr>Times New Roman</vt:lpstr>
      <vt:lpstr>Тема Office</vt:lpstr>
      <vt:lpstr>   Политика информационной безопасности туристической компании</vt:lpstr>
      <vt:lpstr>Цели и задачи политики информационной безопасности </vt:lpstr>
      <vt:lpstr>Цели и задачи политики информационной безопасности </vt:lpstr>
      <vt:lpstr>Актуальность</vt:lpstr>
      <vt:lpstr>Объекты защиты</vt:lpstr>
      <vt:lpstr>       Структура туркомпании</vt:lpstr>
      <vt:lpstr> Структура туркомпании</vt:lpstr>
      <vt:lpstr>Список потенциальных угроз информационным системам туркомпании</vt:lpstr>
      <vt:lpstr> Оценка рисков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  Основные методы обеспечения ИБ </vt:lpstr>
      <vt:lpstr>  Вывод </vt:lpstr>
      <vt:lpstr>Спасибо за 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Анастасия Некрасова</cp:lastModifiedBy>
  <cp:revision>18</cp:revision>
  <dcterms:created xsi:type="dcterms:W3CDTF">2020-10-04T11:48:53Z</dcterms:created>
  <dcterms:modified xsi:type="dcterms:W3CDTF">2023-02-20T06:38:59Z</dcterms:modified>
</cp:coreProperties>
</file>