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0" r:id="rId3"/>
    <p:sldMasterId id="2147483654" r:id="rId4"/>
    <p:sldMasterId id="2147483659" r:id="rId5"/>
    <p:sldMasterId id="2147483666" r:id="rId6"/>
    <p:sldMasterId id="2147483671" r:id="rId7"/>
    <p:sldMasterId id="2147483676" r:id="rId8"/>
    <p:sldMasterId id="2147483681" r:id="rId9"/>
    <p:sldMasterId id="2147483686" r:id="rId10"/>
  </p:sldMasterIdLst>
  <p:notesMasterIdLst>
    <p:notesMasterId r:id="rId13"/>
  </p:notesMasterIdLst>
  <p:handoutMasterIdLst>
    <p:handoutMasterId r:id="rId22"/>
  </p:handoutMasterIdLst>
  <p:sldIdLst>
    <p:sldId id="1171" r:id="rId11"/>
    <p:sldId id="1181" r:id="rId12"/>
    <p:sldId id="1199" r:id="rId14"/>
    <p:sldId id="1179" r:id="rId15"/>
    <p:sldId id="1195" r:id="rId16"/>
    <p:sldId id="1200" r:id="rId17"/>
    <p:sldId id="1202" r:id="rId18"/>
    <p:sldId id="1203" r:id="rId19"/>
    <p:sldId id="1201" r:id="rId20"/>
    <p:sldId id="1175" r:id="rId21"/>
  </p:sldIdLst>
  <p:sldSz cx="12192000" cy="6858000"/>
  <p:notesSz cx="6858000" cy="9144000"/>
  <p:embeddedFontLs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Малышев" initials="АМ" lastIdx="8" clrIdx="0"/>
  <p:cmAuthor id="2" name="OCTS" initials="O" lastIdx="1" clrIdx="1"/>
  <p:cmAuthor id="3" name="Kostylev Andrey" initials="KA" lastIdx="1" clrIdx="2"/>
  <p:cmAuthor id="4" name="Elizaveta Kostyleva" initials="EK" lastIdx="1" clrIdx="3"/>
  <p:cmAuthor id="5" name="ОЦТС" initials="О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A"/>
    <a:srgbClr val="9D9D9D"/>
    <a:srgbClr val="FEFEFE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0520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504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-7146"/>
    </p:cViewPr>
  </p:sorterViewPr>
  <p:notesViewPr>
    <p:cSldViewPr snapToGrid="0" snapToObject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font" Target="fonts/font4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FCE6C-E7E6-4C35-A8B5-8F9784AA687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7762-F59A-4FB1-90F9-50BE76F033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46D5B-6567-794D-8CBA-5CCA973D6774}" type="datetimeFigureOut">
              <a:rPr/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DE2F8-02D4-C448-B364-7246A6689E7F}" type="slidenum">
              <a:rPr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DE2F8-02D4-C448-B364-7246A6689E7F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ая стран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4568243"/>
            <a:ext cx="6330950" cy="84115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3pPr marL="914400" indent="0">
              <a:buNone/>
              <a:defRPr/>
            </a:lvl3pPr>
          </a:lstStyle>
          <a:p>
            <a:pPr lvl="0"/>
            <a:r>
              <a:rPr lang="ru-RU" dirty="0"/>
              <a:t>Имя Фамилия 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8152598" y="5993952"/>
            <a:ext cx="3488540" cy="387798"/>
          </a:xfrm>
        </p:spPr>
        <p:txBody>
          <a:bodyPr/>
          <a:lstStyle>
            <a:lvl2pPr>
              <a:defRPr/>
            </a:lvl2pPr>
            <a:lvl3pPr marL="914400" indent="0">
              <a:buNone/>
              <a:defRPr/>
            </a:lvl3pPr>
          </a:lstStyle>
          <a:p>
            <a:pPr lvl="1"/>
            <a:r>
              <a:rPr lang="ru-RU" dirty="0"/>
              <a:t>Дата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Завершение презентаци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6875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 userDrawn="1"/>
        </p:nvCxnSpPr>
        <p:spPr>
          <a:xfrm>
            <a:off x="550863" y="6010277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9541404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Завершение презентаци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1843" y="5605171"/>
            <a:ext cx="1014262" cy="3149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 userDrawn="1"/>
        </p:nvCxnSpPr>
        <p:spPr>
          <a:xfrm>
            <a:off x="550863" y="6010277"/>
            <a:ext cx="10205243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4"/>
          <a:srcRect r="5385"/>
          <a:stretch>
            <a:fillRect/>
          </a:stretch>
        </p:blipFill>
        <p:spPr>
          <a:xfrm>
            <a:off x="10776480" y="5500691"/>
            <a:ext cx="864658" cy="91387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8676746" y="6179006"/>
            <a:ext cx="20997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1" dirty="0">
                <a:solidFill>
                  <a:schemeClr val="tx2"/>
                </a:solidFill>
              </a:rPr>
              <a:t>https://guap.ru</a:t>
            </a:r>
            <a:endParaRPr lang="ru-RU" sz="1400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1238" y="6179006"/>
            <a:ext cx="32050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dirty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ru-RU" sz="1100" b="0" dirty="0">
                <a:solidFill>
                  <a:schemeClr val="bg1">
                    <a:lumMod val="50000"/>
                  </a:schemeClr>
                </a:solidFill>
              </a:rPr>
              <a:t>ГУАП, 2023</a:t>
            </a:r>
            <a:endParaRPr lang="ru-RU" sz="14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Завершение презентации 3 - для выступл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5"/>
          <a:srcRect r="5385"/>
          <a:stretch>
            <a:fillRect/>
          </a:stretch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Завершение презентации 4 -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9994" y="1141883"/>
            <a:ext cx="2254761" cy="70006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5"/>
          <a:srcRect r="5385"/>
          <a:stretch>
            <a:fillRect/>
          </a:stretch>
        </p:blipFill>
        <p:spPr>
          <a:xfrm>
            <a:off x="10363289" y="949059"/>
            <a:ext cx="1303250" cy="137742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8147402" y="1734228"/>
            <a:ext cx="2099734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https://guap.ru</a:t>
            </a:r>
            <a:endParaRPr lang="ru-RU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6456363" y="3275544"/>
            <a:ext cx="5184775" cy="1997341"/>
          </a:xfrm>
        </p:spPr>
        <p:txBody>
          <a:bodyPr anchor="ctr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Контакты</a:t>
            </a:r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2" y="1341438"/>
            <a:ext cx="7475537" cy="504031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2" y="1819276"/>
            <a:ext cx="7475537" cy="45624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7475536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5508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64563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3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5"/>
          </p:nvPr>
        </p:nvSpPr>
        <p:spPr>
          <a:xfrm>
            <a:off x="6466194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466194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2" y="1341438"/>
            <a:ext cx="7475537" cy="504031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748982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2" y="1819276"/>
            <a:ext cx="7475537" cy="45624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7475536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5508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64563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3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5"/>
          </p:nvPr>
        </p:nvSpPr>
        <p:spPr>
          <a:xfrm>
            <a:off x="6466194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466194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2" y="1341438"/>
            <a:ext cx="7475537" cy="504031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2" y="1819276"/>
            <a:ext cx="7475537" cy="45624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7475536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5508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64563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3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5"/>
          </p:nvPr>
        </p:nvSpPr>
        <p:spPr>
          <a:xfrm>
            <a:off x="6466194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466194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2" y="1341438"/>
            <a:ext cx="7475537" cy="504031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2" y="1819276"/>
            <a:ext cx="7475537" cy="45624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7475536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5508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64563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13"/>
          </p:nvPr>
        </p:nvSpPr>
        <p:spPr>
          <a:xfrm>
            <a:off x="6456364" y="1341437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3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5"/>
          </p:nvPr>
        </p:nvSpPr>
        <p:spPr>
          <a:xfrm>
            <a:off x="6466194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466194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2" y="1341438"/>
            <a:ext cx="7475537" cy="504031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2" y="1819276"/>
            <a:ext cx="7475537" cy="45624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7475536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5508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64563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3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5"/>
          </p:nvPr>
        </p:nvSpPr>
        <p:spPr>
          <a:xfrm>
            <a:off x="6466194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466194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- две колонки в одном бло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11090275" cy="5040312"/>
          </a:xfrm>
        </p:spPr>
        <p:txBody>
          <a:bodyPr numCol="2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2" y="1341438"/>
            <a:ext cx="7475537" cy="5040312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дин блок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2" y="1819276"/>
            <a:ext cx="7475537" cy="45624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7475536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5508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6456363" y="1341438"/>
            <a:ext cx="5184775" cy="50403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блока с заголовком/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3"/>
          </p:nvPr>
        </p:nvSpPr>
        <p:spPr>
          <a:xfrm>
            <a:off x="550863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3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5"/>
          </p:nvPr>
        </p:nvSpPr>
        <p:spPr>
          <a:xfrm>
            <a:off x="6466194" y="1828800"/>
            <a:ext cx="5184776" cy="455294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466194" y="1341438"/>
            <a:ext cx="5184775" cy="635000"/>
          </a:xfrm>
        </p:spPr>
        <p:txBody>
          <a:bodyPr/>
          <a:lstStyle/>
          <a:p>
            <a:pPr lvl="1"/>
            <a:r>
              <a:rPr lang="ru-RU" dirty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heme" Target="../theme/theme4.xml"/><Relationship Id="rId8" Type="http://schemas.openxmlformats.org/officeDocument/2006/relationships/image" Target="../media/image5.svg"/><Relationship Id="rId7" Type="http://schemas.openxmlformats.org/officeDocument/2006/relationships/image" Target="../media/image4.png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7" Type="http://schemas.openxmlformats.org/officeDocument/2006/relationships/theme" Target="../theme/theme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7" Type="http://schemas.openxmlformats.org/officeDocument/2006/relationships/theme" Target="../theme/theme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9.xml.rels><?xml version="1.0" encoding="UTF-8" standalone="yes"?>
<Relationships xmlns="http://schemas.openxmlformats.org/package/2006/relationships"><Relationship Id="rId7" Type="http://schemas.openxmlformats.org/officeDocument/2006/relationships/theme" Target="../theme/theme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7937" t="-5796" r="-5797" b="-79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ru-RU" sz="1200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6155"/>
          <a:stretch>
            <a:fillRect/>
          </a:stretch>
        </p:blipFill>
        <p:spPr>
          <a:xfrm>
            <a:off x="550865" y="304376"/>
            <a:ext cx="2827336" cy="10953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864" y="2509678"/>
            <a:ext cx="8051638" cy="13255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0863" y="4568243"/>
            <a:ext cx="6234948" cy="10047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Дата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r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  <a:endParaRPr lang="ru-RU" dirty="0"/>
          </a:p>
          <a:p>
            <a:pPr lvl="1"/>
            <a:r>
              <a:rPr lang="ru-RU" dirty="0"/>
              <a:t>Заголовок таблицы</a:t>
            </a:r>
            <a:endParaRPr lang="ru-RU" dirty="0"/>
          </a:p>
          <a:p>
            <a:pPr lvl="2"/>
            <a:r>
              <a:rPr lang="ru-RU" dirty="0"/>
              <a:t>Подпись рисунка</a:t>
            </a:r>
            <a:endParaRPr lang="ru-RU" dirty="0"/>
          </a:p>
          <a:p>
            <a:pPr lvl="3"/>
            <a:r>
              <a:rPr lang="ru-RU" dirty="0"/>
              <a:t>Текст</a:t>
            </a:r>
            <a:endParaRPr lang="ru-RU" dirty="0"/>
          </a:p>
          <a:p>
            <a:pPr lvl="4"/>
            <a:r>
              <a:rPr lang="ru-RU" dirty="0"/>
              <a:t>Выделенный текст</a:t>
            </a:r>
            <a:endParaRPr lang="ru-RU" dirty="0"/>
          </a:p>
          <a:p>
            <a:pPr lvl="5"/>
            <a:r>
              <a:rPr lang="ru-RU" dirty="0"/>
              <a:t>Маркеры</a:t>
            </a:r>
            <a:endParaRPr lang="ru-RU" dirty="0"/>
          </a:p>
          <a:p>
            <a:pPr lvl="6"/>
            <a:r>
              <a:rPr lang="ru-RU" dirty="0"/>
              <a:t>Нумерация</a:t>
            </a:r>
            <a:endParaRPr lang="ru-RU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780" indent="-27178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  <a:endParaRPr lang="ru-RU" dirty="0"/>
          </a:p>
          <a:p>
            <a:pPr lvl="1"/>
            <a:r>
              <a:rPr lang="ru-RU" dirty="0"/>
              <a:t>Заголовок таблицы</a:t>
            </a:r>
            <a:endParaRPr lang="ru-RU" dirty="0"/>
          </a:p>
          <a:p>
            <a:pPr lvl="2"/>
            <a:r>
              <a:rPr lang="ru-RU" dirty="0"/>
              <a:t>Подпись рисунка</a:t>
            </a:r>
            <a:endParaRPr lang="ru-RU" dirty="0"/>
          </a:p>
          <a:p>
            <a:pPr lvl="3"/>
            <a:r>
              <a:rPr lang="ru-RU" dirty="0"/>
              <a:t>Текст</a:t>
            </a:r>
            <a:endParaRPr lang="ru-RU" dirty="0"/>
          </a:p>
          <a:p>
            <a:pPr lvl="4"/>
            <a:r>
              <a:rPr lang="ru-RU" dirty="0"/>
              <a:t>Выделенный текст</a:t>
            </a:r>
            <a:endParaRPr lang="ru-RU" dirty="0"/>
          </a:p>
          <a:p>
            <a:pPr lvl="5"/>
            <a:r>
              <a:rPr lang="ru-RU" dirty="0"/>
              <a:t>Маркеры</a:t>
            </a:r>
            <a:endParaRPr lang="ru-RU" dirty="0"/>
          </a:p>
          <a:p>
            <a:pPr lvl="6"/>
            <a:r>
              <a:rPr lang="ru-RU" dirty="0"/>
              <a:t>Нумерация</a:t>
            </a:r>
            <a:endParaRPr lang="ru-RU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780" indent="-27178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  <a:endParaRPr lang="ru-RU" dirty="0"/>
          </a:p>
          <a:p>
            <a:pPr lvl="1"/>
            <a:r>
              <a:rPr lang="ru-RU" dirty="0"/>
              <a:t>Заголовок таблицы</a:t>
            </a:r>
            <a:endParaRPr lang="ru-RU" dirty="0"/>
          </a:p>
          <a:p>
            <a:pPr lvl="2"/>
            <a:r>
              <a:rPr lang="ru-RU" dirty="0"/>
              <a:t>Подпись рисунка</a:t>
            </a:r>
            <a:endParaRPr lang="ru-RU" dirty="0"/>
          </a:p>
          <a:p>
            <a:pPr lvl="3"/>
            <a:r>
              <a:rPr lang="ru-RU" dirty="0"/>
              <a:t>Текст</a:t>
            </a:r>
            <a:endParaRPr lang="ru-RU" dirty="0"/>
          </a:p>
          <a:p>
            <a:pPr lvl="4"/>
            <a:r>
              <a:rPr lang="ru-RU" dirty="0"/>
              <a:t>Выделенный текст</a:t>
            </a:r>
            <a:endParaRPr lang="ru-RU" dirty="0"/>
          </a:p>
          <a:p>
            <a:pPr lvl="5"/>
            <a:r>
              <a:rPr lang="ru-RU" dirty="0"/>
              <a:t>Маркеры</a:t>
            </a:r>
            <a:endParaRPr lang="ru-RU" dirty="0"/>
          </a:p>
          <a:p>
            <a:pPr lvl="6"/>
            <a:r>
              <a:rPr lang="ru-RU" dirty="0"/>
              <a:t>Нумерация</a:t>
            </a:r>
            <a:endParaRPr lang="ru-RU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780" indent="-27178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  <a:endParaRPr lang="ru-RU" dirty="0"/>
          </a:p>
          <a:p>
            <a:pPr lvl="1"/>
            <a:r>
              <a:rPr lang="ru-RU" dirty="0"/>
              <a:t>Заголовок таблицы</a:t>
            </a:r>
            <a:endParaRPr lang="ru-RU" dirty="0"/>
          </a:p>
          <a:p>
            <a:pPr lvl="2"/>
            <a:r>
              <a:rPr lang="ru-RU" dirty="0"/>
              <a:t>Подпись рисунка</a:t>
            </a:r>
            <a:endParaRPr lang="ru-RU" dirty="0"/>
          </a:p>
          <a:p>
            <a:pPr lvl="3"/>
            <a:r>
              <a:rPr lang="ru-RU" dirty="0"/>
              <a:t>Текст</a:t>
            </a:r>
            <a:endParaRPr lang="ru-RU" dirty="0"/>
          </a:p>
          <a:p>
            <a:pPr lvl="4"/>
            <a:r>
              <a:rPr lang="ru-RU" dirty="0"/>
              <a:t>Выделенный текст</a:t>
            </a:r>
            <a:endParaRPr lang="ru-RU" dirty="0"/>
          </a:p>
          <a:p>
            <a:pPr lvl="5"/>
            <a:r>
              <a:rPr lang="ru-RU" dirty="0"/>
              <a:t>Маркеры</a:t>
            </a:r>
            <a:endParaRPr lang="ru-RU" dirty="0"/>
          </a:p>
          <a:p>
            <a:pPr lvl="6"/>
            <a:r>
              <a:rPr lang="ru-RU" dirty="0"/>
              <a:t>Нумерация</a:t>
            </a:r>
            <a:endParaRPr lang="ru-RU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780" indent="-27178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  <a:endParaRPr lang="ru-RU" dirty="0"/>
          </a:p>
          <a:p>
            <a:pPr lvl="1"/>
            <a:r>
              <a:rPr lang="ru-RU" dirty="0"/>
              <a:t>Заголовок таблицы</a:t>
            </a:r>
            <a:endParaRPr lang="ru-RU" dirty="0"/>
          </a:p>
          <a:p>
            <a:pPr lvl="2"/>
            <a:r>
              <a:rPr lang="ru-RU" dirty="0"/>
              <a:t>Подпись рисунка</a:t>
            </a:r>
            <a:endParaRPr lang="ru-RU" dirty="0"/>
          </a:p>
          <a:p>
            <a:pPr lvl="3"/>
            <a:r>
              <a:rPr lang="ru-RU" dirty="0"/>
              <a:t>Текст</a:t>
            </a:r>
            <a:endParaRPr lang="ru-RU" dirty="0"/>
          </a:p>
          <a:p>
            <a:pPr lvl="4"/>
            <a:r>
              <a:rPr lang="ru-RU" dirty="0"/>
              <a:t>Выделенный текст</a:t>
            </a:r>
            <a:endParaRPr lang="ru-RU" dirty="0"/>
          </a:p>
          <a:p>
            <a:pPr lvl="5"/>
            <a:r>
              <a:rPr lang="ru-RU" dirty="0"/>
              <a:t>Маркеры</a:t>
            </a:r>
            <a:endParaRPr lang="ru-RU" dirty="0"/>
          </a:p>
          <a:p>
            <a:pPr lvl="6"/>
            <a:r>
              <a:rPr lang="ru-RU" dirty="0"/>
              <a:t>Нумерация</a:t>
            </a:r>
            <a:endParaRPr lang="ru-RU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780" indent="-27178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  <a:endParaRPr lang="ru-RU" dirty="0"/>
          </a:p>
          <a:p>
            <a:pPr lvl="1"/>
            <a:r>
              <a:rPr lang="ru-RU" dirty="0"/>
              <a:t>Заголовок таблицы</a:t>
            </a:r>
            <a:endParaRPr lang="ru-RU" dirty="0"/>
          </a:p>
          <a:p>
            <a:pPr lvl="2"/>
            <a:r>
              <a:rPr lang="ru-RU" dirty="0"/>
              <a:t>Подпись рисунка</a:t>
            </a:r>
            <a:endParaRPr lang="ru-RU" dirty="0"/>
          </a:p>
          <a:p>
            <a:pPr lvl="3"/>
            <a:r>
              <a:rPr lang="ru-RU" dirty="0"/>
              <a:t>Текст</a:t>
            </a:r>
            <a:endParaRPr lang="ru-RU" dirty="0"/>
          </a:p>
          <a:p>
            <a:pPr lvl="4"/>
            <a:r>
              <a:rPr lang="ru-RU" dirty="0"/>
              <a:t>Выделенный текст</a:t>
            </a:r>
            <a:endParaRPr lang="ru-RU" dirty="0"/>
          </a:p>
          <a:p>
            <a:pPr lvl="5"/>
            <a:r>
              <a:rPr lang="ru-RU" dirty="0"/>
              <a:t>Маркеры</a:t>
            </a:r>
            <a:endParaRPr lang="ru-RU" dirty="0"/>
          </a:p>
          <a:p>
            <a:pPr lvl="6"/>
            <a:r>
              <a:rPr lang="ru-RU" dirty="0"/>
              <a:t>Нумерация</a:t>
            </a:r>
            <a:endParaRPr lang="ru-RU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780" indent="-27178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  <a:endParaRPr lang="ru-RU" dirty="0"/>
          </a:p>
          <a:p>
            <a:pPr lvl="1"/>
            <a:r>
              <a:rPr lang="ru-RU" dirty="0"/>
              <a:t>Заголовок таблицы</a:t>
            </a:r>
            <a:endParaRPr lang="ru-RU" dirty="0"/>
          </a:p>
          <a:p>
            <a:pPr lvl="2"/>
            <a:r>
              <a:rPr lang="ru-RU" dirty="0"/>
              <a:t>Подпись рисунка</a:t>
            </a:r>
            <a:endParaRPr lang="ru-RU" dirty="0"/>
          </a:p>
          <a:p>
            <a:pPr lvl="3"/>
            <a:r>
              <a:rPr lang="ru-RU" dirty="0"/>
              <a:t>Текст</a:t>
            </a:r>
            <a:endParaRPr lang="ru-RU" dirty="0"/>
          </a:p>
          <a:p>
            <a:pPr lvl="4"/>
            <a:r>
              <a:rPr lang="ru-RU" dirty="0"/>
              <a:t>Выделенный текст</a:t>
            </a:r>
            <a:endParaRPr lang="ru-RU" dirty="0"/>
          </a:p>
          <a:p>
            <a:pPr lvl="5"/>
            <a:r>
              <a:rPr lang="ru-RU" dirty="0"/>
              <a:t>Маркеры</a:t>
            </a:r>
            <a:endParaRPr lang="ru-RU" dirty="0"/>
          </a:p>
          <a:p>
            <a:pPr lvl="6"/>
            <a:r>
              <a:rPr lang="ru-RU" dirty="0"/>
              <a:t>Нумерация</a:t>
            </a:r>
            <a:endParaRPr lang="ru-RU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780" indent="-27178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0863" y="407976"/>
            <a:ext cx="9608330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ru-RU" dirty="0"/>
              <a:t>Заголовок слайда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26875" y="407976"/>
            <a:ext cx="1014262" cy="3149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 userDrawn="1"/>
        </p:nvCxnSpPr>
        <p:spPr>
          <a:xfrm>
            <a:off x="550863" y="968502"/>
            <a:ext cx="11090275" cy="0"/>
          </a:xfrm>
          <a:prstGeom prst="line">
            <a:avLst/>
          </a:prstGeom>
          <a:ln w="15875">
            <a:gradFill>
              <a:gsLst>
                <a:gs pos="0">
                  <a:schemeClr val="accent1"/>
                </a:gs>
                <a:gs pos="5400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0862" y="1341437"/>
            <a:ext cx="10515600" cy="42016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Подзаголовок</a:t>
            </a:r>
            <a:endParaRPr lang="ru-RU" dirty="0"/>
          </a:p>
          <a:p>
            <a:pPr lvl="1"/>
            <a:r>
              <a:rPr lang="ru-RU" dirty="0"/>
              <a:t>Заголовок таблицы</a:t>
            </a:r>
            <a:endParaRPr lang="ru-RU" dirty="0"/>
          </a:p>
          <a:p>
            <a:pPr lvl="2"/>
            <a:r>
              <a:rPr lang="ru-RU" dirty="0"/>
              <a:t>Подпись рисунка</a:t>
            </a:r>
            <a:endParaRPr lang="ru-RU" dirty="0"/>
          </a:p>
          <a:p>
            <a:pPr lvl="3"/>
            <a:r>
              <a:rPr lang="ru-RU" dirty="0"/>
              <a:t>Текст</a:t>
            </a:r>
            <a:endParaRPr lang="ru-RU" dirty="0"/>
          </a:p>
          <a:p>
            <a:pPr lvl="4"/>
            <a:r>
              <a:rPr lang="ru-RU" dirty="0"/>
              <a:t>Выделенный текст</a:t>
            </a:r>
            <a:endParaRPr lang="ru-RU" dirty="0"/>
          </a:p>
          <a:p>
            <a:pPr lvl="5"/>
            <a:r>
              <a:rPr lang="ru-RU" dirty="0"/>
              <a:t>Маркеры</a:t>
            </a:r>
            <a:endParaRPr lang="ru-RU" dirty="0"/>
          </a:p>
          <a:p>
            <a:pPr lvl="6"/>
            <a:r>
              <a:rPr lang="ru-RU" dirty="0"/>
              <a:t>Нумерация</a:t>
            </a:r>
            <a:endParaRPr lang="ru-RU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212262" y="6513813"/>
            <a:ext cx="242887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61FCC40-BD7D-499B-BF07-C5DEC022620E}" type="slidenum">
              <a:rPr lang="ru-RU" sz="1200" kern="120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rPr>
            </a:fld>
            <a:endParaRPr lang="ru-RU" sz="1200" kern="1200" dirty="0">
              <a:solidFill>
                <a:schemeClr val="tx2">
                  <a:lumMod val="9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SzPct val="120000"/>
        <a:buFont typeface="Wingdings" panose="05000000000000000000" pitchFamily="2" charset="2"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1">
            <a:lumMod val="50000"/>
          </a:schemeClr>
        </a:buClr>
        <a:buFont typeface="+mj-lt"/>
        <a:buNone/>
        <a:tabLst>
          <a:tab pos="2698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6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2"/>
        </a:buClr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780" indent="-27178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Моделирование процессов подбора и оценки персонала в кадровом менеджменте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Исполнитель: студентка гр. М112 А.А. Поспелова</a:t>
            </a:r>
            <a:endParaRPr lang="ru-RU" sz="1600" dirty="0" smtClean="0"/>
          </a:p>
          <a:p>
            <a:r>
              <a:rPr lang="ru-RU" sz="1600" dirty="0" smtClean="0"/>
              <a:t>Научный </a:t>
            </a:r>
            <a:r>
              <a:rPr lang="ru-RU" sz="1600" dirty="0"/>
              <a:t>руководитель: </a:t>
            </a:r>
            <a:r>
              <a:rPr lang="ru-RU" sz="1600" dirty="0" smtClean="0"/>
              <a:t>профессор, д.т.н., доцент Л.П. Вершинина</a:t>
            </a:r>
            <a:endParaRPr lang="ru-RU" sz="16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7500" lnSpcReduction="10000"/>
          </a:bodyPr>
          <a:lstStyle/>
          <a:p>
            <a:pPr lvl="1"/>
            <a:r>
              <a:rPr lang="ru-RU" dirty="0"/>
              <a:t>2025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550863" y="408123"/>
            <a:ext cx="9608330" cy="332105"/>
          </a:xfrm>
        </p:spPr>
        <p:txBody>
          <a:bodyPr/>
          <a:lstStyle/>
          <a:p>
            <a:r>
              <a:rPr lang="ru-RU" dirty="0"/>
              <a:t>Цель и задачи исследования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lvl="3"/>
            <a:r>
              <a:rPr lang="en-US" altLang="en-US" i="1" dirty="0" err="1" smtClean="0"/>
              <a:t>Цель</a:t>
            </a:r>
            <a:r>
              <a:rPr lang="en-US" altLang="ru-RU" i="1" dirty="0" smtClean="0"/>
              <a:t> </a:t>
            </a:r>
            <a:r>
              <a:rPr lang="en-US" altLang="en-US" i="1" dirty="0" err="1" smtClean="0"/>
              <a:t>исследования</a:t>
            </a:r>
            <a:r>
              <a:rPr lang="ru-RU" altLang="en-US" i="1" dirty="0" smtClean="0"/>
              <a:t>: </a:t>
            </a:r>
            <a:r>
              <a:rPr lang="en-US" altLang="en-US" dirty="0" err="1" smtClean="0"/>
              <a:t>повышение</a:t>
            </a:r>
            <a:r>
              <a:rPr lang="en-US" altLang="ru-RU" dirty="0" smtClean="0"/>
              <a:t> </a:t>
            </a:r>
            <a:r>
              <a:rPr lang="en-US" altLang="en-US" dirty="0"/>
              <a:t>эффективности</a:t>
            </a:r>
            <a:r>
              <a:rPr lang="en-US" altLang="ru-RU" dirty="0"/>
              <a:t> </a:t>
            </a:r>
            <a:r>
              <a:rPr lang="en-US" altLang="en-US" dirty="0"/>
              <a:t>подбора</a:t>
            </a:r>
            <a:r>
              <a:rPr lang="en-US" altLang="ru-RU" dirty="0"/>
              <a:t> </a:t>
            </a:r>
            <a:r>
              <a:rPr lang="en-US" altLang="en-US" dirty="0"/>
              <a:t>персонала</a:t>
            </a:r>
            <a:r>
              <a:rPr lang="en-US" altLang="ru-RU" dirty="0"/>
              <a:t> </a:t>
            </a:r>
            <a:r>
              <a:rPr lang="en-US" altLang="en-US" dirty="0"/>
              <a:t>путём</a:t>
            </a:r>
            <a:r>
              <a:rPr lang="en-US" altLang="ru-RU" dirty="0"/>
              <a:t> </a:t>
            </a:r>
            <a:r>
              <a:rPr lang="en-US" altLang="en-US" dirty="0"/>
              <a:t>оптимизации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автоматизации</a:t>
            </a:r>
            <a:r>
              <a:rPr lang="en-US" altLang="ru-RU" dirty="0"/>
              <a:t> </a:t>
            </a:r>
            <a:r>
              <a:rPr lang="en-US" altLang="en-US" dirty="0"/>
              <a:t>процесса</a:t>
            </a:r>
            <a:r>
              <a:rPr lang="en-US" altLang="ru-RU" dirty="0"/>
              <a:t> </a:t>
            </a:r>
            <a:r>
              <a:rPr lang="en-US" altLang="en-US" dirty="0"/>
              <a:t>оценивания</a:t>
            </a:r>
            <a:r>
              <a:rPr lang="en-US" altLang="ru-RU" dirty="0"/>
              <a:t> </a:t>
            </a:r>
            <a:r>
              <a:rPr lang="en-US" altLang="en-US" dirty="0"/>
              <a:t>кандидатов</a:t>
            </a:r>
            <a:r>
              <a:rPr lang="en-US" altLang="ru-RU" dirty="0"/>
              <a:t> </a:t>
            </a:r>
            <a:r>
              <a:rPr lang="en-US" altLang="en-US" dirty="0"/>
              <a:t>на</a:t>
            </a:r>
            <a:r>
              <a:rPr lang="en-US" altLang="ru-RU" dirty="0"/>
              <a:t> </a:t>
            </a:r>
            <a:r>
              <a:rPr lang="en-US" altLang="en-US" dirty="0"/>
              <a:t>должность</a:t>
            </a:r>
            <a:r>
              <a:rPr lang="en-US" altLang="ru-RU" dirty="0"/>
              <a:t>. </a:t>
            </a:r>
            <a:endParaRPr lang="en-US" altLang="ru-RU" dirty="0"/>
          </a:p>
          <a:p>
            <a:pPr lvl="3"/>
            <a:endParaRPr lang="en-US" altLang="en-US" dirty="0"/>
          </a:p>
          <a:p>
            <a:pPr lvl="3"/>
            <a:r>
              <a:rPr lang="ru-RU" altLang="en-US" i="1" dirty="0" smtClean="0"/>
              <a:t>Задачи исследования:</a:t>
            </a:r>
            <a:endParaRPr lang="en-US" altLang="ru-RU" i="1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en-US" dirty="0"/>
              <a:t>провести</a:t>
            </a:r>
            <a:r>
              <a:rPr lang="en-US" altLang="ru-RU" dirty="0"/>
              <a:t> </a:t>
            </a:r>
            <a:r>
              <a:rPr lang="en-US" altLang="en-US" dirty="0"/>
              <a:t>анализ</a:t>
            </a:r>
            <a:r>
              <a:rPr lang="en-US" altLang="ru-RU" dirty="0"/>
              <a:t> </a:t>
            </a:r>
            <a:r>
              <a:rPr lang="en-US" altLang="en-US" dirty="0"/>
              <a:t>существующих</a:t>
            </a:r>
            <a:r>
              <a:rPr lang="en-US" altLang="ru-RU" dirty="0"/>
              <a:t> </a:t>
            </a:r>
            <a:r>
              <a:rPr lang="en-US" altLang="en-US" dirty="0"/>
              <a:t>подходов</a:t>
            </a:r>
            <a:r>
              <a:rPr lang="en-US" altLang="ru-RU" dirty="0"/>
              <a:t> </a:t>
            </a:r>
            <a:r>
              <a:rPr lang="en-US" altLang="en-US" dirty="0"/>
              <a:t>к</a:t>
            </a:r>
            <a:r>
              <a:rPr lang="en-US" altLang="ru-RU" dirty="0"/>
              <a:t> </a:t>
            </a:r>
            <a:r>
              <a:rPr lang="en-US" altLang="en-US" dirty="0"/>
              <a:t>подбору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оценке</a:t>
            </a:r>
            <a:r>
              <a:rPr lang="en-US" altLang="ru-RU" dirty="0"/>
              <a:t> </a:t>
            </a:r>
            <a:r>
              <a:rPr lang="en-US" altLang="en-US" dirty="0"/>
              <a:t>персонала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/>
              <a:t>кадровом</a:t>
            </a:r>
            <a:r>
              <a:rPr lang="en-US" altLang="ru-RU" dirty="0"/>
              <a:t> </a:t>
            </a:r>
            <a:r>
              <a:rPr lang="en-US" altLang="en-US" dirty="0"/>
              <a:t>менеджменте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выявить</a:t>
            </a:r>
            <a:r>
              <a:rPr lang="en-US" altLang="ru-RU" dirty="0"/>
              <a:t> </a:t>
            </a:r>
            <a:r>
              <a:rPr lang="en-US" altLang="en-US" dirty="0"/>
              <a:t>проблемы</a:t>
            </a:r>
            <a:r>
              <a:rPr lang="en-US" altLang="ru-RU" dirty="0"/>
              <a:t>;</a:t>
            </a:r>
            <a:endParaRPr lang="en-US" altLang="ru-RU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en-US" dirty="0"/>
              <a:t>предложить</a:t>
            </a:r>
            <a:r>
              <a:rPr lang="en-US" altLang="ru-RU" dirty="0"/>
              <a:t> </a:t>
            </a:r>
            <a:r>
              <a:rPr lang="en-US" altLang="en-US" dirty="0"/>
              <a:t>методы</a:t>
            </a:r>
            <a:r>
              <a:rPr lang="en-US" altLang="ru-RU" dirty="0"/>
              <a:t>, </a:t>
            </a:r>
            <a:r>
              <a:rPr lang="en-US" altLang="en-US" dirty="0"/>
              <a:t>позволяющие</a:t>
            </a:r>
            <a:r>
              <a:rPr lang="en-US" altLang="ru-RU" dirty="0"/>
              <a:t> </a:t>
            </a:r>
            <a:r>
              <a:rPr lang="en-US" altLang="en-US" dirty="0"/>
              <a:t>повысить</a:t>
            </a:r>
            <a:r>
              <a:rPr lang="en-US" altLang="ru-RU" dirty="0"/>
              <a:t> </a:t>
            </a:r>
            <a:r>
              <a:rPr lang="en-US" altLang="en-US" dirty="0"/>
              <a:t>эффективность</a:t>
            </a:r>
            <a:r>
              <a:rPr lang="en-US" altLang="ru-RU" dirty="0"/>
              <a:t> </a:t>
            </a:r>
            <a:r>
              <a:rPr lang="en-US" altLang="en-US" dirty="0"/>
              <a:t>процесса</a:t>
            </a:r>
            <a:r>
              <a:rPr lang="en-US" altLang="ru-RU" dirty="0"/>
              <a:t> </a:t>
            </a:r>
            <a:r>
              <a:rPr lang="en-US" altLang="en-US" dirty="0"/>
              <a:t>подбора</a:t>
            </a:r>
            <a:r>
              <a:rPr lang="en-US" altLang="ru-RU" dirty="0"/>
              <a:t> </a:t>
            </a:r>
            <a:r>
              <a:rPr lang="en-US" altLang="en-US" dirty="0"/>
              <a:t>кандидата</a:t>
            </a:r>
            <a:r>
              <a:rPr lang="en-US" altLang="ru-RU" dirty="0"/>
              <a:t> </a:t>
            </a:r>
            <a:r>
              <a:rPr lang="en-US" altLang="en-US" dirty="0"/>
              <a:t>на</a:t>
            </a:r>
            <a:r>
              <a:rPr lang="en-US" altLang="ru-RU" dirty="0"/>
              <a:t> </a:t>
            </a:r>
            <a:r>
              <a:rPr lang="en-US" altLang="en-US" dirty="0"/>
              <a:t>должность</a:t>
            </a:r>
            <a:r>
              <a:rPr lang="en-US" altLang="ru-RU" dirty="0"/>
              <a:t>;</a:t>
            </a:r>
            <a:endParaRPr lang="en-US" altLang="ru-RU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en-US" dirty="0"/>
              <a:t></a:t>
            </a:r>
            <a:r>
              <a:rPr lang="ru-RU" altLang="en-US" dirty="0"/>
              <a:t>р</a:t>
            </a:r>
            <a:r>
              <a:rPr lang="en-US" altLang="en-US" dirty="0"/>
              <a:t>азработать</a:t>
            </a:r>
            <a:r>
              <a:rPr lang="en-US" altLang="ru-RU" dirty="0"/>
              <a:t> </a:t>
            </a:r>
            <a:r>
              <a:rPr lang="en-US" altLang="en-US" dirty="0"/>
              <a:t>информационную</a:t>
            </a:r>
            <a:r>
              <a:rPr lang="en-US" altLang="ru-RU" dirty="0"/>
              <a:t> </a:t>
            </a:r>
            <a:r>
              <a:rPr lang="en-US" altLang="en-US" dirty="0"/>
              <a:t>систему</a:t>
            </a:r>
            <a:r>
              <a:rPr lang="en-US" altLang="ru-RU" dirty="0"/>
              <a:t> </a:t>
            </a:r>
            <a:r>
              <a:rPr lang="en-US" altLang="en-US" dirty="0"/>
              <a:t>оценки</a:t>
            </a:r>
            <a:r>
              <a:rPr lang="en-US" altLang="ru-RU" dirty="0"/>
              <a:t> </a:t>
            </a:r>
            <a:r>
              <a:rPr lang="en-US" altLang="en-US" dirty="0"/>
              <a:t>кандидатов</a:t>
            </a:r>
            <a:r>
              <a:rPr lang="en-US" altLang="ru-RU" dirty="0"/>
              <a:t> </a:t>
            </a:r>
            <a:r>
              <a:rPr lang="en-US" altLang="en-US" dirty="0"/>
              <a:t>на</a:t>
            </a:r>
            <a:r>
              <a:rPr lang="en-US" altLang="ru-RU" dirty="0"/>
              <a:t> </a:t>
            </a:r>
            <a:r>
              <a:rPr lang="en-US" altLang="en-US" dirty="0"/>
              <a:t>должность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IT-</a:t>
            </a:r>
            <a:r>
              <a:rPr lang="en-US" altLang="en-US" dirty="0"/>
              <a:t>индустрии</a:t>
            </a:r>
            <a:r>
              <a:rPr lang="en-US" altLang="ru-RU" dirty="0"/>
              <a:t>.</a:t>
            </a:r>
            <a:endParaRPr lang="en-US" alt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4294967295"/>
          </p:nvPr>
        </p:nvSpPr>
        <p:spPr>
          <a:xfrm>
            <a:off x="6456364" y="1341437"/>
            <a:ext cx="5184775" cy="5040312"/>
          </a:xfrm>
        </p:spPr>
        <p:txBody>
          <a:bodyPr wrap="square"/>
          <a:lstStyle/>
          <a:p>
            <a:pPr lvl="3"/>
            <a:r>
              <a:rPr lang="en-US" altLang="en-US" i="1" dirty="0" err="1" smtClean="0"/>
              <a:t>Объект</a:t>
            </a:r>
            <a:r>
              <a:rPr lang="en-US" altLang="ru-RU" i="1" dirty="0" smtClean="0"/>
              <a:t> </a:t>
            </a:r>
            <a:r>
              <a:rPr lang="en-US" altLang="en-US" i="1" dirty="0" err="1" smtClean="0"/>
              <a:t>исследования</a:t>
            </a:r>
            <a:r>
              <a:rPr lang="ru-RU" altLang="ru-RU" i="1" dirty="0" smtClean="0"/>
              <a:t>: </a:t>
            </a:r>
            <a:r>
              <a:rPr lang="en-US" altLang="en-US" dirty="0" err="1" smtClean="0"/>
              <a:t>процесс</a:t>
            </a:r>
            <a:r>
              <a:rPr lang="en-US" altLang="ru-RU" dirty="0" smtClean="0"/>
              <a:t> </a:t>
            </a:r>
            <a:r>
              <a:rPr lang="en-US" altLang="en-US" dirty="0"/>
              <a:t>подбора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оценки</a:t>
            </a:r>
            <a:r>
              <a:rPr lang="en-US" altLang="ru-RU" dirty="0"/>
              <a:t> </a:t>
            </a:r>
            <a:r>
              <a:rPr lang="en-US" altLang="en-US" dirty="0"/>
              <a:t>персонала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/>
              <a:t>компании</a:t>
            </a:r>
            <a:r>
              <a:rPr lang="en-US" altLang="ru-RU" dirty="0"/>
              <a:t>. </a:t>
            </a:r>
            <a:endParaRPr lang="en-US" altLang="ru-RU" dirty="0"/>
          </a:p>
          <a:p>
            <a:pPr lvl="3"/>
            <a:endParaRPr lang="en-US" altLang="ru-RU" dirty="0"/>
          </a:p>
          <a:p>
            <a:pPr lvl="3"/>
            <a:endParaRPr lang="en-US" altLang="en-US" i="1" dirty="0"/>
          </a:p>
          <a:p>
            <a:pPr lvl="3"/>
            <a:endParaRPr lang="en-US" altLang="en-US" i="1" dirty="0"/>
          </a:p>
          <a:p>
            <a:pPr lvl="3"/>
            <a:r>
              <a:rPr lang="en-US" altLang="en-US" i="1" dirty="0" err="1"/>
              <a:t>Предмет</a:t>
            </a:r>
            <a:r>
              <a:rPr lang="en-US" altLang="ru-RU" i="1" dirty="0"/>
              <a:t> </a:t>
            </a:r>
            <a:r>
              <a:rPr lang="en-US" altLang="en-US" i="1" dirty="0" err="1" smtClean="0"/>
              <a:t>исследования</a:t>
            </a:r>
            <a:r>
              <a:rPr lang="ru-RU" altLang="en-US" i="1" dirty="0" smtClean="0"/>
              <a:t>: </a:t>
            </a:r>
            <a:r>
              <a:rPr lang="en-US" altLang="en-US" dirty="0" err="1" smtClean="0"/>
              <a:t>методы</a:t>
            </a:r>
            <a:r>
              <a:rPr lang="en-US" altLang="ru-RU" dirty="0" smtClean="0"/>
              <a:t> </a:t>
            </a:r>
            <a:r>
              <a:rPr lang="en-US" altLang="en-US" dirty="0" err="1" smtClean="0"/>
              <a:t>принятия</a:t>
            </a:r>
            <a:r>
              <a:rPr lang="en-US" altLang="ru-RU" dirty="0" smtClean="0"/>
              <a:t> </a:t>
            </a:r>
            <a:r>
              <a:rPr lang="en-US" altLang="en-US" dirty="0"/>
              <a:t>решения</a:t>
            </a:r>
            <a:r>
              <a:rPr lang="en-US" altLang="ru-RU" dirty="0"/>
              <a:t> </a:t>
            </a:r>
            <a:r>
              <a:rPr lang="en-US" altLang="en-US" dirty="0"/>
              <a:t>при</a:t>
            </a:r>
            <a:r>
              <a:rPr lang="en-US" altLang="ru-RU" dirty="0"/>
              <a:t> </a:t>
            </a:r>
            <a:r>
              <a:rPr lang="en-US" altLang="en-US" dirty="0"/>
              <a:t>подборе</a:t>
            </a:r>
            <a:r>
              <a:rPr lang="en-US" altLang="ru-RU" dirty="0"/>
              <a:t> </a:t>
            </a:r>
            <a:r>
              <a:rPr lang="en-US" altLang="en-US" dirty="0"/>
              <a:t>персонала</a:t>
            </a:r>
            <a:r>
              <a:rPr lang="en-US" altLang="ru-RU" dirty="0"/>
              <a:t>. </a:t>
            </a:r>
            <a:endParaRPr lang="en-US" alt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863" y="408123"/>
            <a:ext cx="9608330" cy="332105"/>
          </a:xfrm>
        </p:spPr>
        <p:txBody>
          <a:bodyPr/>
          <a:lstStyle/>
          <a:p>
            <a:r>
              <a:rPr lang="ru-RU" dirty="0"/>
              <a:t>Информационная система: база данных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/>
          </p:nvPr>
        </p:nvSpPr>
        <p:spPr>
          <a:xfrm>
            <a:off x="4035414" y="6223158"/>
            <a:ext cx="4121919" cy="635000"/>
          </a:xfrm>
        </p:spPr>
        <p:txBody>
          <a:bodyPr/>
          <a:lstStyle/>
          <a:p>
            <a:pPr lvl="2" algn="ctr"/>
            <a:r>
              <a:rPr lang="ru-RU" dirty="0"/>
              <a:t>Схема базы данных</a:t>
            </a:r>
            <a:endParaRPr lang="ru-RU" dirty="0"/>
          </a:p>
        </p:txBody>
      </p:sp>
      <p:pic>
        <p:nvPicPr>
          <p:cNvPr id="5" name="Замещающее содержимое 4"/>
          <p:cNvPicPr>
            <a:picLocks noGrp="1" noChangeAspect="1"/>
          </p:cNvPicPr>
          <p:nvPr>
            <p:ph sz="quarter" idx="15"/>
          </p:nvPr>
        </p:nvPicPr>
        <p:blipFill>
          <a:blip r:embed="rId1"/>
          <a:stretch>
            <a:fillRect/>
          </a:stretch>
        </p:blipFill>
        <p:spPr>
          <a:xfrm>
            <a:off x="2573655" y="1052195"/>
            <a:ext cx="7472045" cy="5015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550863" y="408123"/>
            <a:ext cx="9608330" cy="332105"/>
          </a:xfrm>
        </p:spPr>
        <p:txBody>
          <a:bodyPr/>
          <a:lstStyle/>
          <a:p>
            <a:r>
              <a:rPr lang="ru-RU" dirty="0"/>
              <a:t>Информационная система: интерфейс кандидата</a:t>
            </a:r>
            <a:endParaRPr lang="ru-RU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51180" y="1320800"/>
            <a:ext cx="5431155" cy="431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80480" y="1320800"/>
            <a:ext cx="5420360" cy="43110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Текст 5"/>
          <p:cNvSpPr>
            <a:spLocks noGrp="1"/>
          </p:cNvSpPr>
          <p:nvPr>
            <p:ph type="body" sz="quarter" idx="16"/>
          </p:nvPr>
        </p:nvSpPr>
        <p:spPr>
          <a:xfrm>
            <a:off x="3922384" y="5968523"/>
            <a:ext cx="4121919" cy="635000"/>
          </a:xfrm>
        </p:spPr>
        <p:txBody>
          <a:bodyPr/>
          <a:lstStyle/>
          <a:p>
            <a:pPr lvl="2" algn="ctr"/>
            <a:r>
              <a:rPr lang="ru-RU" dirty="0"/>
              <a:t>Авторизация и привественное меню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863" y="408123"/>
            <a:ext cx="9608330" cy="332105"/>
          </a:xfrm>
        </p:spPr>
        <p:txBody>
          <a:bodyPr/>
          <a:lstStyle/>
          <a:p>
            <a:r>
              <a:rPr lang="ru-RU" dirty="0"/>
              <a:t>Информационная система: интерфейс кандидата</a:t>
            </a:r>
            <a:endParaRPr lang="ru-RU" dirty="0"/>
          </a:p>
        </p:txBody>
      </p:sp>
      <p:pic>
        <p:nvPicPr>
          <p:cNvPr id="2" name="Замещающее содержимое 1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36270" y="1534795"/>
            <a:ext cx="5184775" cy="414210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655" y="1534795"/>
            <a:ext cx="5184775" cy="4126230"/>
          </a:xfrm>
          <a:prstGeom prst="rect">
            <a:avLst/>
          </a:prstGeom>
        </p:spPr>
      </p:pic>
      <p:sp>
        <p:nvSpPr>
          <p:cNvPr id="8" name="Текст 5"/>
          <p:cNvSpPr>
            <a:spLocks noGrp="1"/>
          </p:cNvSpPr>
          <p:nvPr>
            <p:ph type="body" sz="quarter" idx="16"/>
          </p:nvPr>
        </p:nvSpPr>
        <p:spPr>
          <a:xfrm>
            <a:off x="3648075" y="5968365"/>
            <a:ext cx="4707255" cy="635000"/>
          </a:xfrm>
        </p:spPr>
        <p:txBody>
          <a:bodyPr/>
          <a:lstStyle/>
          <a:p>
            <a:pPr lvl="2" algn="ctr"/>
            <a:r>
              <a:rPr lang="ru-RU" dirty="0"/>
              <a:t>Проведение тестирования и просмотр ответов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863" y="408123"/>
            <a:ext cx="9608330" cy="332105"/>
          </a:xfrm>
        </p:spPr>
        <p:txBody>
          <a:bodyPr/>
          <a:lstStyle/>
          <a:p>
            <a:r>
              <a:rPr lang="ru-RU" dirty="0"/>
              <a:t>Информационная система: интерфейс рекрутера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1864995"/>
            <a:ext cx="5393690" cy="342392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05" y="1864995"/>
            <a:ext cx="5352415" cy="3402965"/>
          </a:xfrm>
          <a:prstGeom prst="rect">
            <a:avLst/>
          </a:prstGeom>
        </p:spPr>
      </p:pic>
      <p:sp>
        <p:nvSpPr>
          <p:cNvPr id="8" name="Текст 5"/>
          <p:cNvSpPr>
            <a:spLocks noGrp="1"/>
          </p:cNvSpPr>
          <p:nvPr>
            <p:ph type="body" sz="quarter" idx="16"/>
          </p:nvPr>
        </p:nvSpPr>
        <p:spPr>
          <a:xfrm>
            <a:off x="3076575" y="5723255"/>
            <a:ext cx="6038850" cy="635000"/>
          </a:xfrm>
        </p:spPr>
        <p:txBody>
          <a:bodyPr/>
          <a:lstStyle/>
          <a:p>
            <a:pPr lvl="2" algn="ctr"/>
            <a:r>
              <a:rPr lang="ru-RU" dirty="0"/>
              <a:t>Зарегистрированные кандидаты и рекрутеры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863" y="408123"/>
            <a:ext cx="9608330" cy="332105"/>
          </a:xfrm>
        </p:spPr>
        <p:txBody>
          <a:bodyPr/>
          <a:lstStyle/>
          <a:p>
            <a:r>
              <a:rPr lang="ru-RU" dirty="0"/>
              <a:t>Информационная система: МАИ</a:t>
            </a:r>
            <a:endParaRPr lang="ru-RU" dirty="0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635" y="1129030"/>
            <a:ext cx="6886575" cy="2729865"/>
          </a:xfrm>
          <a:prstGeom prst="rect">
            <a:avLst/>
          </a:prstGeom>
        </p:spPr>
      </p:pic>
      <p:sp>
        <p:nvSpPr>
          <p:cNvPr id="13" name="Текст 5"/>
          <p:cNvSpPr>
            <a:spLocks noGrp="1"/>
          </p:cNvSpPr>
          <p:nvPr>
            <p:ph type="body" sz="quarter" idx="16"/>
          </p:nvPr>
        </p:nvSpPr>
        <p:spPr>
          <a:xfrm>
            <a:off x="805169" y="6138068"/>
            <a:ext cx="4121919" cy="635000"/>
          </a:xfrm>
        </p:spPr>
        <p:txBody>
          <a:bodyPr/>
          <a:lstStyle/>
          <a:p>
            <a:pPr lvl="2" algn="ctr"/>
            <a:r>
              <a:rPr lang="ru-RU" sz="1800" dirty="0"/>
              <a:t>Матрица парных сравнений</a:t>
            </a:r>
            <a:endParaRPr lang="ru-RU" sz="1800" dirty="0"/>
          </a:p>
        </p:txBody>
      </p:sp>
      <p:sp>
        <p:nvSpPr>
          <p:cNvPr id="15" name="Текст 5"/>
          <p:cNvSpPr>
            <a:spLocks noGrp="1"/>
          </p:cNvSpPr>
          <p:nvPr/>
        </p:nvSpPr>
        <p:spPr>
          <a:xfrm>
            <a:off x="6768454" y="5939948"/>
            <a:ext cx="4121919" cy="635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+mj-lt"/>
              <a:buNone/>
              <a:tabLst>
                <a:tab pos="269875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1780" indent="-27178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ctr"/>
            <a:r>
              <a:rPr lang="ru-RU" sz="1800" dirty="0" smtClean="0"/>
              <a:t>Вычисление локальных</a:t>
            </a:r>
            <a:r>
              <a:rPr lang="ru-RU" sz="1800" b="0" dirty="0" smtClean="0"/>
              <a:t> </a:t>
            </a:r>
            <a:r>
              <a:rPr lang="ru-RU" sz="1800" dirty="0" smtClean="0"/>
              <a:t>приоритетов</a:t>
            </a:r>
            <a:endParaRPr lang="ru-RU" sz="180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30" y="4317365"/>
            <a:ext cx="2095500" cy="136207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580" y="4374515"/>
            <a:ext cx="758190" cy="124714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7666355" y="4780280"/>
            <a:ext cx="669925" cy="43624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ru-RU" altLang="en-US" sz="1000" dirty="0">
              <a:solidFill>
                <a:schemeClr val="tx2"/>
              </a:solidFill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1420" y="4392930"/>
            <a:ext cx="847725" cy="1228725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>
            <a:off x="9323070" y="4780280"/>
            <a:ext cx="669925" cy="43624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ru-RU" altLang="en-US" sz="1000" dirty="0">
              <a:solidFill>
                <a:schemeClr val="tx2"/>
              </a:solidFill>
            </a:endParaRPr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" y="4186555"/>
            <a:ext cx="4611370" cy="16230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8034655" y="1830705"/>
            <a:ext cx="1872615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ru-RU" altLang="en-US" sz="1000" dirty="0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97990" y="1693545"/>
            <a:ext cx="2364105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ru-RU" altLang="en-US" sz="1000" dirty="0">
              <a:solidFill>
                <a:schemeClr val="tx2"/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863" y="408123"/>
            <a:ext cx="9608330" cy="332105"/>
          </a:xfrm>
        </p:spPr>
        <p:txBody>
          <a:bodyPr/>
          <a:lstStyle/>
          <a:p>
            <a:r>
              <a:rPr lang="ru-RU" dirty="0"/>
              <a:t>Содержательная часть - МАИ</a:t>
            </a:r>
            <a:endParaRPr lang="ru-RU" dirty="0"/>
          </a:p>
        </p:txBody>
      </p:sp>
      <p:sp>
        <p:nvSpPr>
          <p:cNvPr id="2" name="Текст 5"/>
          <p:cNvSpPr>
            <a:spLocks noGrp="1"/>
          </p:cNvSpPr>
          <p:nvPr>
            <p:ph type="body" sz="quarter" idx="16"/>
          </p:nvPr>
        </p:nvSpPr>
        <p:spPr>
          <a:xfrm>
            <a:off x="1556385" y="4765040"/>
            <a:ext cx="2364105" cy="389890"/>
          </a:xfrm>
        </p:spPr>
        <p:txBody>
          <a:bodyPr/>
          <a:p>
            <a:pPr lvl="2" algn="ctr"/>
            <a:r>
              <a:rPr lang="ru-RU" altLang="ru-RU" sz="1800" dirty="0"/>
              <a:t>Нормализуем</a:t>
            </a:r>
            <a:endParaRPr lang="en-US" altLang="ru-RU" sz="180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3570" y="3186430"/>
            <a:ext cx="771525" cy="122872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60" y="1882775"/>
            <a:ext cx="1752600" cy="771525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3308985" y="3692525"/>
            <a:ext cx="891540" cy="21717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ru-RU" altLang="en-US" sz="1000" dirty="0">
              <a:solidFill>
                <a:schemeClr val="tx2"/>
              </a:solidFill>
            </a:endParaRPr>
          </a:p>
        </p:txBody>
      </p:sp>
      <p:sp>
        <p:nvSpPr>
          <p:cNvPr id="10" name="Текст 5"/>
          <p:cNvSpPr>
            <a:spLocks noGrp="1"/>
          </p:cNvSpPr>
          <p:nvPr/>
        </p:nvSpPr>
        <p:spPr>
          <a:xfrm>
            <a:off x="7521575" y="5018405"/>
            <a:ext cx="2930525" cy="7473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None/>
              <a:defRPr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+mj-lt"/>
              <a:buNone/>
              <a:tabLst>
                <a:tab pos="269875" algn="l"/>
              </a:tabLs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1780" indent="-27178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algn="ctr"/>
            <a:r>
              <a:rPr lang="ru-RU" altLang="ru-RU" sz="1800" dirty="0"/>
              <a:t>Получаем итоговые оценки</a:t>
            </a:r>
            <a:endParaRPr lang="ru-RU" altLang="ru-RU" sz="1800" dirty="0"/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1978025"/>
            <a:ext cx="1400175" cy="847725"/>
          </a:xfrm>
          <a:prstGeom prst="rect">
            <a:avLst/>
          </a:prstGeom>
        </p:spPr>
      </p:pic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90" y="3457575"/>
            <a:ext cx="2886075" cy="685800"/>
          </a:xfrm>
          <a:prstGeom prst="rect">
            <a:avLst/>
          </a:prstGeom>
        </p:spPr>
      </p:pic>
      <p:pic>
        <p:nvPicPr>
          <p:cNvPr id="21" name="Изображение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020" y="3587115"/>
            <a:ext cx="6207760" cy="838835"/>
          </a:xfrm>
          <a:prstGeom prst="rect">
            <a:avLst/>
          </a:prstGeom>
        </p:spPr>
      </p:pic>
      <p:cxnSp>
        <p:nvCxnSpPr>
          <p:cNvPr id="22" name="Прямое соединение 21"/>
          <p:cNvCxnSpPr/>
          <p:nvPr/>
        </p:nvCxnSpPr>
        <p:spPr>
          <a:xfrm>
            <a:off x="11515725" y="3815080"/>
            <a:ext cx="0" cy="444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Прямое соединение 22"/>
          <p:cNvCxnSpPr/>
          <p:nvPr/>
        </p:nvCxnSpPr>
        <p:spPr>
          <a:xfrm>
            <a:off x="11942445" y="3815080"/>
            <a:ext cx="0" cy="444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Прямое соединение 23"/>
          <p:cNvCxnSpPr/>
          <p:nvPr/>
        </p:nvCxnSpPr>
        <p:spPr>
          <a:xfrm>
            <a:off x="11524615" y="3815080"/>
            <a:ext cx="405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Прямое соединение 24"/>
          <p:cNvCxnSpPr/>
          <p:nvPr/>
        </p:nvCxnSpPr>
        <p:spPr>
          <a:xfrm>
            <a:off x="11527155" y="4253230"/>
            <a:ext cx="405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550863" y="408123"/>
            <a:ext cx="9608330" cy="332105"/>
          </a:xfrm>
        </p:spPr>
        <p:txBody>
          <a:bodyPr/>
          <a:lstStyle/>
          <a:p>
            <a:r>
              <a:rPr lang="ru-RU" dirty="0"/>
              <a:t>Информационная система: интерфейс рекрутера</a:t>
            </a:r>
            <a:endParaRPr lang="ru-RU" dirty="0"/>
          </a:p>
        </p:txBody>
      </p:sp>
      <p:sp>
        <p:nvSpPr>
          <p:cNvPr id="9" name="Текст 5"/>
          <p:cNvSpPr>
            <a:spLocks noGrp="1"/>
          </p:cNvSpPr>
          <p:nvPr>
            <p:ph type="body" sz="quarter" idx="16"/>
          </p:nvPr>
        </p:nvSpPr>
        <p:spPr>
          <a:xfrm>
            <a:off x="3922384" y="6280308"/>
            <a:ext cx="4121919" cy="635000"/>
          </a:xfrm>
        </p:spPr>
        <p:txBody>
          <a:bodyPr/>
          <a:lstStyle/>
          <a:p>
            <a:pPr lvl="2" algn="ctr"/>
            <a:r>
              <a:rPr lang="ru-RU" dirty="0"/>
              <a:t>Результат вычислений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265" y="1266825"/>
            <a:ext cx="6313170" cy="5013325"/>
          </a:xfrm>
          <a:prstGeom prst="rect">
            <a:avLst/>
          </a:prstGeom>
        </p:spPr>
      </p:pic>
      <p:cxnSp>
        <p:nvCxnSpPr>
          <p:cNvPr id="8" name="Прямое соединение 7"/>
          <p:cNvCxnSpPr/>
          <p:nvPr/>
        </p:nvCxnSpPr>
        <p:spPr>
          <a:xfrm>
            <a:off x="4281805" y="6016625"/>
            <a:ext cx="35140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итульная страница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кстов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Универсальные блоки - таблицы, рисунки, диаграммы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Дополнительные блоки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Универсальные блоки - таблицы, рисунки, диаграммы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Универсальные блоки - таблицы, рисунки, диаграммы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Универсальные блоки - таблицы, рисунки, диаграммы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Универсальные блоки - таблицы, рисунки, диаграммы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Универсальные блоки - таблицы, рисунки, диаграммы">
  <a:themeElements>
    <a:clrScheme name="Палитра ГУАП">
      <a:dk1>
        <a:srgbClr val="242834"/>
      </a:dk1>
      <a:lt1>
        <a:srgbClr val="FFFFFF"/>
      </a:lt1>
      <a:dk2>
        <a:srgbClr val="002C5F"/>
      </a:dk2>
      <a:lt2>
        <a:srgbClr val="FFFFFF"/>
      </a:lt2>
      <a:accent1>
        <a:srgbClr val="005AAA"/>
      </a:accent1>
      <a:accent2>
        <a:srgbClr val="E70F47"/>
      </a:accent2>
      <a:accent3>
        <a:srgbClr val="00BEF3"/>
      </a:accent3>
      <a:accent4>
        <a:srgbClr val="9269C9"/>
      </a:accent4>
      <a:accent5>
        <a:srgbClr val="FF6418"/>
      </a:accent5>
      <a:accent6>
        <a:srgbClr val="009A49"/>
      </a:accent6>
      <a:hlink>
        <a:srgbClr val="4E41CC"/>
      </a:hlink>
      <a:folHlink>
        <a:srgbClr val="D65D8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sz="1000" dirty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ГУАП презентация курса - шаблон</Template>
  <TotalTime>0</TotalTime>
  <Words>1318</Words>
  <Application>WPS Presentation</Application>
  <PresentationFormat>Произвольный</PresentationFormat>
  <Paragraphs>58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Microsoft YaHei</vt:lpstr>
      <vt:lpstr>Arial Unicode MS</vt:lpstr>
      <vt:lpstr>Calibri</vt:lpstr>
      <vt:lpstr>Титульная страница</vt:lpstr>
      <vt:lpstr>Текстовые блоки</vt:lpstr>
      <vt:lpstr>Универсальные блоки - таблицы, рисунки, диаграммы</vt:lpstr>
      <vt:lpstr>Дополнительные блоки</vt:lpstr>
      <vt:lpstr>1_Универсальные блоки - таблицы, рисунки, диаграммы</vt:lpstr>
      <vt:lpstr>2_Универсальные блоки - таблицы, рисунки, диаграммы</vt:lpstr>
      <vt:lpstr>3_Универсальные блоки - таблицы, рисунки, диаграммы</vt:lpstr>
      <vt:lpstr>4_Универсальные блоки - таблицы, рисунки, диаграммы</vt:lpstr>
      <vt:lpstr>5_Универсальные блоки - таблицы, рисунки, диаграммы</vt:lpstr>
      <vt:lpstr>Моделирование процессов подбора и оценки персонала в кадровом менеджменте</vt:lpstr>
      <vt:lpstr>Цель и задачи исследования</vt:lpstr>
      <vt:lpstr>Информационная система: база данных</vt:lpstr>
      <vt:lpstr>Информационная система: интерфейс кандидата</vt:lpstr>
      <vt:lpstr>Информационная система: интерфейс кандидата</vt:lpstr>
      <vt:lpstr>Информационная система: интерфейс рекрутера</vt:lpstr>
      <vt:lpstr>Информационная система: МАИ</vt:lpstr>
      <vt:lpstr>Содержательная часть - МАИ</vt:lpstr>
      <vt:lpstr>Информационная система: интерфейс рекрутера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Фирменный стиль  презентаций</dc:title>
  <dc:creator>Алексей Малышев</dc:creator>
  <cp:lastModifiedBy>PC</cp:lastModifiedBy>
  <cp:revision>49</cp:revision>
  <dcterms:created xsi:type="dcterms:W3CDTF">2023-06-16T08:15:00Z</dcterms:created>
  <dcterms:modified xsi:type="dcterms:W3CDTF">2025-06-13T13:08:26Z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E2973CA3E3F341DABEB686F8499E8906_12</vt:lpwstr>
  </property>
  <property fmtid="{D5CDD505-2E9C-101B-9397-08002B2CF9AE}" pid="3" name="KSOProductBuildVer">
    <vt:lpwstr>1049-12.2.0.21179</vt:lpwstr>
  </property>
</Properties>
</file>