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40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gj5ZmFq2iURY5mCFAjTzaDSW/J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22" Type="http://schemas.openxmlformats.org/officeDocument/2006/relationships/font" Target="fonts/ArialNarrow-boldItalic.fntdata"/><Relationship Id="rId21" Type="http://schemas.openxmlformats.org/officeDocument/2006/relationships/font" Target="fonts/ArialNarrow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rialNarrow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1370196a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221370196a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cfe499e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1dcfe499e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86b5783e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586b5783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053445907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105344590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5344590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105344590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3d55fbc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1253d55fbc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3d55fbc8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53d55fbc8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ee78632e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16ee78632e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5bfb45be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195bfb45b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5bfb45b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195bfb45b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137019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22137019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1370196a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221370196a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5230254" y="-37339"/>
            <a:ext cx="19217709" cy="13716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по центру" type="tx">
  <p:cSld name="TITLE_AND_BODY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вверху">
  <p:cSld name="Заголовок — вверх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Заголовок и пункты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0957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3 шт.">
  <p:cSld name="Фото — 3 шт.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8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8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95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xNxI7az9bz6hGfBexOkWC8HUpDgCxidR?usp=sharing" TargetMode="External"/><Relationship Id="rId4" Type="http://schemas.openxmlformats.org/officeDocument/2006/relationships/hyperlink" Target="https://drive.google.com/file/d/1GC22F5NiNWQlU4_-QMALC14KYYbrQylZ/view?usp=sharing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kit-learn.org/stable/modules/classes.html#module-sklearn.feature_selection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rafana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ikit-learn.org/stable/modules/generated/sklearn.preprocessing.StandardScaler.html" TargetMode="External"/><Relationship Id="rId4" Type="http://schemas.openxmlformats.org/officeDocument/2006/relationships/hyperlink" Target="https://scikit-learn.org/stable/modules/generated/sklearn.preprocessing.MinMaxScaler.html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learn.org/stable/modules/generated/sklearn.preprocessing.LabelEncoder.html" TargetMode="External"/><Relationship Id="rId4" Type="http://schemas.openxmlformats.org/officeDocument/2006/relationships/hyperlink" Target="https://scikit-learn.org/stable/modules/generated/sklearn.preprocessing.OneHotEncoder.html" TargetMode="External"/><Relationship Id="rId5" Type="http://schemas.openxmlformats.org/officeDocument/2006/relationships/hyperlink" Target="https://scikit-learn.org/stable/modules/generated/sklearn.feature_extraction.FeatureHasher.html" TargetMode="External"/><Relationship Id="rId6" Type="http://schemas.openxmlformats.org/officeDocument/2006/relationships/hyperlink" Target="https://towardsdatascience.com/dealing-with-categorical-variables-by-using-target-encoder-a0f1733a4c69" TargetMode="External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amsung-IT-Academy/stepik-dl-nlp/blob/master/dlnlputils/data/bag_of_words.py" TargetMode="External"/><Relationship Id="rId4" Type="http://schemas.openxmlformats.org/officeDocument/2006/relationships/hyperlink" Target="https://towardsdatascience.com/word2vec-explained-49c52b4ccb71" TargetMode="External"/><Relationship Id="rId5" Type="http://schemas.openxmlformats.org/officeDocument/2006/relationships/hyperlink" Target="https://drive.google.com/file/d/16CNYeJBVmjsf8_ZK2I1TAVmNv7L4rlFG/view?usp=sharing" TargetMode="External"/><Relationship Id="rId6" Type="http://schemas.openxmlformats.org/officeDocument/2006/relationships/hyperlink" Target="https://github.com/Samsung-IT-Academy/stepik-dl-nlp" TargetMode="External"/><Relationship Id="rId7" Type="http://schemas.openxmlformats.org/officeDocument/2006/relationships/hyperlink" Target="https://github.com/ZacBi/CS224n-2019-solutions/blob/master/assignments/a1/exploring_word_vectors.ipynb" TargetMode="External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generated/sklearn.feature_extraction.text.CountVectorizer.html" TargetMode="External"/><Relationship Id="rId4" Type="http://schemas.openxmlformats.org/officeDocument/2006/relationships/hyperlink" Target="https://scikit-learn.org/stable/modules/generated/sklearn.feature_extraction.text.TfidfVectorizer.html#sklearn.feature_extraction.text.TfidfVectorizer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/>
          <p:cNvCxnSpPr/>
          <p:nvPr/>
        </p:nvCxnSpPr>
        <p:spPr>
          <a:xfrm flipH="1" rot="10800000">
            <a:off x="10370343" y="1604166"/>
            <a:ext cx="1" cy="277734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/>
        </p:nvSpPr>
        <p:spPr>
          <a:xfrm>
            <a:off x="7116914" y="3934663"/>
            <a:ext cx="9443425" cy="415609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Инжениринг фичей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116925" y="8929581"/>
            <a:ext cx="94434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Трансформации данных.</a:t>
            </a:r>
            <a:endParaRPr b="0" i="0" sz="42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Фичи из картинок, текста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116915" y="1524282"/>
            <a:ext cx="944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116915" y="11892516"/>
            <a:ext cx="94434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Moscow, 202</a:t>
            </a: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855" y="1330739"/>
            <a:ext cx="2166348" cy="2792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221370196a_0_8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3" name="Google Shape;143;g1221370196a_0_8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Обработка текста: Word2Vec алгоритм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21370196a_0_8"/>
          <p:cNvSpPr txBox="1"/>
          <p:nvPr/>
        </p:nvSpPr>
        <p:spPr>
          <a:xfrm>
            <a:off x="1201075" y="4950850"/>
            <a:ext cx="13836600" cy="8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 контекста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“Машинное </a:t>
            </a:r>
            <a:r>
              <a:rPr b="0" i="1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обучение это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класс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1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методов искусственного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интеллекта”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Мы видим, что из текста вырезается окно текста, слово в центре окна мы хотим предсказать, используя слова по краям "окна" (тот самый контекст).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Алгоритм Word2Vec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Входной вектор  (𝑥1,…,𝑥𝑣)  - слово из словаря, закодированное One-Hot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𝑊_{𝑉×𝑁}  - матрица word input - это эмбеддинги, которые мы обучаем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Эмбеддинг слова контекста  (ℎ1,…,ℎ𝑁) 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𝑊_{𝑁×𝑉}  - матрица word output - это тоже эмбеддинги но уже другие (они тоже обучаются в процессе)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Выходной вектор  (𝑦1,…,𝑦𝑉)  - скор для каждого слова из словаря размерности  𝑉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g1221370196a_0_8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46" name="Google Shape;146;g1221370196a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221370196a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4500" y="4633675"/>
            <a:ext cx="6957299" cy="40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11dcfe499eb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3" name="Google Shape;153;g11dcfe499eb_0_0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Обработка изображений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1dcfe499eb_0_0"/>
          <p:cNvSpPr txBox="1"/>
          <p:nvPr/>
        </p:nvSpPr>
        <p:spPr>
          <a:xfrm>
            <a:off x="1211200" y="4934716"/>
            <a:ext cx="215064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Для обработки изображений используем нейросети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Самый подходящий для исследований фреймворк PyTorch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Вводный семинар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по PyTorch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Pytorch Huawei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курс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" name="Google Shape;155;g11dcfe499eb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56" name="Google Shape;156;g11dcfe499e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1dcfe499e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08580" y="4934736"/>
            <a:ext cx="5844551" cy="64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12586b5783e_1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3" name="Google Shape;163;g12586b5783e_1_0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Отбор фичей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586b5783e_1_0"/>
          <p:cNvSpPr txBox="1"/>
          <p:nvPr/>
        </p:nvSpPr>
        <p:spPr>
          <a:xfrm>
            <a:off x="1201075" y="4950850"/>
            <a:ext cx="21186300" cy="8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Есть множество готовых алгоритмов в секции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SeatureSelection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 практике используется рекурсивный алгоритм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выбираем одну фичу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начинаем “жадным” образом добавлять фичи в случае, если растёт качество на валидации (при её добавлении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" name="Google Shape;165;g12586b5783e_1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66" name="Google Shape;166;g12586b5783e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171" name="Google Shape;171;g1105344590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951" y="4920064"/>
            <a:ext cx="2252097" cy="29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g11053445907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g11053445907_0_0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Основные понятия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1053445907_0_0"/>
          <p:cNvSpPr txBox="1"/>
          <p:nvPr/>
        </p:nvSpPr>
        <p:spPr>
          <a:xfrm>
            <a:off x="1211200" y="4934669"/>
            <a:ext cx="215064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задачи </a:t>
            </a:r>
            <a:r>
              <a:rPr b="1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unsupervised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и </a:t>
            </a:r>
            <a:r>
              <a:rPr b="1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supervised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объединяет общий элемент - матрица </a:t>
            </a:r>
            <a:r>
              <a:rPr b="0" i="1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объекты  ×  признаки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размерности  𝑚×𝑛 , где  𝑚  - число объектов, а  𝑛  - число признаков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1053445907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70" name="Google Shape;70;g1105344590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105344590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3150" y="5734044"/>
            <a:ext cx="4457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1053445907_0_0"/>
          <p:cNvSpPr txBox="1"/>
          <p:nvPr/>
        </p:nvSpPr>
        <p:spPr>
          <a:xfrm>
            <a:off x="1438800" y="7981950"/>
            <a:ext cx="15459600" cy="5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Таким образом, каждый объект описан признаками(фичами) в количестве  𝑛  штук:  𝑥𝑖=(𝑥1,𝑥2,…,,𝑥𝑛) . Мы уже знаем, что фичи бывают численными и категориальными.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Фичи можно назвать "топливом" алгоритмов машинного обучения. Хорошие фичи позволят повысить качество решения задачи.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Перед DS стоит задача трансформации (преобразования) входных данных таким образом, чтобы удовлетворить условиям алгоритма. Игнорирование требований к входным данным приводит некорректным выводам, это основной принцип ML: garbage in - garbage out. Процесс "придумывания" фичей называется feature engineering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3" name="Google Shape;73;g11053445907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37925" y="8078900"/>
            <a:ext cx="4522211" cy="53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g1253d55fbc8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9" name="Google Shape;79;g1253d55fbc8_0_0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Полезные визуализации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253d55fbc8_0_0"/>
          <p:cNvSpPr txBox="1"/>
          <p:nvPr/>
        </p:nvSpPr>
        <p:spPr>
          <a:xfrm>
            <a:off x="1211200" y="4934716"/>
            <a:ext cx="215064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Полезно построить графики: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гистограмма (для численных фичей)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scatter plot для визуализации дискретных данных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box-plot для проверки на выбросы (количество выбросов будет отображено на графике)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QQ-plot (для проверки фичи на нормальное распределение)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если есть столбец со временем, обязательно построить график изменения фичи по времени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Графики в целом не нужны для модели в продакшне, но позволяют лучше понять данные и не совершить ошибок при их обработке.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продакшне выбирают одну или несколько метрик и отправляют их в какую-нибудь систему сбора и визуализации (например,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grafana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" name="Google Shape;81;g1253d55fbc8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82" name="Google Shape;82;g1253d55fbc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g1253d55fbc8_0_11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8" name="Google Shape;88;g1253d55fbc8_0_11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Пропуски в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253d55fbc8_0_11"/>
          <p:cNvSpPr txBox="1"/>
          <p:nvPr/>
        </p:nvSpPr>
        <p:spPr>
          <a:xfrm>
            <a:off x="1211200" y="4934716"/>
            <a:ext cx="215064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Пропуски в данных встречаются и это нормально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Заполнить пропуски можно с помощью библиотеки </a:t>
            </a:r>
            <a:r>
              <a:rPr b="1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pandas</a:t>
            </a:r>
            <a:endParaRPr b="1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проверить, какая доля </a:t>
            </a:r>
            <a:r>
              <a:rPr b="1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NULL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значений </a:t>
            </a:r>
            <a:r>
              <a:rPr b="0" i="0" lang="en-US" sz="2200" u="none" cap="none" strike="noStrike">
                <a:solidFill>
                  <a:srgbClr val="253957"/>
                </a:solidFill>
                <a:latin typeface="Courier New"/>
                <a:ea typeface="Courier New"/>
                <a:cs typeface="Courier New"/>
                <a:sym typeface="Courier New"/>
              </a:rPr>
              <a:t>df[col_name].isna().value_counts(normalize=True).to_dict().get(True, 0.0)</a:t>
            </a:r>
            <a:endParaRPr b="0" i="0" sz="2200" u="none" cap="none" strike="noStrike">
              <a:solidFill>
                <a:srgbClr val="2539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заполнить пропуски </a:t>
            </a:r>
            <a:r>
              <a:rPr b="0" i="0" lang="en-US" sz="2100" u="none" cap="none" strike="noStrike">
                <a:solidFill>
                  <a:srgbClr val="253957"/>
                </a:solidFill>
                <a:latin typeface="Courier New"/>
                <a:ea typeface="Courier New"/>
                <a:cs typeface="Courier New"/>
                <a:sym typeface="Courier New"/>
              </a:rPr>
              <a:t>df[col].fillna(value=0.0, inplace=True)</a:t>
            </a:r>
            <a:endParaRPr b="0" i="0" sz="2100" u="none" cap="none" strike="noStrike">
              <a:solidFill>
                <a:srgbClr val="2539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Кроме заполнения фиксированными значениями есть несколько других методов, о которых расскажем на семинаре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Google Shape;90;g1253d55fbc8_0_11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91" name="Google Shape;91;g1253d55fbc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g116ee78632e_0_4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7" name="Google Shape;97;g116ee78632e_0_4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Трансформации непрерывных фичей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16ee78632e_0_4"/>
          <p:cNvSpPr txBox="1"/>
          <p:nvPr/>
        </p:nvSpPr>
        <p:spPr>
          <a:xfrm>
            <a:off x="1211200" y="4934716"/>
            <a:ext cx="215064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задачах линейной регрессии такие трансформации особенно важны - чтобы линейная регрессия хорошо работала должны выполняться следующие требования: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остатки регрессии должны иметь нормальное (гауссово) распределение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все фичи должны быть примерно в одном масштабе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При подготовке данных для обучения линейной регрессии применяются следующие приемы: масштабирование и нормализация.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Масштабирование - когда “перекладываем” данные в другой масштаб с помощью монотонного преобразования: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логарифмирование np.log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извлечение квадратного корня np.sqrt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Нормализация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z-score в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StandardScaler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min-max в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MinMaxScaler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" name="Google Shape;99;g116ee78632e_0_4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00" name="Google Shape;100;g116ee78632e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g1195bfb45be_0_1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6" name="Google Shape;106;g1195bfb45be_0_1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Трансформации категориальных фичей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195bfb45be_0_1"/>
          <p:cNvSpPr txBox="1"/>
          <p:nvPr/>
        </p:nvSpPr>
        <p:spPr>
          <a:xfrm>
            <a:off x="1211200" y="4934716"/>
            <a:ext cx="215064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Категориальная переменная - это набор меток (классов). Существует несколько способов трансформировать категориальные фичи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Пусть категориальная фича принимает N различных значений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LabelEncoding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: самый простой способ, присваиваем каждому значению категориальной переменной значение от 0 до N-1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○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когда категорий очень много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○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когда категории упорядочены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OneHotEncoder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: кодируем фичу вектором где одна единица, остальные нули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hashing trick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применяют, когда фичей очень много (например, при обработке текстовых данных)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mean target encoding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наиболее продвинутая техника, но есть риск допустить лик (leak) таргета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Google Shape;108;g1195bfb45be_0_1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09" name="Google Shape;109;g1195bfb45be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1195bfb45be_0_1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5" name="Google Shape;115;g1195bfb45be_0_10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Обработка текста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195bfb45be_0_10"/>
          <p:cNvSpPr txBox="1"/>
          <p:nvPr/>
        </p:nvSpPr>
        <p:spPr>
          <a:xfrm>
            <a:off x="1211200" y="4934716"/>
            <a:ext cx="215064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Чтобы извлечь фичи из текста нужно провести несколько шагов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токенизация: разделяем текст на токены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предобработка токенов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○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стемминг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○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лемматизация: 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векторизация текста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○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BagOfWords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○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Doc2Vec (надстройка на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Word2Vec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Ноутбук по темам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Стемминг, лемматизация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(см. в конце)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Клссный репозиторий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7"/>
              </a:rPr>
              <a:t>Мешок слов etc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Google Shape;117;g1195bfb45be_0_1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18" name="Google Shape;118;g1195bfb45be_0_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g1221370196a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4" name="Google Shape;124;g1221370196a_0_0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Обработка текста: BoW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221370196a_0_0"/>
          <p:cNvSpPr txBox="1"/>
          <p:nvPr/>
        </p:nvSpPr>
        <p:spPr>
          <a:xfrm>
            <a:off x="1211200" y="4934716"/>
            <a:ext cx="215064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Bag of Words - это способ перейти от набора токенов к численному вектору.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Алгоритм векторизации текста по модели BoW: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определяем количество  𝑁  различных токенов во всех доступных текста - так называемый "словарь"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присваиваем каждому токену случайный номер от  0  до  𝑁 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для каждого документа  𝑖  формируем вектор размерности  𝑁  - ставим на позицию  𝑗  количество вхождений токена с номером  𝑗 , которые содержатся в тексте  𝑖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Так работает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CountVectorizer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: учитывает только встречаемость токена в документе. Чтобы учесть встречаемость токена по всему корпусу, можно использовать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TfIdfVectorizer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с более “хитрой” чем количество вхождений статистикой.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" name="Google Shape;126;g1221370196a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27" name="Google Shape;127;g1221370196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1221370196a_0_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3" name="Google Shape;133;g1221370196a_0_16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Обработка текста: Word2Vec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221370196a_0_16"/>
          <p:cNvSpPr txBox="1"/>
          <p:nvPr/>
        </p:nvSpPr>
        <p:spPr>
          <a:xfrm>
            <a:off x="1211200" y="4934725"/>
            <a:ext cx="10893000" cy="8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Word2Vec – способ натренировать эмбеддинги слов таким образом, что бы у слов, которые встречаются в одном “контексте” были близкие эмбеддинги.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Так звучит “гипотеза локальности” — "слова, которые встречаются в одинаковых окружениях, имеют близкие значения". Эта гипотеза приводит к двум способам тренировки моделей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Continious Bag of Words (когда по контексту предсказываем слово)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Skip Gram - когда по слову пытаемся предсказать его контекст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Эмбеддинги, полученные с помощью обоих подходов оказываются идентичными - можно применять любой из них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Алгоритм решает </a:t>
            </a:r>
            <a:r>
              <a:rPr b="0" i="1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задачу классификации</a:t>
            </a: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, т.к. каждое слово становится отдельным классом и сводим задачу к предсказанию класса.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Аналог Word2Vec для задачи регрессии называется GloVe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g1221370196a_0_16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36" name="Google Shape;136;g1221370196a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221370196a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6700" y="4934736"/>
            <a:ext cx="10668000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Владимир Кремлёв</dc:creator>
</cp:coreProperties>
</file>