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4000"/>
  <p:notesSz cx="6858000" cy="9144000"/>
  <p:embeddedFontLst>
    <p:embeddedFont>
      <p:font typeface="Arial Narrow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hhY1IAGWUKPI6HNsch8/W9D8N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b6153105f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1b6153105f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b6153105f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1b6153105f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6153105f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1b6153105f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6153105f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1b6153105f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6b87f4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276b87f4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748659a8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1b748659a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b6153105f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b6153105f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a7c8e28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23a7c8e28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49e09c6e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1049e09c6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49e09c6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1049e09c6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6153105f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1b6153105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6153105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1b6153105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6153105f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1b6153105f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6153105f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b6153105f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93d27677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293d2767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6153105f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1b6153105f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6153105f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1b6153105f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" type="tx">
  <p:cSld name="TITLE_AND_BODY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вверху">
  <p:cSld name="Заголовок — вверх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Заголовок и пункты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3 шт.">
  <p:cSld name="Фото — 3 шт.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8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9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ifanhu.net/PUB/cf.pd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m_n_malaeb/recall-and-precision-at-k-for-recommender-systems-618483226c54" TargetMode="External"/><Relationship Id="rId4" Type="http://schemas.openxmlformats.org/officeDocument/2006/relationships/hyperlink" Target="https://stackoverflow.com/q/33697625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abr.com/ru/company/ivi/blog/351176/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vanmiller.org/how-not-to-sort-by-average-rating.html" TargetMode="External"/><Relationship Id="rId4" Type="http://schemas.openxmlformats.org/officeDocument/2006/relationships/hyperlink" Target="https://scott-in-2d.medium.com/whats-next-using-multi-armed-bandits-in-a-content-feed-285d76876d68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github.com/Dju999/flask_docker_app/blob/master/flask_app/netology_app/recsys_model.py" TargetMode="External"/><Relationship Id="rId6" Type="http://schemas.openxmlformats.org/officeDocument/2006/relationships/hyperlink" Target="https://paperswithcode.com/task/recommendation-systems" TargetMode="External"/><Relationship Id="rId7" Type="http://schemas.openxmlformats.org/officeDocument/2006/relationships/hyperlink" Target="https://habr.com/ru/company/econtenta/blog/303458/" TargetMode="External"/><Relationship Id="rId8" Type="http://schemas.openxmlformats.org/officeDocument/2006/relationships/hyperlink" Target="https://towardsdatascience.com/learning-to-rank-a-complete-guide-to-ranking-using-machine-learning-4c9688d370d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zon.ru/series/top-100-5417528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flipH="1" rot="10800000">
            <a:off x="10370343" y="1604166"/>
            <a:ext cx="1" cy="277734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/>
        </p:nvSpPr>
        <p:spPr>
          <a:xfrm>
            <a:off x="7116914" y="3934663"/>
            <a:ext cx="9443425" cy="415609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Приложения ML в бизнесе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116915" y="8929563"/>
            <a:ext cx="9443424" cy="117324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116915" y="1524282"/>
            <a:ext cx="944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116915" y="11892516"/>
            <a:ext cx="94434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Moscow, 202</a:t>
            </a: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b="0" i="0" sz="2800" u="none" cap="none" strike="noStrik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855" y="1330739"/>
            <a:ext cx="2166348" cy="279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11b6153105f_0_8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5" name="Google Shape;145;g11b6153105f_0_82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матричное разложение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1b6153105f_0_82"/>
          <p:cNvSpPr txBox="1"/>
          <p:nvPr/>
        </p:nvSpPr>
        <p:spPr>
          <a:xfrm>
            <a:off x="1201075" y="3958950"/>
            <a:ext cx="124413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Таблицу интеракций можно представить в виде матрицы U (User-Iterm), а к матрице можно применить алгоритмы матричной факторизации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После этого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 помощью матричного разложения мы получаем две матрицы более низкой размерности - одна описывает пользователей (факторы пользователей), вторая контент (факторы контента)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чтобы получить рекомендации нужно вектор факторов пользователя (соответствующую строку в матрице) умножить на факторы контента и отсортировать полученные значения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для матричного разложения можно использовать уже известные методы – например, SVD или более продвинутый метод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ALS-разложения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Такой подход называется “Vector Space Model”, то есть мы обучаем вектор пользователя, векторы контента и мера релевантности - результат перемножения этих векторов.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Мы рекомендуем пользователю контент, вектор которого похож на вектор пользователя.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" name="Google Shape;147;g11b6153105f_0_82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48" name="Google Shape;148;g11b6153105f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1b6153105f_0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0575" y="3958950"/>
            <a:ext cx="8213929" cy="95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11b6153105f_0_98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5" name="Google Shape;155;g11b6153105f_0_98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метрики precision, 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b6153105f_0_98"/>
          <p:cNvSpPr txBox="1"/>
          <p:nvPr/>
        </p:nvSpPr>
        <p:spPr>
          <a:xfrm>
            <a:off x="1201075" y="3989275"/>
            <a:ext cx="215064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При обучении ALS мы оптимизируем метрику, которая “приближает” произведение матриц факторов пользователей и контента к исходной матрице.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 такой постановке можно “прикрутить” классические метрики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RMSE, MAE - насколько хорошо “угадываем” уже существующие оценки. Но задача рекомендаций рекомендовать то, что пользователь ещё не видел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Recall – доля релевантных объектов, показанных пользователю, относительно всех релевантных объектов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Precision – доля релевантных пользователю объектов относительно тех, которые ему показали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То есть качество рекомендательной модели можно измерить как метриками классификации, так и метриками регрессии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" name="Google Shape;157;g11b6153105f_0_98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58" name="Google Shape;158;g11b6153105f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1b6153105f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6800" y="8532075"/>
            <a:ext cx="10200678" cy="46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1b6153105f_0_98"/>
          <p:cNvSpPr txBox="1"/>
          <p:nvPr/>
        </p:nvSpPr>
        <p:spPr>
          <a:xfrm>
            <a:off x="1211200" y="8532075"/>
            <a:ext cx="99741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Релевантные объекты маркированы </a:t>
            </a:r>
            <a:r>
              <a:rPr b="0" i="0" lang="en-US" sz="2800" u="none" cap="none" strike="noStrike">
                <a:solidFill>
                  <a:srgbClr val="38761D"/>
                </a:solidFill>
                <a:latin typeface="Arial Narrow"/>
                <a:ea typeface="Arial Narrow"/>
                <a:cs typeface="Arial Narrow"/>
                <a:sym typeface="Arial Narrow"/>
              </a:rPr>
              <a:t>зелёным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цветом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recall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4 / 9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precision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4 / 11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g11b6153105f_0_10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6" name="Google Shape;166;g11b6153105f_0_106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бизнес-метрики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b6153105f_0_106"/>
          <p:cNvSpPr txBox="1"/>
          <p:nvPr/>
        </p:nvSpPr>
        <p:spPr>
          <a:xfrm>
            <a:off x="1201075" y="3958950"/>
            <a:ext cx="19590900" cy="8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Precision, recall, MAE, RMSE хорошие метрики, но для бизнеса не подходят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Метрики которые важны для бизнеса - т.н. “онлайн-метрики”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глубина сессии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конверсия в покупку/просмотр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retention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средний чек на пользователя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  реальной жизни приходится искать такую оффлайн-метрику, которая коррелирует с онлайном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g11b6153105f_0_106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69" name="Google Shape;169;g11b6153105f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g11b6153105f_0_9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5" name="Google Shape;175;g11b6153105f_0_90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ranking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1b6153105f_0_90"/>
          <p:cNvSpPr txBox="1"/>
          <p:nvPr/>
        </p:nvSpPr>
        <p:spPr>
          <a:xfrm>
            <a:off x="1201075" y="3958950"/>
            <a:ext cx="18046800" cy="8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Для в матричном разложении обучаем факторы таким образом, чтобы  оптимизировать целевую переменную “взаимодействие пользователь-контент”.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Кроме Vector Space Model когда пытаемся напрямую восстановить матрицу User-Item матрицами меньшей размерности, существует класс задач когда для каждой пары пользователь-контент учимся предсказывать релевантность путём вычисления какой-нибудь подходящей функции потерь. Такой класс задач называется learning to rank.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Какие виды задач ранжирования бывают?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pointwise: решаем задачу регрессии, оптимизируем MSE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pairwise: решаем задачу классификации, оптимизируем BinaryCrossEntropy loss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listwise: решаем задачу оптимального набора (последовательности) объектов, оптимизируем NDCG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На практике двигаются от pointwise к list-wise методам (от простого к сложному)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g11b6153105f_0_9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78" name="Google Shape;178;g11b6153105f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1276b87f42c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4" name="Google Shape;184;g1276b87f42c_0_0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метрики ранжирования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76b87f42c_0_0"/>
          <p:cNvSpPr txBox="1"/>
          <p:nvPr/>
        </p:nvSpPr>
        <p:spPr>
          <a:xfrm>
            <a:off x="1201075" y="3989275"/>
            <a:ext cx="215064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 задаче ранжирования свои метрики, которые сравнивают порядок рекомендаций относительно “идеального” ранжирования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recall@k – доля из первых k релевантных объектов, показанных пользователю, относительно всех релевантных объектов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precision@k – доля из первых k релевантных пользователю объектов среди первых k рекомендованных объектов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average precision@k – средняя точность для первых k объектов (учитываем порядок)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MAP (mean average precision) – усредняем дополнительно по пользователям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Подробнее на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medium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или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stackoverflow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g1276b87f42c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87" name="Google Shape;187;g1276b87f42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276b87f42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96100" y="8940000"/>
            <a:ext cx="10200678" cy="46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276b87f42c_0_0"/>
          <p:cNvSpPr txBox="1"/>
          <p:nvPr/>
        </p:nvSpPr>
        <p:spPr>
          <a:xfrm>
            <a:off x="1140850" y="8940000"/>
            <a:ext cx="9974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Релевантные объекты маркированы </a:t>
            </a:r>
            <a:r>
              <a:rPr b="0" i="0" lang="en-US" sz="2800" u="none" cap="none" strike="noStrike">
                <a:solidFill>
                  <a:srgbClr val="38761D"/>
                </a:solidFill>
                <a:latin typeface="Arial Narrow"/>
                <a:ea typeface="Arial Narrow"/>
                <a:cs typeface="Arial Narrow"/>
                <a:sym typeface="Arial Narrow"/>
              </a:rPr>
              <a:t>зелёным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цветом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recall@5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1 / 9 (среди первых 5 рек. фильмов релевантен “Ной”)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precision@5</a:t>
            </a: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1 / 5 (в знаменателе не все релевантные, а топ-5)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average precision@5 = (1/1 + 0 + 1/2 + 0 + 0)/5 = 3 / 10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g11b748659a8_0_4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5" name="Google Shape;195;g11b748659a8_0_4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проблемы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1b748659a8_0_4"/>
          <p:cNvSpPr txBox="1"/>
          <p:nvPr/>
        </p:nvSpPr>
        <p:spPr>
          <a:xfrm>
            <a:off x="1201075" y="3989275"/>
            <a:ext cx="215064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Есть ряд проблем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не все пользователи хотят ставить лайки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сильно влияем на аудиторию – можем непреднамеренно “скрыть” от пользователей часть каталога (нужно отслеживать catalog coverage)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142850"/>
                </a:solidFill>
                <a:latin typeface="Arial Narrow"/>
                <a:ea typeface="Arial Narrow"/>
                <a:cs typeface="Arial Narrow"/>
                <a:sym typeface="Arial Narrow"/>
              </a:rPr>
              <a:t>feedback loop: обучаемся на тех же данных, что предсказали</a:t>
            </a:r>
            <a:endParaRPr b="0" i="0" sz="2800" u="none" cap="none" strike="noStrike">
              <a:solidFill>
                <a:srgbClr val="14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7" name="Google Shape;197;g11b748659a8_0_4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98" name="Google Shape;198;g11b748659a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11b6153105f_0_5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4" name="Google Shape;204;g11b6153105f_0_52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примеры реализации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1b6153105f_0_52"/>
          <p:cNvSpPr txBox="1"/>
          <p:nvPr/>
        </p:nvSpPr>
        <p:spPr>
          <a:xfrm>
            <a:off x="1201075" y="3958950"/>
            <a:ext cx="124413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Примеры статей о продуктовых рекомендательных системах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про двухуровневые модели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статья про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технические сложности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g11b6153105f_0_52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207" name="Google Shape;207;g11b6153105f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g123a7c8e280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3" name="Google Shape;213;g123a7c8e280_0_0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MAIN TITLE OF THE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0" i="0" lang="en-US" sz="42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subtitle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3a7c8e280_0_0"/>
          <p:cNvSpPr txBox="1"/>
          <p:nvPr/>
        </p:nvSpPr>
        <p:spPr>
          <a:xfrm>
            <a:off x="1201065" y="4953543"/>
            <a:ext cx="215064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Многорукие бандиты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и два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Пример для продакшна (с курса в МАИ)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Примеры с PapersWithCode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Статья про метрики ранжирования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Статья про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Learning to rank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23a7c8e280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216" name="Google Shape;216;g123a7c8e280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221" name="Google Shape;221;g11049e09c6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951" y="4920064"/>
            <a:ext cx="2252097" cy="29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g11049e09c6e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g11049e09c6e_0_0"/>
          <p:cNvSpPr txBox="1"/>
          <p:nvPr/>
        </p:nvSpPr>
        <p:spPr>
          <a:xfrm>
            <a:off x="1201075" y="2505380"/>
            <a:ext cx="160734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прошлых лекциях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1049e09c6e_0_0"/>
          <p:cNvSpPr txBox="1"/>
          <p:nvPr/>
        </p:nvSpPr>
        <p:spPr>
          <a:xfrm>
            <a:off x="1201065" y="3862268"/>
            <a:ext cx="215064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Познакомились с задачей инжениринга фичей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научились работать с текстовыми и категориальными признаками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научились извлекать фичи из текста и картинок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познакомились с Word2Vec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" name="Google Shape;69;g11049e09c6e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70" name="Google Shape;70;g11049e09c6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g11b6153105f_0_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6" name="Google Shape;76;g11b6153105f_0_16"/>
          <p:cNvSpPr txBox="1"/>
          <p:nvPr/>
        </p:nvSpPr>
        <p:spPr>
          <a:xfrm>
            <a:off x="1201075" y="2505380"/>
            <a:ext cx="160734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Цель занятия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1b6153105f_0_16"/>
          <p:cNvSpPr txBox="1"/>
          <p:nvPr/>
        </p:nvSpPr>
        <p:spPr>
          <a:xfrm>
            <a:off x="1201065" y="3862268"/>
            <a:ext cx="215064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Познакомиться с рекомендательными системами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какую ценность для бизнеса приносят рекомендательные системы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какие алгоритмы машинного обучения подходят для решения задачи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какие метрики используем, чтобы оценить качество системы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" name="Google Shape;78;g11b6153105f_0_16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79" name="Google Shape;79;g11b6153105f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11b6153105f_0_24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5" name="Google Shape;85;g11b6153105f_0_24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бизнес ценность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1b6153105f_0_24"/>
          <p:cNvSpPr txBox="1"/>
          <p:nvPr/>
        </p:nvSpPr>
        <p:spPr>
          <a:xfrm>
            <a:off x="1201075" y="3862275"/>
            <a:ext cx="10403700" cy="9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Рекомендательная система предоставляет ограниченный набор единиц каталога пользователю, сам каталог может быть огромным.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Улучшаем UX - пользователь быстрее приходит к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целевому действию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(покупка, просмотр контента) и дольше остаётся на сервисе (улучшаем ретеншн)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Чем больше целевых действий совершают пользователи, тем выше (почти всегда) выручка сервиса, ситуация win-win.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 точки зрения алгоритмов мы решаем задачу оптимизации целевого действия.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Релевантность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мера того, насколько пользователю подходит объект. Задача рекомендательных систем - предсказывать релевантность объекта пользователю на основе предыдущей истории взаимодействия пользователей с товаром.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" name="Google Shape;87;g11b6153105f_0_24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88" name="Google Shape;88;g11b6153105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1b6153105f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7649" y="7969775"/>
            <a:ext cx="12474426" cy="532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g11b6153105f_0_3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5" name="Google Shape;95;g11b6153105f_0_32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 в продукте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1b6153105f_0_32"/>
          <p:cNvSpPr txBox="1"/>
          <p:nvPr/>
        </p:nvSpPr>
        <p:spPr>
          <a:xfrm>
            <a:off x="1201075" y="3958950"/>
            <a:ext cx="12441300" cy="8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Встроить рекомендательный блок можно в различные участки продукта - например, на главную страницу или на карточку товара.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Виды рекомендаций: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блок “Вам также понравится” (как в примере с Asos)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рекомендация контента в виде нескольких подборок (как в ivi)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рекомендации в виде ленты (tiktok)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рекомендации единичного контента (пуш-уведомления от “Самоката” с индивидуально подобранным товаром)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Как выбрать “точку контакта” с пользователем? В этой точке должен быть достаточно большой DAU и влияние на бизнес-метрики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Процесс индивидуально подбора контента для пользователя называется “Персонализация”. Мера, насколько объект подходит пользователю, называется “релевантность”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Процесс, когда мы находим такой порядок в документах чтобы наиболее релевантные объекты были ближе к началу списка, называется “ранжирование”.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Google Shape;97;g11b6153105f_0_32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98" name="Google Shape;98;g11b6153105f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1b6153105f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37944" y="3862275"/>
            <a:ext cx="8893700" cy="73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g11b6153105f_0_41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5" name="Google Shape;105;g11b6153105f_0_41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данные для обучения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1b6153105f_0_41"/>
          <p:cNvSpPr txBox="1"/>
          <p:nvPr/>
        </p:nvSpPr>
        <p:spPr>
          <a:xfrm>
            <a:off x="1201075" y="3958950"/>
            <a:ext cx="220485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Минимальный набор данных для построения рекомендательной системы - таблица взаимодействий (интеракций) пользователь-контент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7" name="Google Shape;107;g11b6153105f_0_41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08" name="Google Shape;108;g11b6153105f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1b6153105f_0_41"/>
          <p:cNvSpPr txBox="1"/>
          <p:nvPr/>
        </p:nvSpPr>
        <p:spPr>
          <a:xfrm>
            <a:off x="1211200" y="7334050"/>
            <a:ext cx="18758100" cy="57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Система логирования пользовательских действий сохраняет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пару пользователь-контент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меру взаимодействия (например, рейтинг)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временную метку, когда произошла интеракция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Все рекомендательные системы строятся вокруг этой таблицы. Такие данные можно представить в виде т.н. матрицы user-item matrix, где каждая строка - это пользователь, каждый столбец - контент. А в пересечении строки и столбца находится мера взаимодействия (в данном случае  show duration.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Матрица будет разреженной (sparse) Показатель заполненности такой матрицы можно вычислить по формуле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num_interactions / (num_users x num_items)</a:t>
            </a:r>
            <a:endParaRPr b="0" i="1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0" name="Google Shape;110;g11b6153105f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200" y="5226250"/>
            <a:ext cx="9308775" cy="21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g1293d27677c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6" name="Google Shape;116;g1293d27677c_0_0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93d27677c_0_0"/>
          <p:cNvSpPr txBox="1"/>
          <p:nvPr/>
        </p:nvSpPr>
        <p:spPr>
          <a:xfrm>
            <a:off x="1201075" y="3958950"/>
            <a:ext cx="21282900" cy="4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На предыдущем слайде колонка “show_duration” - это т.н. “фидбэк” пользователя, мера его взаимодействия с контентом.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Явный фидбэк (explicit)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like/dislike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rating 1,...,5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Неявный фидбэк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implicit)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show_duration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Явный фидбэк можно измерить по шкале, с неявным сложнее - пользователь может долго смотреть фильм, но нравится ли ему фильм? Или он просто уснул за просмотром?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g1293d27677c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19" name="Google Shape;119;g1293d27677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11b6153105f_0_115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5" name="Google Shape;125;g11b6153105f_0_115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популярность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b6153105f_0_115"/>
          <p:cNvSpPr txBox="1"/>
          <p:nvPr/>
        </p:nvSpPr>
        <p:spPr>
          <a:xfrm>
            <a:off x="1201075" y="3958950"/>
            <a:ext cx="20870100" cy="5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Самый простой способ построить рекомендации товаров - показывать наиболее популярный контент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 каждому товару считаем число пользователей, которые с ним взаимодействовали -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action_count</a:t>
            </a:r>
            <a:endParaRPr b="1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сортируем товары по этой величине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отфильтровываем то, что пользователь уже посмотрел до этого (элемент персонализации)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оставляем top-N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Такой подход очень прост с вычислительной точки зрения и является отличным бейзлайном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top-100 товаров с озона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" name="Google Shape;127;g11b6153105f_0_115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28" name="Google Shape;128;g11b6153105f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1b6153105f_0_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200" y="8222275"/>
            <a:ext cx="11366400" cy="474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11b6153105f_0_7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5" name="Google Shape;135;g11b6153105f_0_72"/>
          <p:cNvSpPr txBox="1"/>
          <p:nvPr/>
        </p:nvSpPr>
        <p:spPr>
          <a:xfrm>
            <a:off x="1201075" y="2505375"/>
            <a:ext cx="213957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i="0" lang="en-US" sz="70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Рекомендательные системы: KNN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1b6153105f_0_72"/>
          <p:cNvSpPr txBox="1"/>
          <p:nvPr/>
        </p:nvSpPr>
        <p:spPr>
          <a:xfrm>
            <a:off x="1201075" y="3958950"/>
            <a:ext cx="12441300" cy="7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Для более разнообразных рекомендаций можно использовать алгоритм KNN. Чтобы строить такие рекомендации нужно описать пользователей (и контент) некоторым вектором (например пользователя закодировать one-hot через просмотренный контент)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Алгоритм такой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находим top-k пользователей, которые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похожи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(то есть расстояние между их векторами минимально) ) на пользователя, которому хотим построить рекомендации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смотрим контент, который понравился этим пользователем - это и будут рекомендации</a:t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Google Shape;137;g11b6153105f_0_72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Компьютерная лингвистика.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" id="138" name="Google Shape;138;g11b6153105f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99" y="620465"/>
            <a:ext cx="1214985" cy="12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1b6153105f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91200" y="4430550"/>
            <a:ext cx="4591050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Владимир Кремлёв</dc:creator>
</cp:coreProperties>
</file>