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60" r:id="rId4"/>
    <p:sldId id="261" r:id="rId5"/>
    <p:sldId id="264" r:id="rId6"/>
    <p:sldId id="265" r:id="rId7"/>
    <p:sldId id="266" r:id="rId8"/>
    <p:sldId id="267" r:id="rId9"/>
    <p:sldId id="269" r:id="rId10"/>
    <p:sldId id="268" r:id="rId11"/>
    <p:sldId id="271" r:id="rId12"/>
    <p:sldId id="273" r:id="rId13"/>
    <p:sldId id="275" r:id="rId14"/>
    <p:sldId id="272" r:id="rId15"/>
    <p:sldId id="274" r:id="rId16"/>
    <p:sldId id="278" r:id="rId17"/>
    <p:sldId id="270" r:id="rId18"/>
    <p:sldId id="276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77" r:id="rId28"/>
    <p:sldId id="262" r:id="rId2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66" autoAdjust="0"/>
    <p:restoredTop sz="94660"/>
  </p:normalViewPr>
  <p:slideViewPr>
    <p:cSldViewPr snapToGrid="0">
      <p:cViewPr varScale="1">
        <p:scale>
          <a:sx n="74" d="100"/>
          <a:sy n="74" d="100"/>
        </p:scale>
        <p:origin x="50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9CDB0-E064-42A1-A2B8-203F5DDF70EC}" type="datetimeFigureOut">
              <a:rPr lang="ru-RU" smtClean="0"/>
              <a:t>19.12.2019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59A7D3E-4214-483B-AAB3-014CCD7BAF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1383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9CDB0-E064-42A1-A2B8-203F5DDF70EC}" type="datetimeFigureOut">
              <a:rPr lang="ru-RU" smtClean="0"/>
              <a:t>19.12.2019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59A7D3E-4214-483B-AAB3-014CCD7BAF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6483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9CDB0-E064-42A1-A2B8-203F5DDF70EC}" type="datetimeFigureOut">
              <a:rPr lang="ru-RU" smtClean="0"/>
              <a:t>19.12.2019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59A7D3E-4214-483B-AAB3-014CCD7BAF7E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98530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9CDB0-E064-42A1-A2B8-203F5DDF70EC}" type="datetimeFigureOut">
              <a:rPr lang="ru-RU" smtClean="0"/>
              <a:t>19.12.2019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59A7D3E-4214-483B-AAB3-014CCD7BAF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39442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9CDB0-E064-42A1-A2B8-203F5DDF70EC}" type="datetimeFigureOut">
              <a:rPr lang="ru-RU" smtClean="0"/>
              <a:t>19.12.2019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59A7D3E-4214-483B-AAB3-014CCD7BAF7E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943200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9CDB0-E064-42A1-A2B8-203F5DDF70EC}" type="datetimeFigureOut">
              <a:rPr lang="ru-RU" smtClean="0"/>
              <a:t>19.12.2019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59A7D3E-4214-483B-AAB3-014CCD7BAF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89305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9CDB0-E064-42A1-A2B8-203F5DDF70EC}" type="datetimeFigureOut">
              <a:rPr lang="ru-RU" smtClean="0"/>
              <a:t>19.12.2019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A7D3E-4214-483B-AAB3-014CCD7BAF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62384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9CDB0-E064-42A1-A2B8-203F5DDF70EC}" type="datetimeFigureOut">
              <a:rPr lang="ru-RU" smtClean="0"/>
              <a:t>19.12.2019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A7D3E-4214-483B-AAB3-014CCD7BAF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1190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9CDB0-E064-42A1-A2B8-203F5DDF70EC}" type="datetimeFigureOut">
              <a:rPr lang="ru-RU" smtClean="0"/>
              <a:t>19.12.2019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A7D3E-4214-483B-AAB3-014CCD7BAF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6796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9CDB0-E064-42A1-A2B8-203F5DDF70EC}" type="datetimeFigureOut">
              <a:rPr lang="ru-RU" smtClean="0"/>
              <a:t>19.12.2019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59A7D3E-4214-483B-AAB3-014CCD7BAF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3740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9CDB0-E064-42A1-A2B8-203F5DDF70EC}" type="datetimeFigureOut">
              <a:rPr lang="ru-RU" smtClean="0"/>
              <a:t>19.12.2019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59A7D3E-4214-483B-AAB3-014CCD7BAF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3442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9CDB0-E064-42A1-A2B8-203F5DDF70EC}" type="datetimeFigureOut">
              <a:rPr lang="ru-RU" smtClean="0"/>
              <a:t>19.12.2019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59A7D3E-4214-483B-AAB3-014CCD7BAF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7068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9CDB0-E064-42A1-A2B8-203F5DDF70EC}" type="datetimeFigureOut">
              <a:rPr lang="ru-RU" smtClean="0"/>
              <a:t>19.12.2019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A7D3E-4214-483B-AAB3-014CCD7BAF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125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9CDB0-E064-42A1-A2B8-203F5DDF70EC}" type="datetimeFigureOut">
              <a:rPr lang="ru-RU" smtClean="0"/>
              <a:t>19.12.2019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A7D3E-4214-483B-AAB3-014CCD7BAF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4695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9CDB0-E064-42A1-A2B8-203F5DDF70EC}" type="datetimeFigureOut">
              <a:rPr lang="ru-RU" smtClean="0"/>
              <a:t>19.12.2019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A7D3E-4214-483B-AAB3-014CCD7BAF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5128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9CDB0-E064-42A1-A2B8-203F5DDF70EC}" type="datetimeFigureOut">
              <a:rPr lang="ru-RU" smtClean="0"/>
              <a:t>19.12.2019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59A7D3E-4214-483B-AAB3-014CCD7BAF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6260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9CDB0-E064-42A1-A2B8-203F5DDF70EC}" type="datetimeFigureOut">
              <a:rPr lang="ru-RU" smtClean="0"/>
              <a:t>19.12.2019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59A7D3E-4214-483B-AAB3-014CCD7BAF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810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Шаблоны проектирования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49079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Структурные паттерны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89212" y="1605566"/>
            <a:ext cx="8915400" cy="3777622"/>
          </a:xfrm>
        </p:spPr>
        <p:txBody>
          <a:bodyPr>
            <a:normAutofit/>
          </a:bodyPr>
          <a:lstStyle/>
          <a:p>
            <a:r>
              <a:rPr lang="ru-RU" dirty="0" err="1" smtClean="0"/>
              <a:t>Adapter</a:t>
            </a:r>
            <a:r>
              <a:rPr lang="ru-RU" dirty="0" smtClean="0"/>
              <a:t> </a:t>
            </a:r>
            <a:r>
              <a:rPr lang="en-US" dirty="0"/>
              <a:t>– </a:t>
            </a:r>
            <a:r>
              <a:rPr lang="ru-RU" dirty="0" smtClean="0"/>
              <a:t>Адаптер</a:t>
            </a:r>
          </a:p>
          <a:p>
            <a:r>
              <a:rPr lang="ru-RU" dirty="0" err="1" smtClean="0"/>
              <a:t>Composite</a:t>
            </a:r>
            <a:r>
              <a:rPr lang="en-US" dirty="0"/>
              <a:t> – </a:t>
            </a:r>
            <a:r>
              <a:rPr lang="ru-RU" dirty="0" smtClean="0"/>
              <a:t>Компоновщик</a:t>
            </a:r>
          </a:p>
          <a:p>
            <a:r>
              <a:rPr lang="ru-RU" dirty="0" err="1" smtClean="0"/>
              <a:t>Proxy</a:t>
            </a:r>
            <a:r>
              <a:rPr lang="en-US" dirty="0"/>
              <a:t> – </a:t>
            </a:r>
            <a:r>
              <a:rPr lang="ru-RU" dirty="0" smtClean="0"/>
              <a:t>Заместитель</a:t>
            </a:r>
          </a:p>
          <a:p>
            <a:r>
              <a:rPr lang="ru-RU" dirty="0" err="1" smtClean="0"/>
              <a:t>Flyweight</a:t>
            </a:r>
            <a:r>
              <a:rPr lang="en-US" dirty="0"/>
              <a:t> – </a:t>
            </a:r>
            <a:r>
              <a:rPr lang="ru-RU" dirty="0" smtClean="0"/>
              <a:t>Легковес</a:t>
            </a:r>
          </a:p>
          <a:p>
            <a:r>
              <a:rPr lang="ru-RU" dirty="0" err="1" smtClean="0"/>
              <a:t>Facade</a:t>
            </a:r>
            <a:r>
              <a:rPr lang="en-US" dirty="0"/>
              <a:t> – </a:t>
            </a:r>
            <a:r>
              <a:rPr lang="ru-RU" dirty="0" smtClean="0"/>
              <a:t>Фасад</a:t>
            </a:r>
            <a:endParaRPr lang="ru-RU" dirty="0"/>
          </a:p>
          <a:p>
            <a:r>
              <a:rPr lang="ru-RU" dirty="0" err="1" smtClean="0"/>
              <a:t>Bridge</a:t>
            </a:r>
            <a:r>
              <a:rPr lang="en-US" dirty="0"/>
              <a:t> – </a:t>
            </a:r>
            <a:r>
              <a:rPr lang="ru-RU" dirty="0" smtClean="0"/>
              <a:t>Мост</a:t>
            </a:r>
          </a:p>
          <a:p>
            <a:r>
              <a:rPr lang="ru-RU" dirty="0" err="1" smtClean="0"/>
              <a:t>Decorator</a:t>
            </a:r>
            <a:r>
              <a:rPr lang="en-US" dirty="0"/>
              <a:t> – </a:t>
            </a:r>
            <a:r>
              <a:rPr lang="ru-RU" dirty="0" smtClean="0"/>
              <a:t>Декоратор</a:t>
            </a:r>
          </a:p>
          <a:p>
            <a:pPr marL="0" indent="0">
              <a:buNone/>
            </a:pPr>
            <a:r>
              <a:rPr lang="ru-RU" dirty="0"/>
              <a:t> </a:t>
            </a:r>
            <a:r>
              <a:rPr lang="ru-RU" dirty="0" smtClean="0"/>
              <a:t>Определяют </a:t>
            </a:r>
            <a:r>
              <a:rPr lang="ru-RU" dirty="0"/>
              <a:t>различные сложные структуры, которые изменяют интерфейс уже существующих объектов или его реализацию, позволяя облегчить разработку и оптимизировать программу.</a:t>
            </a:r>
          </a:p>
        </p:txBody>
      </p:sp>
    </p:spTree>
    <p:extLst>
      <p:ext uri="{BB962C8B-B14F-4D97-AF65-F5344CB8AC3E}">
        <p14:creationId xmlns:p14="http://schemas.microsoft.com/office/powerpoint/2010/main" val="252668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err="1"/>
              <a:t>Adapter</a:t>
            </a:r>
            <a:r>
              <a:rPr lang="ru-RU" dirty="0"/>
              <a:t>  (</a:t>
            </a:r>
            <a:r>
              <a:rPr lang="ru-RU" dirty="0" smtClean="0"/>
              <a:t>Адаптер)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92925" y="1708597"/>
            <a:ext cx="8470027" cy="3777622"/>
          </a:xfrm>
        </p:spPr>
        <p:txBody>
          <a:bodyPr/>
          <a:lstStyle/>
          <a:p>
            <a:r>
              <a:rPr lang="ru-RU" dirty="0" smtClean="0"/>
              <a:t>Адаптер </a:t>
            </a:r>
            <a:r>
              <a:rPr lang="ru-RU" dirty="0"/>
              <a:t>- это конвертер между двумя несовместимыми объектами. П</a:t>
            </a:r>
            <a:r>
              <a:rPr lang="ru-RU" dirty="0" smtClean="0"/>
              <a:t>рименяется </a:t>
            </a:r>
            <a:r>
              <a:rPr lang="ru-RU" dirty="0"/>
              <a:t>при необходимости использовать </a:t>
            </a:r>
            <a:r>
              <a:rPr lang="ru-RU" dirty="0" smtClean="0"/>
              <a:t>классы </a:t>
            </a:r>
            <a:r>
              <a:rPr lang="ru-RU" dirty="0"/>
              <a:t>вместе с несвязанными интерфейсами. Поведение адаптируемого </a:t>
            </a:r>
            <a:r>
              <a:rPr lang="ru-RU" dirty="0" smtClean="0"/>
              <a:t>класса при </a:t>
            </a:r>
            <a:r>
              <a:rPr lang="ru-RU" dirty="0"/>
              <a:t>этом изменяется на </a:t>
            </a:r>
            <a:r>
              <a:rPr lang="ru-RU" dirty="0" smtClean="0"/>
              <a:t>необходимое.</a:t>
            </a:r>
          </a:p>
          <a:p>
            <a:r>
              <a:rPr lang="ru-RU" dirty="0"/>
              <a:t>Неприменим, если требуется адаптировать не только конкретный класс, но и его подклассы</a:t>
            </a: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0270" y="3914594"/>
            <a:ext cx="6299744" cy="2112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113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Composite (</a:t>
            </a:r>
            <a:r>
              <a:rPr lang="ru-RU" dirty="0"/>
              <a:t>Компоновщик)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83905" y="1360868"/>
            <a:ext cx="4558564" cy="3777622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Предоставляет возможность строить сложные объекты с </a:t>
            </a:r>
            <a:r>
              <a:rPr lang="ru-RU" dirty="0" smtClean="0"/>
              <a:t>использованием рекурсии</a:t>
            </a:r>
            <a:r>
              <a:rPr lang="ru-RU" dirty="0"/>
              <a:t>. Позволяет рассматривать объект как комбинацию более </a:t>
            </a:r>
            <a:r>
              <a:rPr lang="ru-RU" dirty="0" smtClean="0"/>
              <a:t>простых в </a:t>
            </a:r>
            <a:r>
              <a:rPr lang="ru-RU" dirty="0"/>
              <a:t>целом составляющих древовидную структуру. </a:t>
            </a:r>
            <a:endParaRPr lang="ru-RU" dirty="0" smtClean="0"/>
          </a:p>
          <a:p>
            <a:r>
              <a:rPr lang="ru-RU" dirty="0" smtClean="0"/>
              <a:t>Составной </a:t>
            </a:r>
            <a:r>
              <a:rPr lang="ru-RU" dirty="0"/>
              <a:t>элемент </a:t>
            </a:r>
            <a:r>
              <a:rPr lang="ru-RU" dirty="0" smtClean="0"/>
              <a:t>представляет </a:t>
            </a:r>
            <a:r>
              <a:rPr lang="ru-RU" dirty="0"/>
              <a:t>собой набор из частей с аналогичной природой. Часть целого в таком </a:t>
            </a:r>
            <a:r>
              <a:rPr lang="ru-RU" dirty="0" smtClean="0"/>
              <a:t>случае </a:t>
            </a:r>
            <a:r>
              <a:rPr lang="ru-RU" dirty="0"/>
              <a:t>представляется как набор более мелких частей, и так до тех пор, пока не </a:t>
            </a:r>
            <a:r>
              <a:rPr lang="ru-RU" dirty="0" smtClean="0"/>
              <a:t>будет </a:t>
            </a:r>
            <a:r>
              <a:rPr lang="ru-RU" dirty="0"/>
              <a:t>выделена некая элементарная часть.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7048768" y="1411310"/>
            <a:ext cx="3876540" cy="110799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Component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sz="11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operation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sz="11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Component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c)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sz="11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Component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c)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sz="11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getChild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7048768" y="2655052"/>
            <a:ext cx="4426309" cy="364715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Leaf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Component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sz="11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operation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ru-RU" sz="11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sz="11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Leaf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-&gt; </a:t>
            </a:r>
            <a:r>
              <a:rPr kumimoji="0" lang="ru-RU" sz="11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Performing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sz="11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operation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sz="11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Component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c) {</a:t>
            </a:r>
            <a:b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ru-RU" sz="11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sz="11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Leaf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-&gt; </a:t>
            </a:r>
            <a:r>
              <a:rPr kumimoji="0" lang="ru-RU" sz="11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kumimoji="0" lang="ru-RU" sz="11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Doing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sz="11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nothing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генерация исключения и </a:t>
            </a:r>
            <a:r>
              <a:rPr kumimoji="0" lang="ru-RU" sz="11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sz="11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(если метод не </a:t>
            </a:r>
            <a:r>
              <a:rPr kumimoji="0" lang="ru-RU" sz="11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sz="11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Component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c) {</a:t>
            </a:r>
            <a:b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ru-RU" sz="11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sz="11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Leaf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-&gt; </a:t>
            </a:r>
            <a:r>
              <a:rPr kumimoji="0" lang="ru-RU" sz="11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kumimoji="0" lang="ru-RU" sz="11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Doing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sz="11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nothing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генерация исключения и </a:t>
            </a:r>
            <a:r>
              <a:rPr kumimoji="0" lang="ru-RU" sz="11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sz="11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(если метод не </a:t>
            </a:r>
            <a:r>
              <a:rPr kumimoji="0" lang="ru-RU" sz="11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sz="11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getChild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throw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UnsupportedOperationException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3214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Composite (</a:t>
            </a:r>
            <a:r>
              <a:rPr lang="ru-RU" dirty="0"/>
              <a:t>Компоновщик)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251420" y="1905000"/>
            <a:ext cx="5795492" cy="432426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java.util.ArrayList</a:t>
            </a: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Composite </a:t>
            </a: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implements </a:t>
            </a: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Component {</a:t>
            </a:r>
            <a:b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ArrayList&lt;Component&gt; </a:t>
            </a: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components </a:t>
            </a: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ArrayList&lt;Component&gt;()</a:t>
            </a: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public void </a:t>
            </a: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operation</a:t>
            </a: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System.</a:t>
            </a:r>
            <a:r>
              <a:rPr kumimoji="0" lang="ru-RU" sz="1100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.println(</a:t>
            </a: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"Composite -&gt; Call children operations"</a:t>
            </a: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int </a:t>
            </a: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components</a:t>
            </a: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.size()</a:t>
            </a: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for </a:t>
            </a: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 = </a:t>
            </a: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 &lt; size</a:t>
            </a: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i++) {</a:t>
            </a:r>
            <a:b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components</a:t>
            </a: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.get(i).operation()</a:t>
            </a: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(Component component) {</a:t>
            </a:r>
            <a:b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System.</a:t>
            </a:r>
            <a:r>
              <a:rPr kumimoji="0" lang="ru-RU" sz="1100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.println(</a:t>
            </a: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"Composite -&gt; Adding component"</a:t>
            </a: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components</a:t>
            </a: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.add(component)</a:t>
            </a: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(Component component) {</a:t>
            </a:r>
            <a:b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System.</a:t>
            </a:r>
            <a:r>
              <a:rPr kumimoji="0" lang="ru-RU" sz="1100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.println(</a:t>
            </a: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"Composite -&gt; Removing component"</a:t>
            </a: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components</a:t>
            </a: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.remove(component)</a:t>
            </a: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 </a:t>
            </a: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getChild</a:t>
            </a: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index) {</a:t>
            </a:r>
            <a:b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System.</a:t>
            </a:r>
            <a:r>
              <a:rPr kumimoji="0" lang="ru-RU" sz="1100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.println(</a:t>
            </a: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"Composite -&gt; Getting component"</a:t>
            </a: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components</a:t>
            </a: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.get(index)</a:t>
            </a: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7791719" y="1905000"/>
            <a:ext cx="3583032" cy="161582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Client {</a:t>
            </a:r>
            <a:b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Component </a:t>
            </a: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component</a:t>
            </a: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(Component component) {</a:t>
            </a:r>
            <a:b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component </a:t>
            </a: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component</a:t>
            </a: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execute</a:t>
            </a: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component</a:t>
            </a: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.operation()</a:t>
            </a: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7716615" y="4285138"/>
            <a:ext cx="4262705" cy="178510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CompositeRunner {</a:t>
            </a:r>
            <a:b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static void </a:t>
            </a: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(String[] args) {</a:t>
            </a:r>
            <a:b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Component composite = </a:t>
            </a: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Composite()</a:t>
            </a: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Component leaf = </a:t>
            </a: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Leaf()</a:t>
            </a: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leaf.add(composite)</a:t>
            </a: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nothing happens;</a:t>
            </a:r>
            <a:b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composite.add(leaf)</a:t>
            </a: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Client client = </a:t>
            </a: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Client(composite)</a:t>
            </a: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client.execute()</a:t>
            </a: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7243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Bridge (</a:t>
            </a:r>
            <a:r>
              <a:rPr lang="ru-RU" dirty="0"/>
              <a:t>Мост)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35617" y="1365161"/>
            <a:ext cx="5950039" cy="52932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smtClean="0"/>
              <a:t>Используется чтобы </a:t>
            </a:r>
            <a:r>
              <a:rPr lang="ru-RU" sz="2000" dirty="0"/>
              <a:t>«разделять абстракцию и реализацию так, чтобы они могли изменяться независимо». Шаблон </a:t>
            </a:r>
            <a:r>
              <a:rPr lang="ru-RU" sz="2000" dirty="0" smtClean="0"/>
              <a:t>мост использует</a:t>
            </a:r>
            <a:r>
              <a:rPr lang="ru-RU" sz="2000" dirty="0"/>
              <a:t> </a:t>
            </a:r>
            <a:r>
              <a:rPr lang="ru-RU" sz="2000" dirty="0" smtClean="0"/>
              <a:t>инкапсуляцию</a:t>
            </a:r>
            <a:r>
              <a:rPr lang="ru-RU" sz="2000" dirty="0"/>
              <a:t>, агрегирование и может использовать наследование для того, чтобы разделить ответственность между классами</a:t>
            </a:r>
            <a:r>
              <a:rPr lang="ru-RU" sz="2000" dirty="0" smtClean="0"/>
              <a:t>.</a:t>
            </a:r>
          </a:p>
          <a:p>
            <a:pPr marL="0" indent="0">
              <a:buNone/>
            </a:pPr>
            <a:r>
              <a:rPr lang="ru-RU" sz="2000" dirty="0"/>
              <a:t>Шаблон позволяет снизить общее число классов за счет того, что </a:t>
            </a:r>
            <a:r>
              <a:rPr lang="ru-RU" sz="2000" dirty="0" smtClean="0"/>
              <a:t>несколько абстракций </a:t>
            </a:r>
            <a:r>
              <a:rPr lang="ru-RU" sz="2000" dirty="0"/>
              <a:t>могут использовать одну реализацию, в простейшем случае </a:t>
            </a:r>
            <a:r>
              <a:rPr lang="ru-RU" sz="2000" dirty="0" smtClean="0"/>
              <a:t>определяя </a:t>
            </a:r>
            <a:r>
              <a:rPr lang="ru-RU" sz="2000" dirty="0"/>
              <a:t>ее как ссылку на интерфейс в иерархии </a:t>
            </a:r>
            <a:r>
              <a:rPr lang="ru-RU" sz="2000" dirty="0" smtClean="0"/>
              <a:t>абстракций. Реализация </a:t>
            </a:r>
            <a:r>
              <a:rPr lang="ru-RU" sz="2000" dirty="0"/>
              <a:t>во время выполнения при необходимости может быть изменена.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1365162"/>
            <a:ext cx="4876800" cy="4670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75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Proxy (</a:t>
            </a:r>
            <a:r>
              <a:rPr lang="ru-RU" dirty="0"/>
              <a:t>Заместитель)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92232" y="1425262"/>
            <a:ext cx="4288106" cy="170430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Proxy - </a:t>
            </a:r>
            <a:r>
              <a:rPr lang="ru-RU" dirty="0" smtClean="0"/>
              <a:t>объект</a:t>
            </a:r>
            <a:r>
              <a:rPr lang="ru-RU" dirty="0"/>
              <a:t>, который является посредником между двумя другими объектами, и который реализует/ограничивает доступ к объекту, к которому обращаются через него</a:t>
            </a:r>
            <a:r>
              <a:rPr lang="ru-RU" dirty="0" smtClean="0"/>
              <a:t>.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263089" y="1321220"/>
            <a:ext cx="5790532" cy="364715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java.sql.Connection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ru-RU" sz="11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imports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ProxyConnection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Connection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Connection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sz="11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connection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sz="11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ProxyConnection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Connection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connection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только в пакете</a:t>
            </a:r>
            <a:b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sz="11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connection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connection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ru-RU" sz="1100" b="0" i="0" u="none" strike="noStrike" cap="none" normalizeH="0" baseline="0" dirty="0" err="1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Statement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sz="11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createStatement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kumimoji="0" 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throws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SQLException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sz="11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connection</a:t>
            </a:r>
            <a:r>
              <a:rPr kumimoji="0" 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.createStatement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ru-RU" sz="1100" b="0" i="0" u="none" strike="noStrike" cap="none" normalizeH="0" baseline="0" dirty="0" err="1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sz="11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close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kumimoji="0" 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throws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SQLException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sz="11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connection</a:t>
            </a:r>
            <a:r>
              <a:rPr kumimoji="0" 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.close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ru-RU" sz="1100" b="0" i="0" u="none" strike="noStrike" cap="none" normalizeH="0" baseline="0" dirty="0" err="1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sz="11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commit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kumimoji="0" 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throws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SQLException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sz="11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connection</a:t>
            </a:r>
            <a:r>
              <a:rPr kumimoji="0" 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.commit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ru-RU" sz="11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more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sz="11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sz="11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methods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76519" y="2975519"/>
            <a:ext cx="5628068" cy="364715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ConnectionPool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5078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{</a:t>
            </a:r>
            <a:b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ArrayBlockingQueue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5078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ru-RU" sz="11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connectionQueue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kumimoji="0" lang="ru-RU" sz="11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ConnectionPool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POOL_SIZE) </a:t>
            </a:r>
            <a:r>
              <a:rPr kumimoji="0" 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throws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SQLException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sz="11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connectionQueue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ArrayBlockingQueue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5078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&gt;(POOL_SIZE)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 = 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 &lt; POOL_SIZE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i++) {</a:t>
            </a:r>
            <a:b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5078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kumimoji="0" 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connection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ru-RU" sz="11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sz="11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connection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kumimoji="0" lang="ru-RU" sz="11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connectionQueue</a:t>
            </a:r>
            <a:r>
              <a:rPr kumimoji="0" 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.offer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connection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5078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kumimoji="0" lang="ru-RU" sz="11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getConnection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kumimoji="0" 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throws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InterruptedException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5078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kumimoji="0" 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connection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connection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sz="11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connectionQueue</a:t>
            </a:r>
            <a:r>
              <a:rPr kumimoji="0" 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.take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connection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sz="11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closeConnection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5078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kumimoji="0" 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connection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sz="11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connectionQueue</a:t>
            </a:r>
            <a:r>
              <a:rPr kumimoji="0" 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.offer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connection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возможны утечки соединений</a:t>
            </a:r>
            <a:b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ru-RU" sz="11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more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sz="11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methods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6263089" y="5203817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smtClean="0"/>
              <a:t>Этот паттерн зачастую применяется в пуле соединений для предотвращения изменения числа доступных соединений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085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89212" y="1687132"/>
            <a:ext cx="6065391" cy="4224090"/>
          </a:xfrm>
        </p:spPr>
        <p:txBody>
          <a:bodyPr/>
          <a:lstStyle/>
          <a:p>
            <a:r>
              <a:rPr lang="ru-RU" sz="2000" b="1" dirty="0" err="1" smtClean="0"/>
              <a:t>Flyweight</a:t>
            </a:r>
            <a:r>
              <a:rPr lang="ru-RU" sz="2000" dirty="0"/>
              <a:t> (Легковес) - вместо создания большого количества похожих объектов, объекты используются повторно.</a:t>
            </a:r>
          </a:p>
          <a:p>
            <a:r>
              <a:rPr lang="ru-RU" sz="2000" b="1" dirty="0" err="1"/>
              <a:t>Facade</a:t>
            </a:r>
            <a:r>
              <a:rPr lang="ru-RU" sz="2000" dirty="0"/>
              <a:t> (Фасад) - </a:t>
            </a:r>
            <a:r>
              <a:rPr lang="ru-RU" sz="2000" dirty="0" smtClean="0"/>
              <a:t>обеспечивает </a:t>
            </a:r>
            <a:r>
              <a:rPr lang="ru-RU" sz="2000" dirty="0"/>
              <a:t>простой интерфейс для клиента, и клиент использует интерфейс для взаимодействия с </a:t>
            </a:r>
            <a:r>
              <a:rPr lang="ru-RU" sz="2000" dirty="0" smtClean="0"/>
              <a:t>системой</a:t>
            </a:r>
          </a:p>
          <a:p>
            <a:r>
              <a:rPr lang="ru-RU" sz="2000" b="1" dirty="0" err="1" smtClean="0"/>
              <a:t>Decorator</a:t>
            </a:r>
            <a:r>
              <a:rPr lang="ru-RU" sz="2000" dirty="0"/>
              <a:t> (Декоратор) - добавляет новые функциональные возможности существующего объекта без привязки его структуры.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6010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i="1" dirty="0" smtClean="0"/>
              <a:t>Поведенческие</a:t>
            </a:r>
            <a:r>
              <a:rPr lang="ru-RU" dirty="0"/>
              <a:t> </a:t>
            </a:r>
            <a:r>
              <a:rPr lang="ru-RU" dirty="0" smtClean="0"/>
              <a:t>паттерны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89212" y="1457739"/>
            <a:ext cx="8915400" cy="4453483"/>
          </a:xfrm>
        </p:spPr>
        <p:txBody>
          <a:bodyPr>
            <a:normAutofit fontScale="92500" lnSpcReduction="20000"/>
          </a:bodyPr>
          <a:lstStyle/>
          <a:p>
            <a:r>
              <a:rPr lang="ru-RU" dirty="0" err="1" smtClean="0"/>
              <a:t>Template</a:t>
            </a:r>
            <a:r>
              <a:rPr lang="ru-RU" dirty="0" smtClean="0"/>
              <a:t> </a:t>
            </a:r>
            <a:r>
              <a:rPr lang="ru-RU" dirty="0" err="1"/>
              <a:t>Method</a:t>
            </a:r>
            <a:r>
              <a:rPr lang="ru-RU" dirty="0"/>
              <a:t>  </a:t>
            </a:r>
            <a:r>
              <a:rPr lang="en-US" dirty="0"/>
              <a:t>– </a:t>
            </a:r>
            <a:r>
              <a:rPr lang="ru-RU" dirty="0" smtClean="0"/>
              <a:t>Шаблонный метод</a:t>
            </a:r>
          </a:p>
          <a:p>
            <a:r>
              <a:rPr lang="ru-RU" dirty="0" err="1" smtClean="0"/>
              <a:t>Mediator</a:t>
            </a:r>
            <a:r>
              <a:rPr lang="ru-RU" dirty="0"/>
              <a:t> </a:t>
            </a:r>
            <a:r>
              <a:rPr lang="en-US" dirty="0"/>
              <a:t>– </a:t>
            </a:r>
            <a:r>
              <a:rPr lang="ru-RU" dirty="0" smtClean="0"/>
              <a:t>Посредник</a:t>
            </a:r>
          </a:p>
          <a:p>
            <a:r>
              <a:rPr lang="ru-RU" dirty="0" err="1" smtClean="0"/>
              <a:t>Chain</a:t>
            </a:r>
            <a:r>
              <a:rPr lang="ru-RU" dirty="0" smtClean="0"/>
              <a:t> </a:t>
            </a:r>
            <a:r>
              <a:rPr lang="ru-RU" dirty="0" err="1"/>
              <a:t>of</a:t>
            </a:r>
            <a:r>
              <a:rPr lang="ru-RU" dirty="0"/>
              <a:t> </a:t>
            </a:r>
            <a:r>
              <a:rPr lang="ru-RU" dirty="0" err="1" smtClean="0"/>
              <a:t>Responsibility</a:t>
            </a:r>
            <a:r>
              <a:rPr lang="ru-RU" dirty="0"/>
              <a:t> </a:t>
            </a:r>
            <a:r>
              <a:rPr lang="en-US" dirty="0"/>
              <a:t>– </a:t>
            </a:r>
            <a:r>
              <a:rPr lang="ru-RU" dirty="0" smtClean="0"/>
              <a:t>Цепочка обязанностей</a:t>
            </a:r>
          </a:p>
          <a:p>
            <a:r>
              <a:rPr lang="ru-RU" dirty="0" err="1" smtClean="0"/>
              <a:t>Observer</a:t>
            </a:r>
            <a:r>
              <a:rPr lang="ru-RU" dirty="0"/>
              <a:t> </a:t>
            </a:r>
            <a:r>
              <a:rPr lang="en-US" dirty="0"/>
              <a:t>– </a:t>
            </a:r>
            <a:r>
              <a:rPr lang="ru-RU" dirty="0" smtClean="0"/>
              <a:t>Наблюдатель</a:t>
            </a:r>
          </a:p>
          <a:p>
            <a:r>
              <a:rPr lang="ru-RU" dirty="0" err="1" smtClean="0"/>
              <a:t>Strategy</a:t>
            </a:r>
            <a:r>
              <a:rPr lang="ru-RU" dirty="0"/>
              <a:t> </a:t>
            </a:r>
            <a:r>
              <a:rPr lang="en-US" dirty="0"/>
              <a:t>– </a:t>
            </a:r>
            <a:r>
              <a:rPr lang="ru-RU" dirty="0" smtClean="0"/>
              <a:t>Стратегия</a:t>
            </a:r>
          </a:p>
          <a:p>
            <a:r>
              <a:rPr lang="ru-RU" dirty="0" err="1" smtClean="0"/>
              <a:t>Command</a:t>
            </a:r>
            <a:r>
              <a:rPr lang="ru-RU" dirty="0"/>
              <a:t> </a:t>
            </a:r>
            <a:r>
              <a:rPr lang="en-US" dirty="0"/>
              <a:t>– </a:t>
            </a:r>
            <a:r>
              <a:rPr lang="ru-RU" dirty="0" smtClean="0"/>
              <a:t>Команда</a:t>
            </a:r>
          </a:p>
          <a:p>
            <a:r>
              <a:rPr lang="ru-RU" dirty="0" err="1" smtClean="0"/>
              <a:t>State</a:t>
            </a:r>
            <a:r>
              <a:rPr lang="ru-RU" dirty="0"/>
              <a:t> </a:t>
            </a:r>
            <a:r>
              <a:rPr lang="en-US" dirty="0"/>
              <a:t>– </a:t>
            </a:r>
            <a:r>
              <a:rPr lang="ru-RU" dirty="0" smtClean="0"/>
              <a:t>Состояние</a:t>
            </a:r>
          </a:p>
          <a:p>
            <a:r>
              <a:rPr lang="ru-RU" dirty="0" err="1" smtClean="0"/>
              <a:t>Visitor</a:t>
            </a:r>
            <a:r>
              <a:rPr lang="ru-RU" dirty="0"/>
              <a:t> </a:t>
            </a:r>
            <a:r>
              <a:rPr lang="en-US" dirty="0"/>
              <a:t>– </a:t>
            </a:r>
            <a:r>
              <a:rPr lang="ru-RU" dirty="0" smtClean="0"/>
              <a:t>Посетитель</a:t>
            </a:r>
          </a:p>
          <a:p>
            <a:r>
              <a:rPr lang="ru-RU" dirty="0" err="1" smtClean="0"/>
              <a:t>Interpreter</a:t>
            </a:r>
            <a:r>
              <a:rPr lang="ru-RU" dirty="0"/>
              <a:t> </a:t>
            </a:r>
            <a:r>
              <a:rPr lang="en-US" dirty="0"/>
              <a:t>– </a:t>
            </a:r>
            <a:r>
              <a:rPr lang="ru-RU" dirty="0" smtClean="0"/>
              <a:t>Интерпретатор</a:t>
            </a:r>
          </a:p>
          <a:p>
            <a:r>
              <a:rPr lang="ru-RU" dirty="0" err="1" smtClean="0"/>
              <a:t>Iterator</a:t>
            </a:r>
            <a:r>
              <a:rPr lang="ru-RU" dirty="0"/>
              <a:t>  </a:t>
            </a:r>
            <a:r>
              <a:rPr lang="en-US" dirty="0"/>
              <a:t>– </a:t>
            </a:r>
            <a:r>
              <a:rPr lang="ru-RU" dirty="0" smtClean="0"/>
              <a:t>Итератор</a:t>
            </a:r>
          </a:p>
          <a:p>
            <a:r>
              <a:rPr lang="ru-RU" dirty="0" err="1" smtClean="0"/>
              <a:t>Memento</a:t>
            </a:r>
            <a:r>
              <a:rPr lang="ru-RU" dirty="0" smtClean="0"/>
              <a:t> </a:t>
            </a:r>
            <a:r>
              <a:rPr lang="ru-RU" dirty="0"/>
              <a:t> </a:t>
            </a:r>
            <a:r>
              <a:rPr lang="en-US" dirty="0"/>
              <a:t>– </a:t>
            </a:r>
            <a:r>
              <a:rPr lang="ru-RU" dirty="0" smtClean="0"/>
              <a:t>Хранитель</a:t>
            </a:r>
          </a:p>
          <a:p>
            <a:pPr marL="0" indent="0">
              <a:buNone/>
            </a:pPr>
            <a:r>
              <a:rPr lang="ru-RU" dirty="0"/>
              <a:t>Шаблоны поведения </a:t>
            </a:r>
            <a:r>
              <a:rPr lang="ru-RU" dirty="0" err="1"/>
              <a:t>GoF</a:t>
            </a:r>
            <a:r>
              <a:rPr lang="ru-RU" dirty="0"/>
              <a:t> характеризуют способы взаимодействия </a:t>
            </a:r>
            <a:r>
              <a:rPr lang="ru-RU" dirty="0" smtClean="0"/>
              <a:t>классов или </a:t>
            </a:r>
            <a:r>
              <a:rPr lang="ru-RU" dirty="0"/>
              <a:t>объектов между собой.</a:t>
            </a: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1556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Observer</a:t>
            </a:r>
            <a:r>
              <a:rPr lang="ru-RU" dirty="0"/>
              <a:t> (Наблюдатель)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04356" y="1438140"/>
            <a:ext cx="3360828" cy="52073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В системах данные бывают отделены от их представлений. Для сохранения </a:t>
            </a:r>
            <a:r>
              <a:rPr lang="ru-RU" dirty="0" smtClean="0"/>
              <a:t>согласованности </a:t>
            </a:r>
            <a:r>
              <a:rPr lang="ru-RU" dirty="0"/>
              <a:t>информации необходим механизм немедленного уведомления </a:t>
            </a:r>
            <a:r>
              <a:rPr lang="ru-RU" dirty="0" smtClean="0"/>
              <a:t>всех заинтересованных </a:t>
            </a:r>
            <a:r>
              <a:rPr lang="ru-RU" dirty="0"/>
              <a:t>объектов об изменениях состояния связанного с ними </a:t>
            </a:r>
            <a:r>
              <a:rPr lang="ru-RU" dirty="0" smtClean="0"/>
              <a:t>объекта. </a:t>
            </a:r>
          </a:p>
          <a:p>
            <a:pPr marL="0" indent="0">
              <a:buNone/>
            </a:pPr>
            <a:r>
              <a:rPr lang="ru-RU" dirty="0"/>
              <a:t>Шаблон </a:t>
            </a:r>
            <a:r>
              <a:rPr lang="ru-RU" b="1" dirty="0" err="1" smtClean="0"/>
              <a:t>Observer</a:t>
            </a:r>
            <a:r>
              <a:rPr lang="ru-RU" b="1" dirty="0" smtClean="0"/>
              <a:t> </a:t>
            </a:r>
            <a:r>
              <a:rPr lang="ru-RU" dirty="0" smtClean="0"/>
              <a:t>обеспечивает </a:t>
            </a:r>
            <a:r>
              <a:rPr lang="ru-RU" dirty="0"/>
              <a:t>автоматическое уведомление всех </a:t>
            </a:r>
            <a:r>
              <a:rPr lang="ru-RU" dirty="0" smtClean="0"/>
              <a:t>подписавшихся на </a:t>
            </a:r>
            <a:r>
              <a:rPr lang="ru-RU" dirty="0"/>
              <a:t>него объектов. Кроме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7599" y="1646607"/>
            <a:ext cx="5697013" cy="4998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529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Chain</a:t>
            </a:r>
            <a:r>
              <a:rPr lang="ru-RU" dirty="0"/>
              <a:t> </a:t>
            </a:r>
            <a:r>
              <a:rPr lang="ru-RU" dirty="0" err="1"/>
              <a:t>of</a:t>
            </a:r>
            <a:r>
              <a:rPr lang="ru-RU" dirty="0"/>
              <a:t> </a:t>
            </a:r>
            <a:r>
              <a:rPr lang="ru-RU" dirty="0" err="1"/>
              <a:t>Responsibility</a:t>
            </a:r>
            <a:r>
              <a:rPr lang="ru-RU" dirty="0"/>
              <a:t> (Цепочка обязанностей)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65161" y="2133600"/>
            <a:ext cx="4829577" cy="3777622"/>
          </a:xfrm>
        </p:spPr>
        <p:txBody>
          <a:bodyPr/>
          <a:lstStyle/>
          <a:p>
            <a:r>
              <a:rPr lang="ru-RU" dirty="0" smtClean="0"/>
              <a:t>Позволяет </a:t>
            </a:r>
            <a:r>
              <a:rPr lang="ru-RU" dirty="0"/>
              <a:t>принять решение по обработке объекта на том уровне, на </a:t>
            </a:r>
            <a:r>
              <a:rPr lang="ru-RU" dirty="0" smtClean="0"/>
              <a:t>котором оно </a:t>
            </a:r>
            <a:r>
              <a:rPr lang="ru-RU" dirty="0"/>
              <a:t>получено, или передаваться дальше по цепочке обработчиков. </a:t>
            </a:r>
            <a:r>
              <a:rPr lang="ru-RU" dirty="0" smtClean="0"/>
              <a:t>Применение шаблона </a:t>
            </a:r>
            <a:r>
              <a:rPr lang="ru-RU" dirty="0"/>
              <a:t>связывает объекты составных частей приложения между собой по </a:t>
            </a:r>
            <a:r>
              <a:rPr lang="ru-RU" dirty="0" smtClean="0"/>
              <a:t>цепочке </a:t>
            </a:r>
            <a:r>
              <a:rPr lang="ru-RU" dirty="0"/>
              <a:t>для передачи запроса на обработку от более низких, </a:t>
            </a:r>
            <a:r>
              <a:rPr lang="ru-RU" dirty="0" smtClean="0"/>
              <a:t>детализированных слоев </a:t>
            </a:r>
            <a:r>
              <a:rPr lang="ru-RU" dirty="0"/>
              <a:t>системы к более высоким базовым.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284890" y="2156683"/>
            <a:ext cx="3073277" cy="60016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interface </a:t>
            </a: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BaseInterface {</a:t>
            </a:r>
            <a:b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handleRequest</a:t>
            </a: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194738" y="3129859"/>
            <a:ext cx="5112297" cy="178510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 </a:t>
            </a: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implements </a:t>
            </a: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BaseInterface {</a:t>
            </a:r>
            <a:b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message = </a:t>
            </a: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""</a:t>
            </a: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Task(String message) {</a:t>
            </a:r>
            <a:b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.message = message</a:t>
            </a: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handleRequest() {</a:t>
            </a:r>
            <a:b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System.out.println(</a:t>
            </a: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"message in Task: " </a:t>
            </a: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message)</a:t>
            </a: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1113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89212" y="708338"/>
            <a:ext cx="8915400" cy="5718220"/>
          </a:xfrm>
        </p:spPr>
        <p:txBody>
          <a:bodyPr>
            <a:normAutofit/>
          </a:bodyPr>
          <a:lstStyle/>
          <a:p>
            <a:r>
              <a:rPr lang="ru-RU" sz="2400" b="1" dirty="0"/>
              <a:t>Шаблон проектирования</a:t>
            </a:r>
            <a:r>
              <a:rPr lang="ru-RU" sz="2400" dirty="0"/>
              <a:t> или </a:t>
            </a:r>
            <a:r>
              <a:rPr lang="ru-RU" sz="2400" b="1" dirty="0"/>
              <a:t>паттерн</a:t>
            </a:r>
            <a:r>
              <a:rPr lang="ru-RU" sz="2400" dirty="0"/>
              <a:t> (англ. </a:t>
            </a:r>
            <a:r>
              <a:rPr lang="ru-RU" sz="2400" i="1" dirty="0" err="1"/>
              <a:t>design</a:t>
            </a:r>
            <a:r>
              <a:rPr lang="ru-RU" sz="2400" i="1" dirty="0"/>
              <a:t> </a:t>
            </a:r>
            <a:r>
              <a:rPr lang="ru-RU" sz="2400" i="1" dirty="0" err="1"/>
              <a:t>pattern</a:t>
            </a:r>
            <a:r>
              <a:rPr lang="ru-RU" sz="2400" dirty="0"/>
              <a:t>)  </a:t>
            </a:r>
            <a:r>
              <a:rPr lang="ru-RU" sz="2400" dirty="0" smtClean="0"/>
              <a:t>— повторяемая архитектурная конструкция, представляющая собой решение проблемы проектирования в рамках некоторого часто возникающего контекста.</a:t>
            </a:r>
          </a:p>
          <a:p>
            <a:r>
              <a:rPr lang="ru-RU" sz="2400" dirty="0"/>
              <a:t>Паттерн проектирования именует, абстрагирует и идентифицирует ключевые аспекты структуры общего решения, которые и позволяют применить его для создания повторно используемого проектного </a:t>
            </a:r>
            <a:r>
              <a:rPr lang="ru-RU" sz="2400" dirty="0" smtClean="0"/>
              <a:t>решения. Обычно он не является законченным образцом, который может быть прямо преобразован в код; это лишь пример решения задачи, который можно использовать в различных ситуациях. 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178554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77518" y="4224271"/>
            <a:ext cx="3355090" cy="12750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Запуск цепочки:</a:t>
            </a:r>
            <a:endParaRPr lang="ru-RU" sz="24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75763" y="504616"/>
            <a:ext cx="5367175" cy="280076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SubTask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BaseInterface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sz="11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""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sz="11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sz="11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SubTask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sz="11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sz="11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sz="11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handleRequest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ru-RU" sz="11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sz="11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sz="11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sz="11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SubTask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" 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ru-RU" sz="11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sz="11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kumimoji="0" 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sz="11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kumimoji="0" 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sz="11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kumimoji="0" 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.handleRequest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400800" y="504615"/>
            <a:ext cx="5452134" cy="280076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Question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BaseInterface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sz="11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""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SubTask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sz="11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parent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sz="11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Question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SubTask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parent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sz="11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parent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parent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sz="11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sz="11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handleRequest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ru-RU" sz="11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sz="11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sz="11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sz="11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Question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" 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ru-RU" sz="11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sz="11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parent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kumimoji="0" 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sz="11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kumimoji="0" 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sz="11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parent</a:t>
            </a:r>
            <a:r>
              <a:rPr kumimoji="0" 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.handleRequest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5550795" y="4092014"/>
            <a:ext cx="4816698" cy="229293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MainChain {</a:t>
            </a:r>
            <a:b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static void </a:t>
            </a: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(String args[]) {</a:t>
            </a:r>
            <a:b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конфигурирование цепочки</a:t>
            </a:r>
            <a:b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 root = </a:t>
            </a: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Task(</a:t>
            </a: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"Получить зачет"</a:t>
            </a: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SubTask subTask = </a:t>
            </a: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SubTask(root</a:t>
            </a: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"Написать тест"</a:t>
            </a: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Question question = </a:t>
            </a: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Question(subTask</a:t>
            </a: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"Сделать лабораторную"</a:t>
            </a: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запуск</a:t>
            </a:r>
            <a:b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ru-RU" sz="1100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.println(</a:t>
            </a: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"Message from Question &lt; " </a:t>
            </a: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question.handleRequest() +</a:t>
            </a: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&gt;"</a:t>
            </a: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117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Command</a:t>
            </a:r>
            <a:r>
              <a:rPr lang="ru-RU" dirty="0"/>
              <a:t> (Команда)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98293" y="1811627"/>
            <a:ext cx="10044963" cy="4550535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При </a:t>
            </a:r>
            <a:r>
              <a:rPr lang="ru-RU" dirty="0"/>
              <a:t>работе с приложением пользователь выполняет различные </a:t>
            </a:r>
            <a:r>
              <a:rPr lang="ru-RU" dirty="0" smtClean="0"/>
              <a:t>операции, в </a:t>
            </a:r>
            <a:r>
              <a:rPr lang="ru-RU" dirty="0"/>
              <a:t>ответ система всегда должна знать, где находятся данные для ее </a:t>
            </a:r>
            <a:r>
              <a:rPr lang="ru-RU" dirty="0" smtClean="0"/>
              <a:t>выполнения и </a:t>
            </a:r>
            <a:r>
              <a:rPr lang="ru-RU" dirty="0"/>
              <a:t>какие действия следует выполнить. Все данные, необходимые для </a:t>
            </a:r>
            <a:r>
              <a:rPr lang="ru-RU" dirty="0" smtClean="0"/>
              <a:t>выполнения </a:t>
            </a:r>
            <a:r>
              <a:rPr lang="ru-RU" dirty="0"/>
              <a:t>операции можно объединить в один объект, который и будет </a:t>
            </a:r>
            <a:r>
              <a:rPr lang="ru-RU" dirty="0" smtClean="0"/>
              <a:t>определять действие</a:t>
            </a:r>
            <a:r>
              <a:rPr lang="ru-RU" dirty="0"/>
              <a:t>, или, по иному, команду</a:t>
            </a:r>
            <a:r>
              <a:rPr lang="ru-RU" dirty="0" smtClean="0"/>
              <a:t>.</a:t>
            </a:r>
          </a:p>
          <a:p>
            <a:r>
              <a:rPr lang="ru-RU" dirty="0"/>
              <a:t>Основной интерфейс объекта-команды определяется в абстрактном </a:t>
            </a:r>
            <a:r>
              <a:rPr lang="ru-RU" dirty="0" smtClean="0"/>
              <a:t>классе </a:t>
            </a:r>
            <a:r>
              <a:rPr lang="ru-RU" b="1" dirty="0" err="1" smtClean="0"/>
              <a:t>AbstractCommand</a:t>
            </a:r>
            <a:r>
              <a:rPr lang="ru-RU" b="1" dirty="0" smtClean="0"/>
              <a:t> </a:t>
            </a:r>
            <a:r>
              <a:rPr lang="ru-RU" dirty="0"/>
              <a:t>или в интерфейсе </a:t>
            </a:r>
            <a:r>
              <a:rPr lang="ru-RU" b="1" dirty="0" err="1"/>
              <a:t>ICommand</a:t>
            </a:r>
            <a:r>
              <a:rPr lang="ru-RU" b="1" dirty="0"/>
              <a:t> </a:t>
            </a:r>
            <a:r>
              <a:rPr lang="ru-RU" dirty="0"/>
              <a:t>и в общем случае </a:t>
            </a:r>
            <a:r>
              <a:rPr lang="ru-RU" dirty="0" smtClean="0"/>
              <a:t>представлен </a:t>
            </a:r>
            <a:r>
              <a:rPr lang="ru-RU" dirty="0"/>
              <a:t>одним методом </a:t>
            </a:r>
            <a:r>
              <a:rPr lang="ru-RU" b="1" dirty="0" err="1"/>
              <a:t>execute</a:t>
            </a:r>
            <a:r>
              <a:rPr lang="ru-RU" b="1" dirty="0"/>
              <a:t>()</a:t>
            </a:r>
            <a:r>
              <a:rPr lang="ru-RU" dirty="0"/>
              <a:t>. Подклассы определяют конкретного </a:t>
            </a:r>
            <a:r>
              <a:rPr lang="ru-RU" dirty="0" smtClean="0"/>
              <a:t>исполнителя </a:t>
            </a:r>
            <a:r>
              <a:rPr lang="ru-RU" dirty="0"/>
              <a:t>запроса, методы </a:t>
            </a:r>
            <a:r>
              <a:rPr lang="ru-RU" b="1" dirty="0" err="1"/>
              <a:t>execute</a:t>
            </a:r>
            <a:r>
              <a:rPr lang="ru-RU" b="1" dirty="0"/>
              <a:t>() </a:t>
            </a:r>
            <a:r>
              <a:rPr lang="ru-RU" dirty="0" smtClean="0"/>
              <a:t>которых обращаются </a:t>
            </a:r>
            <a:r>
              <a:rPr lang="ru-RU" dirty="0"/>
              <a:t>к требуемой операции </a:t>
            </a:r>
            <a:r>
              <a:rPr lang="ru-RU" dirty="0" smtClean="0"/>
              <a:t>бизнес-логики</a:t>
            </a:r>
            <a:r>
              <a:rPr lang="ru-RU" dirty="0"/>
              <a:t>.</a:t>
            </a:r>
          </a:p>
          <a:p>
            <a:r>
              <a:rPr lang="ru-RU" dirty="0"/>
              <a:t>Кроме команд участником шаблона может быть </a:t>
            </a:r>
            <a:r>
              <a:rPr lang="ru-RU" b="1" dirty="0" err="1"/>
              <a:t>Invoker</a:t>
            </a:r>
            <a:r>
              <a:rPr lang="ru-RU" dirty="0"/>
              <a:t>, класс вызова </a:t>
            </a:r>
            <a:r>
              <a:rPr lang="ru-RU" dirty="0" smtClean="0"/>
              <a:t>исполняющего </a:t>
            </a:r>
            <a:r>
              <a:rPr lang="ru-RU" dirty="0"/>
              <a:t>метода команды. </a:t>
            </a:r>
            <a:endParaRPr lang="ru-RU" dirty="0" smtClean="0"/>
          </a:p>
          <a:p>
            <a:r>
              <a:rPr lang="ru-RU" dirty="0" smtClean="0"/>
              <a:t>Класс </a:t>
            </a:r>
            <a:r>
              <a:rPr lang="ru-RU" b="1" dirty="0" err="1"/>
              <a:t>Receiver</a:t>
            </a:r>
            <a:r>
              <a:rPr lang="ru-RU" dirty="0"/>
              <a:t>, экземпляру которого и </a:t>
            </a:r>
            <a:r>
              <a:rPr lang="ru-RU" dirty="0" smtClean="0"/>
              <a:t>предназначен </a:t>
            </a:r>
            <a:r>
              <a:rPr lang="ru-RU" dirty="0"/>
              <a:t>объект-команда. Методы класса </a:t>
            </a:r>
            <a:r>
              <a:rPr lang="ru-RU" b="1" dirty="0" err="1"/>
              <a:t>Receiver</a:t>
            </a:r>
            <a:r>
              <a:rPr lang="ru-RU" b="1" dirty="0"/>
              <a:t> </a:t>
            </a:r>
            <a:r>
              <a:rPr lang="ru-RU" dirty="0"/>
              <a:t>выполняет переданный с </a:t>
            </a:r>
            <a:r>
              <a:rPr lang="ru-RU" dirty="0" smtClean="0"/>
              <a:t>командой </a:t>
            </a:r>
            <a:r>
              <a:rPr lang="ru-RU" dirty="0"/>
              <a:t>запрос. Для определения типа команды и инициализации </a:t>
            </a:r>
            <a:r>
              <a:rPr lang="ru-RU" dirty="0" smtClean="0"/>
              <a:t>подходящего объекта </a:t>
            </a:r>
            <a:r>
              <a:rPr lang="ru-RU" dirty="0" err="1"/>
              <a:t>испоьзуется</a:t>
            </a:r>
            <a:r>
              <a:rPr lang="ru-RU" dirty="0"/>
              <a:t> класс </a:t>
            </a:r>
            <a:r>
              <a:rPr lang="en-US" b="1" dirty="0"/>
              <a:t>Client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06696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Iterator</a:t>
            </a:r>
            <a:r>
              <a:rPr lang="ru-RU" dirty="0"/>
              <a:t> (Итератор)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91673" y="1451019"/>
            <a:ext cx="4932609" cy="5052812"/>
          </a:xfrm>
        </p:spPr>
        <p:txBody>
          <a:bodyPr>
            <a:normAutofit/>
          </a:bodyPr>
          <a:lstStyle/>
          <a:p>
            <a:r>
              <a:rPr lang="ru-RU" dirty="0"/>
              <a:t>Шаблон определяет способ перебора или последовательного доступа к </a:t>
            </a:r>
            <a:r>
              <a:rPr lang="ru-RU" dirty="0" smtClean="0"/>
              <a:t>элементам </a:t>
            </a:r>
            <a:r>
              <a:rPr lang="ru-RU" dirty="0"/>
              <a:t>составного экземпляра класса без раскрытия его структуры. </a:t>
            </a:r>
            <a:r>
              <a:rPr lang="ru-RU" dirty="0" smtClean="0"/>
              <a:t>Определяется в </a:t>
            </a:r>
            <a:r>
              <a:rPr lang="ru-RU" dirty="0"/>
              <a:t>стандартных классах коллекций </a:t>
            </a:r>
            <a:r>
              <a:rPr lang="ru-RU" dirty="0" err="1"/>
              <a:t>Java</a:t>
            </a:r>
            <a:r>
              <a:rPr lang="ru-RU" dirty="0"/>
              <a:t> для отделения алгоритма работы с </a:t>
            </a:r>
            <a:r>
              <a:rPr lang="ru-RU" dirty="0" smtClean="0"/>
              <a:t>коллекцией </a:t>
            </a:r>
            <a:r>
              <a:rPr lang="ru-RU" dirty="0"/>
              <a:t>от ее содержимого. Сам итерируемый класс может и не быть </a:t>
            </a:r>
            <a:r>
              <a:rPr lang="ru-RU" dirty="0" smtClean="0"/>
              <a:t>коллекцией</a:t>
            </a:r>
            <a:r>
              <a:rPr lang="ru-RU" dirty="0"/>
              <a:t>, но, как правило, в этом случае он должен агрегировать объект-коллекцию</a:t>
            </a:r>
            <a:r>
              <a:rPr lang="ru-RU" dirty="0" smtClean="0"/>
              <a:t>.</a:t>
            </a:r>
            <a:r>
              <a:rPr lang="ru-RU" dirty="0"/>
              <a:t> </a:t>
            </a:r>
            <a:endParaRPr lang="ru-RU" dirty="0" smtClean="0"/>
          </a:p>
          <a:p>
            <a:r>
              <a:rPr lang="ru-RU" dirty="0" smtClean="0"/>
              <a:t>На диаграмме приведена </a:t>
            </a:r>
            <a:r>
              <a:rPr lang="ru-RU" dirty="0"/>
              <a:t>реализация итератора для класса </a:t>
            </a:r>
            <a:r>
              <a:rPr lang="ru-RU" b="1" dirty="0" err="1"/>
              <a:t>StudentSession</a:t>
            </a:r>
            <a:r>
              <a:rPr lang="ru-RU" dirty="0"/>
              <a:t>, </a:t>
            </a:r>
            <a:r>
              <a:rPr lang="ru-RU" dirty="0" smtClean="0"/>
              <a:t>инкапсулирующего </a:t>
            </a:r>
            <a:r>
              <a:rPr lang="ru-RU" dirty="0"/>
              <a:t>в виде карты </a:t>
            </a:r>
            <a:r>
              <a:rPr lang="ru-RU" b="1" dirty="0" err="1"/>
              <a:t>HashMap</a:t>
            </a:r>
            <a:r>
              <a:rPr lang="ru-RU" b="1" dirty="0"/>
              <a:t> </a:t>
            </a:r>
            <a:r>
              <a:rPr lang="ru-RU" dirty="0"/>
              <a:t>результаты студенческой </a:t>
            </a:r>
            <a:r>
              <a:rPr lang="ru-RU" dirty="0" err="1"/>
              <a:t>сеесии</a:t>
            </a:r>
            <a:r>
              <a:rPr lang="ru-RU" dirty="0"/>
              <a:t>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9325" y="1905000"/>
            <a:ext cx="6162675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39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Memento</a:t>
            </a:r>
            <a:r>
              <a:rPr lang="ru-RU" dirty="0"/>
              <a:t> (Хранитель)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78040" y="1455313"/>
            <a:ext cx="3374264" cy="4455909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Позволяет зафиксировать и извлечь все свойства объекта (значения его </a:t>
            </a:r>
            <a:r>
              <a:rPr lang="ru-RU" dirty="0" smtClean="0"/>
              <a:t>полей) с </a:t>
            </a:r>
            <a:r>
              <a:rPr lang="ru-RU" dirty="0"/>
              <a:t>возможностью последующего восстановления объекта до данного состояния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/>
              <a:t>В качестве примера можно привести сохранение состояния счета </a:t>
            </a:r>
            <a:r>
              <a:rPr lang="ru-RU" dirty="0" smtClean="0"/>
              <a:t>клиента перед </a:t>
            </a:r>
            <a:r>
              <a:rPr lang="ru-RU" dirty="0"/>
              <a:t>каким-либо серьезным действием с ним. Например, перед </a:t>
            </a:r>
            <a:r>
              <a:rPr lang="ru-RU" dirty="0" smtClean="0"/>
              <a:t>транзакцией.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5447763" y="1484370"/>
            <a:ext cx="3583032" cy="161582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Memento {</a:t>
            </a:r>
            <a:b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state</a:t>
            </a: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getState</a:t>
            </a: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state</a:t>
            </a: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setState</a:t>
            </a: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(String state) {</a:t>
            </a:r>
            <a:b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state </a:t>
            </a: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state</a:t>
            </a: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7739038" y="3289834"/>
            <a:ext cx="4007828" cy="313932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Originator {</a:t>
            </a:r>
            <a:b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state </a:t>
            </a: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"Initial state"</a:t>
            </a: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public void </a:t>
            </a: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setMemento</a:t>
            </a: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(Memento memento) {</a:t>
            </a:r>
            <a:b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state </a:t>
            </a: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memento.getState()</a:t>
            </a: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Memento </a:t>
            </a: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createMemento</a:t>
            </a: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Memento memento = </a:t>
            </a: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Memento()</a:t>
            </a: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memento.setState(</a:t>
            </a: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state</a:t>
            </a: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memento</a:t>
            </a: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execute</a:t>
            </a: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state </a:t>
            </a: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"New state"</a:t>
            </a: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state</a:t>
            </a: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4919681" y="3950922"/>
            <a:ext cx="27308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i="1" dirty="0" smtClean="0"/>
              <a:t>Класс</a:t>
            </a:r>
            <a:r>
              <a:rPr lang="ru-RU" i="1" dirty="0"/>
              <a:t>, сохранением состояния которого занимается </a:t>
            </a:r>
            <a:r>
              <a:rPr lang="ru-RU" i="1" dirty="0" err="1" smtClean="0"/>
              <a:t>Memento</a:t>
            </a:r>
            <a:r>
              <a:rPr lang="ru-RU" i="1" dirty="0" smtClean="0"/>
              <a:t>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03349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65720" y="1671570"/>
            <a:ext cx="4944929" cy="1387227"/>
          </a:xfrm>
        </p:spPr>
        <p:txBody>
          <a:bodyPr/>
          <a:lstStyle/>
          <a:p>
            <a:pPr marL="0" indent="0">
              <a:buNone/>
            </a:pPr>
            <a:r>
              <a:rPr lang="ru-RU" i="1" dirty="0"/>
              <a:t>В</a:t>
            </a:r>
            <a:r>
              <a:rPr lang="ru-RU" i="1" dirty="0" smtClean="0"/>
              <a:t>осстанавливает </a:t>
            </a:r>
            <a:r>
              <a:rPr lang="ru-RU" i="1" dirty="0"/>
              <a:t>сохраненное </a:t>
            </a:r>
            <a:r>
              <a:rPr lang="ru-RU" i="1" dirty="0" smtClean="0"/>
              <a:t>состояние:</a:t>
            </a:r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425145" y="1557269"/>
            <a:ext cx="3498073" cy="161582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Caretaker {</a:t>
            </a:r>
            <a:b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Memento </a:t>
            </a: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memento</a:t>
            </a: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Caretaker</a:t>
            </a: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(Memento memento) {</a:t>
            </a:r>
            <a:b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memento </a:t>
            </a: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memento</a:t>
            </a: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Memento </a:t>
            </a: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getMemento</a:t>
            </a: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memento</a:t>
            </a: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931615" y="4498017"/>
            <a:ext cx="4944929" cy="13872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i="1" dirty="0" smtClean="0"/>
              <a:t>Сохранение </a:t>
            </a:r>
            <a:r>
              <a:rPr lang="ru-RU" i="1" dirty="0"/>
              <a:t>и восстановление </a:t>
            </a:r>
            <a:r>
              <a:rPr lang="ru-RU" i="1" dirty="0" smtClean="0"/>
              <a:t>состояния, запуск:</a:t>
            </a:r>
            <a:endParaRPr lang="ru-RU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5023320" y="4214441"/>
            <a:ext cx="6301725" cy="195438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RunnerMemento {</a:t>
            </a:r>
            <a:b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static void </a:t>
            </a: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(String[] args) {</a:t>
            </a:r>
            <a:b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Originator originator = </a:t>
            </a: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Originator()</a:t>
            </a: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Caretaker caretaker = </a:t>
            </a: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Caretaker(originator.createMemento())</a:t>
            </a: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ru-RU" sz="1100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.println(originator)</a:t>
            </a: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originator.execute()</a:t>
            </a: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ru-RU" sz="1100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.println(originator)</a:t>
            </a: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originator.setMemento(caretaker.getMemento())</a:t>
            </a: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ru-RU" sz="1100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.println(originator)</a:t>
            </a: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8282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Strategy</a:t>
            </a:r>
            <a:r>
              <a:rPr lang="ru-RU" dirty="0"/>
              <a:t> (Стратегия)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55313" y="2133600"/>
            <a:ext cx="4881093" cy="3777622"/>
          </a:xfrm>
        </p:spPr>
        <p:txBody>
          <a:bodyPr>
            <a:normAutofit/>
          </a:bodyPr>
          <a:lstStyle/>
          <a:p>
            <a:r>
              <a:rPr lang="ru-RU" dirty="0"/>
              <a:t>Стратегия </a:t>
            </a:r>
            <a:r>
              <a:rPr lang="ru-RU" dirty="0" smtClean="0"/>
              <a:t>позволяет изменять </a:t>
            </a:r>
            <a:r>
              <a:rPr lang="ru-RU" dirty="0"/>
              <a:t>алгоритмы независимо от клиентов, которые ими </a:t>
            </a:r>
            <a:r>
              <a:rPr lang="ru-RU" dirty="0" smtClean="0"/>
              <a:t>пользуются. Алгоритмы </a:t>
            </a:r>
            <a:r>
              <a:rPr lang="ru-RU" dirty="0"/>
              <a:t>решают близкие задачи и обладают идентичным </a:t>
            </a:r>
            <a:r>
              <a:rPr lang="ru-RU" dirty="0" smtClean="0"/>
              <a:t>интерфейсом. Отличия </a:t>
            </a:r>
            <a:r>
              <a:rPr lang="ru-RU" dirty="0"/>
              <a:t>начинаются только в реализации. К примерам таких задач </a:t>
            </a:r>
            <a:r>
              <a:rPr lang="ru-RU" dirty="0" smtClean="0"/>
              <a:t>относятся алгоритмы </a:t>
            </a:r>
            <a:r>
              <a:rPr lang="ru-RU" dirty="0"/>
              <a:t>сортировки, поиска, архивирования, кодирования, генерации </a:t>
            </a:r>
            <a:r>
              <a:rPr lang="ru-RU" dirty="0" smtClean="0"/>
              <a:t>случайных </a:t>
            </a:r>
            <a:r>
              <a:rPr lang="ru-RU" dirty="0"/>
              <a:t>чисел и прочих. Известен также под названием </a:t>
            </a:r>
            <a:r>
              <a:rPr lang="ru-RU" dirty="0" err="1"/>
              <a:t>Policy</a:t>
            </a:r>
            <a:r>
              <a:rPr lang="ru-RU" dirty="0"/>
              <a:t>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768" y="2133600"/>
            <a:ext cx="4800600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810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err="1"/>
              <a:t>Template</a:t>
            </a:r>
            <a:r>
              <a:rPr lang="ru-RU" b="1" dirty="0"/>
              <a:t> </a:t>
            </a:r>
            <a:r>
              <a:rPr lang="ru-RU" b="1" dirty="0" err="1"/>
              <a:t>Method</a:t>
            </a:r>
            <a:r>
              <a:rPr lang="ru-RU" dirty="0"/>
              <a:t> (Шаблонный метод)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Определяет основу алгоритма </a:t>
            </a:r>
            <a:r>
              <a:rPr lang="ru-RU" dirty="0" smtClean="0"/>
              <a:t>действий, оставляя </a:t>
            </a:r>
            <a:r>
              <a:rPr lang="ru-RU" dirty="0"/>
              <a:t>элементы реализации </a:t>
            </a:r>
            <a:r>
              <a:rPr lang="ru-RU" dirty="0" smtClean="0"/>
              <a:t>подклассам. Алгоритм </a:t>
            </a:r>
            <a:r>
              <a:rPr lang="ru-RU" dirty="0"/>
              <a:t>и последовательность действий </a:t>
            </a:r>
            <a:r>
              <a:rPr lang="ru-RU" dirty="0" smtClean="0"/>
              <a:t>задаются </a:t>
            </a:r>
            <a:r>
              <a:rPr lang="ru-RU" dirty="0"/>
              <a:t>абстрактными методами, навязывая </a:t>
            </a:r>
            <a:r>
              <a:rPr lang="ru-RU" dirty="0" smtClean="0"/>
              <a:t>контракт </a:t>
            </a:r>
            <a:r>
              <a:rPr lang="ru-RU" dirty="0"/>
              <a:t>подклассам для определения и </a:t>
            </a:r>
            <a:r>
              <a:rPr lang="ru-RU" dirty="0" smtClean="0"/>
              <a:t>расширения </a:t>
            </a:r>
            <a:r>
              <a:rPr lang="ru-RU" dirty="0"/>
              <a:t>специфичного поведения в </a:t>
            </a:r>
            <a:r>
              <a:rPr lang="ru-RU" dirty="0" smtClean="0"/>
              <a:t>полиморфных методах</a:t>
            </a:r>
            <a:r>
              <a:rPr lang="ru-RU" dirty="0"/>
              <a:t>. Подкласс в этой </a:t>
            </a:r>
            <a:r>
              <a:rPr lang="ru-RU" dirty="0" smtClean="0"/>
              <a:t>ситуации </a:t>
            </a:r>
            <a:r>
              <a:rPr lang="ru-RU" dirty="0"/>
              <a:t>может </a:t>
            </a:r>
            <a:r>
              <a:rPr lang="ru-RU" dirty="0" smtClean="0"/>
              <a:t>заменять </a:t>
            </a:r>
            <a:r>
              <a:rPr lang="ru-RU" dirty="0"/>
              <a:t>части метода, не переписывая их заново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/>
              <a:t>Шаблон </a:t>
            </a:r>
            <a:r>
              <a:rPr lang="ru-RU" b="1" dirty="0" err="1"/>
              <a:t>Template</a:t>
            </a:r>
            <a:r>
              <a:rPr lang="ru-RU" b="1" dirty="0"/>
              <a:t> </a:t>
            </a:r>
            <a:r>
              <a:rPr lang="ru-RU" b="1" dirty="0" err="1"/>
              <a:t>Method</a:t>
            </a:r>
            <a:r>
              <a:rPr lang="ru-RU" b="1" dirty="0"/>
              <a:t> </a:t>
            </a:r>
            <a:r>
              <a:rPr lang="ru-RU" dirty="0"/>
              <a:t>применим в случаях, если:</a:t>
            </a:r>
          </a:p>
          <a:p>
            <a:pPr marL="0" indent="0">
              <a:buNone/>
            </a:pPr>
            <a:r>
              <a:rPr lang="ru-RU" dirty="0"/>
              <a:t>——существует общее для всех подклассов поведение, но оно может быть </a:t>
            </a:r>
            <a:r>
              <a:rPr lang="ru-RU" dirty="0" smtClean="0"/>
              <a:t>разделено </a:t>
            </a:r>
            <a:r>
              <a:rPr lang="ru-RU" dirty="0"/>
              <a:t>на фрагменты и помещено в суперкласс;</a:t>
            </a:r>
          </a:p>
          <a:p>
            <a:pPr marL="0" indent="0">
              <a:buNone/>
            </a:pPr>
            <a:r>
              <a:rPr lang="ru-RU" dirty="0"/>
              <a:t>——каркас алгоритма однократно задан жестко, а конкретное изменяемое </a:t>
            </a:r>
            <a:r>
              <a:rPr lang="ru-RU" dirty="0" smtClean="0"/>
              <a:t>поведение </a:t>
            </a:r>
            <a:r>
              <a:rPr lang="ru-RU" dirty="0"/>
              <a:t>возложено на подклассы.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3789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89212" y="1094703"/>
            <a:ext cx="8915400" cy="5267459"/>
          </a:xfrm>
        </p:spPr>
        <p:txBody>
          <a:bodyPr>
            <a:normAutofit/>
          </a:bodyPr>
          <a:lstStyle/>
          <a:p>
            <a:r>
              <a:rPr lang="ru-RU" sz="2000" b="1" dirty="0" err="1" smtClean="0"/>
              <a:t>Mediator</a:t>
            </a:r>
            <a:r>
              <a:rPr lang="ru-RU" sz="2000" dirty="0"/>
              <a:t> (Посредник) - предоставляет класс посредника, который обрабатывает все коммуникации между различными </a:t>
            </a:r>
            <a:r>
              <a:rPr lang="ru-RU" sz="2000" dirty="0" smtClean="0"/>
              <a:t>классами.</a:t>
            </a:r>
          </a:p>
          <a:p>
            <a:r>
              <a:rPr lang="ru-RU" sz="2000" b="1" dirty="0" err="1" smtClean="0"/>
              <a:t>State</a:t>
            </a:r>
            <a:r>
              <a:rPr lang="ru-RU" sz="2000" dirty="0"/>
              <a:t> (Состояние) - объект может изменять свое поведение в зависимости от его </a:t>
            </a:r>
            <a:r>
              <a:rPr lang="ru-RU" sz="2000" dirty="0" smtClean="0"/>
              <a:t>состояния.</a:t>
            </a:r>
            <a:r>
              <a:rPr lang="ru-RU" sz="2000" dirty="0"/>
              <a:t> </a:t>
            </a:r>
            <a:r>
              <a:rPr lang="ru-RU" sz="2000" dirty="0" smtClean="0"/>
              <a:t>Позволяет </a:t>
            </a:r>
            <a:r>
              <a:rPr lang="ru-RU" sz="2000" dirty="0"/>
              <a:t>отслеживать состояния объекта класса на основе </a:t>
            </a:r>
            <a:r>
              <a:rPr lang="ru-RU" sz="2000" dirty="0" smtClean="0"/>
              <a:t>агрегированных </a:t>
            </a:r>
            <a:r>
              <a:rPr lang="ru-RU" sz="2000" dirty="0"/>
              <a:t>им объектов, классы которых в свою очередь могут быть </a:t>
            </a:r>
            <a:r>
              <a:rPr lang="ru-RU" sz="2000" dirty="0" smtClean="0"/>
              <a:t>организованы в </a:t>
            </a:r>
            <a:r>
              <a:rPr lang="ru-RU" sz="2000" dirty="0"/>
              <a:t>некоторую иерархию классов-состояний или по другому принципу.</a:t>
            </a:r>
            <a:endParaRPr lang="ru-RU" sz="2000" dirty="0"/>
          </a:p>
          <a:p>
            <a:r>
              <a:rPr lang="ru-RU" sz="2000" b="1" dirty="0" err="1"/>
              <a:t>Visitor</a:t>
            </a:r>
            <a:r>
              <a:rPr lang="ru-RU" sz="2000" dirty="0"/>
              <a:t> (Посетитель) - используется для упрощения операций над группировками связанных объектов.</a:t>
            </a:r>
          </a:p>
          <a:p>
            <a:r>
              <a:rPr lang="ru-RU" sz="2000" b="1" dirty="0" err="1"/>
              <a:t>Interpreter</a:t>
            </a:r>
            <a:r>
              <a:rPr lang="ru-RU" sz="2000" dirty="0"/>
              <a:t> (Интерпретатор) - определяет грамматику простого языка для проблемной области</a:t>
            </a:r>
            <a:r>
              <a:rPr lang="ru-RU" sz="2000" dirty="0" smtClean="0"/>
              <a:t>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215948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89212" y="553792"/>
            <a:ext cx="8915400" cy="4997002"/>
          </a:xfrm>
        </p:spPr>
        <p:txBody>
          <a:bodyPr>
            <a:noAutofit/>
          </a:bodyPr>
          <a:lstStyle/>
          <a:p>
            <a:r>
              <a:rPr lang="ru-RU" sz="2000" b="1" dirty="0" err="1" smtClean="0"/>
              <a:t>Антипаттерн</a:t>
            </a:r>
            <a:r>
              <a:rPr lang="ru-RU" sz="2000" dirty="0"/>
              <a:t>  — это распространённый подход к решению класса часто встречающихся проблем, являющийся неэффективным, рискованным или </a:t>
            </a:r>
            <a:r>
              <a:rPr lang="ru-RU" sz="2000" dirty="0" smtClean="0"/>
              <a:t>непродуктивным. </a:t>
            </a:r>
            <a:r>
              <a:rPr lang="ru-RU" sz="2000" dirty="0"/>
              <a:t>В отличие от шаблона проектирования, рассмотрение </a:t>
            </a:r>
            <a:r>
              <a:rPr lang="ru-RU" sz="2000" dirty="0" err="1"/>
              <a:t>антипаттерна</a:t>
            </a:r>
            <a:r>
              <a:rPr lang="ru-RU" sz="2000" dirty="0"/>
              <a:t> включает в себя как неправильное решение проблемы с его признаками и последствиями, так и выход из </a:t>
            </a:r>
            <a:r>
              <a:rPr lang="ru-RU" sz="2000" dirty="0" smtClean="0"/>
              <a:t>ситуации.</a:t>
            </a:r>
            <a:endParaRPr lang="ru-RU" sz="2000" dirty="0"/>
          </a:p>
        </p:txBody>
      </p:sp>
      <p:pic>
        <p:nvPicPr>
          <p:cNvPr id="5124" name="Picture 4" descr="https://i.ytimg.com/vi/zF9s3GGoqoA/maxresdefaul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9857" y="3013657"/>
            <a:ext cx="5082861" cy="2859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Объект 2"/>
          <p:cNvSpPr txBox="1">
            <a:spLocks/>
          </p:cNvSpPr>
          <p:nvPr/>
        </p:nvSpPr>
        <p:spPr>
          <a:xfrm>
            <a:off x="719629" y="3013656"/>
            <a:ext cx="5062985" cy="49970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ru-RU" sz="2000" dirty="0" err="1" smtClean="0"/>
              <a:t>Антипаттерны</a:t>
            </a:r>
            <a:r>
              <a:rPr lang="ru-RU" sz="2000" dirty="0" smtClean="0"/>
              <a:t>  (</a:t>
            </a:r>
            <a:r>
              <a:rPr lang="ru-RU" sz="2000" dirty="0" err="1" smtClean="0"/>
              <a:t>Anti-Design-Patterns</a:t>
            </a:r>
            <a:r>
              <a:rPr lang="ru-RU" sz="2000" dirty="0" smtClean="0"/>
              <a:t>) описывают, как не следует поступать при разработке программ, показывая характерные ошибки в дизайне и в реализации. Они концептуально похожи на паттерны в том, что они документируют повторяющиеся решения общих проблем, однако их использование даёт негативные последствия.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624471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Виды паттернов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64406" y="1661375"/>
            <a:ext cx="10032642" cy="4739425"/>
          </a:xfrm>
        </p:spPr>
        <p:txBody>
          <a:bodyPr>
            <a:normAutofit fontScale="92500"/>
          </a:bodyPr>
          <a:lstStyle/>
          <a:p>
            <a:r>
              <a:rPr lang="ru-RU" sz="2400" dirty="0"/>
              <a:t>порождающие (</a:t>
            </a:r>
            <a:r>
              <a:rPr lang="en-US" sz="2400" dirty="0"/>
              <a:t>creational);</a:t>
            </a:r>
            <a:endParaRPr lang="ru-RU" sz="2400" dirty="0"/>
          </a:p>
          <a:p>
            <a:r>
              <a:rPr lang="ru-RU" sz="2400" dirty="0" smtClean="0"/>
              <a:t>структурные </a:t>
            </a:r>
            <a:r>
              <a:rPr lang="ru-RU" sz="2400" dirty="0"/>
              <a:t>(</a:t>
            </a:r>
            <a:r>
              <a:rPr lang="en-US" sz="2400" dirty="0"/>
              <a:t>structural</a:t>
            </a:r>
            <a:r>
              <a:rPr lang="en-US" sz="2400" dirty="0" smtClean="0"/>
              <a:t>)</a:t>
            </a:r>
            <a:r>
              <a:rPr lang="en-US" sz="2400" dirty="0"/>
              <a:t> ;</a:t>
            </a:r>
            <a:endParaRPr lang="ru-RU" sz="2400" dirty="0"/>
          </a:p>
          <a:p>
            <a:r>
              <a:rPr lang="ru-RU" sz="2400" dirty="0" smtClean="0"/>
              <a:t>поведенческие </a:t>
            </a:r>
            <a:r>
              <a:rPr lang="ru-RU" sz="2400" dirty="0"/>
              <a:t>(</a:t>
            </a:r>
            <a:r>
              <a:rPr lang="en-US" sz="2400" dirty="0"/>
              <a:t>behavioral</a:t>
            </a:r>
            <a:r>
              <a:rPr lang="en-US" sz="2400" dirty="0" smtClean="0"/>
              <a:t>)</a:t>
            </a:r>
            <a:r>
              <a:rPr lang="en-US" sz="2400" dirty="0"/>
              <a:t> .</a:t>
            </a:r>
            <a:endParaRPr lang="ru-RU" sz="2400" dirty="0"/>
          </a:p>
          <a:p>
            <a:endParaRPr lang="ru-RU" sz="2400" dirty="0"/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r>
              <a:rPr lang="ru-RU" sz="2400" b="1" dirty="0" smtClean="0"/>
              <a:t> Порождающие </a:t>
            </a:r>
            <a:r>
              <a:rPr lang="ru-RU" sz="2400" b="1" dirty="0"/>
              <a:t>паттерны </a:t>
            </a:r>
            <a:r>
              <a:rPr lang="ru-RU" sz="2400" dirty="0"/>
              <a:t>предоставляют механизмы инициализации, позволяя создавать объекты удобным способом</a:t>
            </a:r>
            <a:r>
              <a:rPr lang="ru-RU" sz="2400" dirty="0" smtClean="0"/>
              <a:t>.</a:t>
            </a:r>
          </a:p>
          <a:p>
            <a:pPr marL="0" indent="0">
              <a:buNone/>
            </a:pPr>
            <a:r>
              <a:rPr lang="ru-RU" sz="2400" dirty="0" smtClean="0"/>
              <a:t> </a:t>
            </a:r>
            <a:r>
              <a:rPr lang="ru-RU" sz="2400" b="1" dirty="0"/>
              <a:t>Структурные паттерны</a:t>
            </a:r>
            <a:r>
              <a:rPr lang="ru-RU" sz="2400" dirty="0"/>
              <a:t> определяют отношения между классами и объектами, позволяя им работать совместно</a:t>
            </a:r>
            <a:r>
              <a:rPr lang="ru-RU" sz="2400" dirty="0" smtClean="0"/>
              <a:t>.</a:t>
            </a:r>
          </a:p>
          <a:p>
            <a:pPr marL="0" indent="0">
              <a:buNone/>
            </a:pPr>
            <a:r>
              <a:rPr lang="ru-RU" sz="2400" dirty="0" smtClean="0"/>
              <a:t> </a:t>
            </a:r>
            <a:r>
              <a:rPr lang="ru-RU" sz="2400" b="1" dirty="0"/>
              <a:t>Поведенческие паттерны </a:t>
            </a:r>
            <a:r>
              <a:rPr lang="ru-RU" sz="2400" dirty="0"/>
              <a:t>используются для того, чтобы упростить взаимодействие между сущностями.</a:t>
            </a:r>
          </a:p>
          <a:p>
            <a:endParaRPr lang="ru-RU" sz="24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3861" y="1068946"/>
            <a:ext cx="4076969" cy="2772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38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Порождающие паттерны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200" dirty="0"/>
              <a:t>Abstract Factory – </a:t>
            </a:r>
            <a:r>
              <a:rPr lang="ru-RU" sz="2200" dirty="0"/>
              <a:t>Абстрактная фабрика </a:t>
            </a:r>
            <a:endParaRPr lang="ru-RU" sz="2200" dirty="0" smtClean="0"/>
          </a:p>
          <a:p>
            <a:r>
              <a:rPr lang="en-US" sz="2200" dirty="0" smtClean="0"/>
              <a:t>Builder </a:t>
            </a:r>
            <a:r>
              <a:rPr lang="en-US" sz="2200" dirty="0"/>
              <a:t>– </a:t>
            </a:r>
            <a:r>
              <a:rPr lang="ru-RU" sz="2200" dirty="0"/>
              <a:t>Строитель </a:t>
            </a:r>
            <a:endParaRPr lang="ru-RU" sz="2200" dirty="0" smtClean="0"/>
          </a:p>
          <a:p>
            <a:r>
              <a:rPr lang="en-US" sz="2200" dirty="0" smtClean="0"/>
              <a:t>Factory </a:t>
            </a:r>
            <a:r>
              <a:rPr lang="en-US" sz="2200" dirty="0"/>
              <a:t>Method – </a:t>
            </a:r>
            <a:r>
              <a:rPr lang="ru-RU" sz="2200" dirty="0"/>
              <a:t>Фабричный </a:t>
            </a:r>
            <a:r>
              <a:rPr lang="ru-RU" sz="2200" dirty="0" smtClean="0"/>
              <a:t>метод</a:t>
            </a:r>
          </a:p>
          <a:p>
            <a:r>
              <a:rPr lang="en-US" sz="2200" dirty="0" smtClean="0"/>
              <a:t>Prototype </a:t>
            </a:r>
            <a:r>
              <a:rPr lang="en-US" sz="2200" dirty="0"/>
              <a:t>– </a:t>
            </a:r>
            <a:r>
              <a:rPr lang="ru-RU" sz="2200" dirty="0"/>
              <a:t>Прототип </a:t>
            </a:r>
            <a:endParaRPr lang="ru-RU" sz="2200" dirty="0" smtClean="0"/>
          </a:p>
          <a:p>
            <a:r>
              <a:rPr lang="ru-RU" sz="2200" dirty="0" smtClean="0"/>
              <a:t> </a:t>
            </a:r>
            <a:r>
              <a:rPr lang="en-US" sz="2200" dirty="0"/>
              <a:t>Singleton – </a:t>
            </a:r>
            <a:r>
              <a:rPr lang="ru-RU" sz="2200" dirty="0" smtClean="0"/>
              <a:t>Одиночка</a:t>
            </a:r>
            <a:endParaRPr lang="ru-RU" sz="2200" dirty="0"/>
          </a:p>
          <a:p>
            <a:pPr marL="0" indent="0">
              <a:buNone/>
            </a:pPr>
            <a:r>
              <a:rPr lang="ru-RU" sz="2200" dirty="0"/>
              <a:t>Порождающие шаблоны предназначаются для организации процесса </a:t>
            </a:r>
            <a:r>
              <a:rPr lang="ru-RU" sz="2200" dirty="0" smtClean="0"/>
              <a:t>создания </a:t>
            </a:r>
            <a:r>
              <a:rPr lang="ru-RU" sz="2200" dirty="0"/>
              <a:t>объектов и все до единого соответствуют шаблону </a:t>
            </a:r>
            <a:r>
              <a:rPr lang="ru-RU" sz="2200" dirty="0" err="1" smtClean="0"/>
              <a:t>Creator</a:t>
            </a:r>
            <a:r>
              <a:rPr lang="ru-RU" sz="2200" dirty="0" smtClean="0"/>
              <a:t> </a:t>
            </a:r>
            <a:r>
              <a:rPr lang="ru-RU" sz="2400" dirty="0"/>
              <a:t>из </a:t>
            </a:r>
            <a:r>
              <a:rPr lang="en-US" sz="2400" dirty="0"/>
              <a:t>GRASP</a:t>
            </a:r>
            <a:r>
              <a:rPr lang="ru-RU" sz="2200" dirty="0" smtClean="0"/>
              <a:t>.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1039571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Abstract Factory </a:t>
            </a:r>
            <a:r>
              <a:rPr lang="ru-RU" dirty="0"/>
              <a:t>(</a:t>
            </a:r>
            <a:r>
              <a:rPr lang="ru-RU" dirty="0" smtClean="0"/>
              <a:t>Абстрактная фабрика)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89211" y="1390918"/>
            <a:ext cx="4507048" cy="26543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Необходимо создавать объекты классов, не имеющих иерархической </a:t>
            </a:r>
            <a:r>
              <a:rPr lang="ru-RU" dirty="0" smtClean="0"/>
              <a:t>связи, но </a:t>
            </a:r>
            <a:r>
              <a:rPr lang="ru-RU" dirty="0"/>
              <a:t>логически связанных между собой. Абстрактный класс-фабрика </a:t>
            </a:r>
            <a:r>
              <a:rPr lang="ru-RU" dirty="0" smtClean="0"/>
              <a:t>определяет общий </a:t>
            </a:r>
            <a:r>
              <a:rPr lang="ru-RU" dirty="0"/>
              <a:t>интерфейс таких фабрик. Его подклассы обладают конкретной </a:t>
            </a:r>
            <a:r>
              <a:rPr lang="ru-RU" dirty="0" smtClean="0"/>
              <a:t>реализацией методов </a:t>
            </a:r>
            <a:r>
              <a:rPr lang="ru-RU" dirty="0"/>
              <a:t>по созданию разных объектов.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7263684" y="1594669"/>
            <a:ext cx="4121239" cy="60016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AbstractProduct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sz="11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7263685" y="2533364"/>
            <a:ext cx="4121239" cy="154657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ru-RU" sz="105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ConcreteProduct</a:t>
            </a:r>
            <a:r>
              <a:rPr kumimoji="0" 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sz="105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kumimoji="0" 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sz="105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AbstractProduct</a:t>
            </a:r>
            <a:r>
              <a:rPr kumimoji="0" 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sz="105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поля</a:t>
            </a:r>
            <a:br>
              <a:rPr kumimoji="0" lang="ru-RU" sz="105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sz="105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конструкторы</a:t>
            </a:r>
            <a:br>
              <a:rPr kumimoji="0" lang="ru-RU" sz="105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sz="105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методы</a:t>
            </a:r>
            <a:br>
              <a:rPr kumimoji="0" lang="ru-RU" sz="105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sz="105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ru-RU" sz="105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sz="105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kumimoji="0" 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sz="105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ru-RU" sz="105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ru-RU" sz="105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sz="105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sz="105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Concrete</a:t>
            </a:r>
            <a:r>
              <a:rPr kumimoji="0" lang="ru-RU" sz="105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sz="105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product</a:t>
            </a:r>
            <a:r>
              <a:rPr kumimoji="0" lang="ru-RU" sz="105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532586" y="4045316"/>
            <a:ext cx="4005329" cy="60016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AbstractFactory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AbstractProduct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sz="11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createProduct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1532586" y="4876795"/>
            <a:ext cx="4829577" cy="178510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ConcreteFactory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AbstractFactory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AbstractProduct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sz="11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createProduct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ru-RU" sz="11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sz="11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Creating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sz="11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concrete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sz="11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product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AbstractProduct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product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ConcreteProduct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product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7263685" y="4364610"/>
            <a:ext cx="4402686" cy="209288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AbstractFactory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abstractFactory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private 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AbstractProduct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abstractProduct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action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abstractProduct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abstractFactory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.createProduct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abstractProduct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.info()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setAbstractFactory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AbstractFactory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factory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abstractFactory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factory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6465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Builder </a:t>
            </a:r>
            <a:r>
              <a:rPr lang="ru-RU" dirty="0"/>
              <a:t>(</a:t>
            </a:r>
            <a:r>
              <a:rPr lang="ru-RU" dirty="0" smtClean="0"/>
              <a:t>Строитель) 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854557" y="1560769"/>
            <a:ext cx="4713666" cy="46597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Отделяет конструирование сложного объекта от его представления так, что в результате одного и того же процесса конструирования могут получаться разные представления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Хорошим </a:t>
            </a:r>
            <a:r>
              <a:rPr lang="ru-RU" dirty="0"/>
              <a:t>примером реализации шаблона </a:t>
            </a:r>
            <a:r>
              <a:rPr lang="ru-RU" b="1" dirty="0" err="1"/>
              <a:t>Builder</a:t>
            </a:r>
            <a:r>
              <a:rPr lang="ru-RU" b="1" dirty="0"/>
              <a:t> </a:t>
            </a:r>
            <a:r>
              <a:rPr lang="ru-RU" dirty="0"/>
              <a:t>служит процесс </a:t>
            </a:r>
            <a:r>
              <a:rPr lang="ru-RU" dirty="0" smtClean="0"/>
              <a:t>создания объекта </a:t>
            </a:r>
            <a:r>
              <a:rPr lang="ru-RU" dirty="0"/>
              <a:t>на основе информации, извлекаемой из </a:t>
            </a:r>
            <a:r>
              <a:rPr lang="ru-RU" dirty="0" smtClean="0"/>
              <a:t>XML-документа различными </a:t>
            </a:r>
            <a:r>
              <a:rPr lang="ru-RU" dirty="0" err="1" smtClean="0"/>
              <a:t>парсерами</a:t>
            </a:r>
            <a:r>
              <a:rPr lang="ru-RU" dirty="0"/>
              <a:t>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0564" y="1731636"/>
            <a:ext cx="5150878" cy="3619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705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Factory Method </a:t>
            </a:r>
            <a:r>
              <a:rPr lang="ru-RU" dirty="0" smtClean="0"/>
              <a:t>(Фабричный метод)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15724" y="1515414"/>
            <a:ext cx="9053290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В момент создания наследники могут определить, какой класс создавать. Иными словами, данный шаблон делегирует создание объектов наследникам родительского класса. Это позволяет использовать в коде программы не специфические классы, а манипулировать абстрактными объектами на более высоком уровне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9049" y="3321005"/>
            <a:ext cx="6449570" cy="2757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073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 </a:t>
            </a:r>
            <a:r>
              <a:rPr lang="ru-RU" dirty="0" smtClean="0"/>
              <a:t>(Прототип)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060620" y="1622738"/>
            <a:ext cx="3451538" cy="42884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Шаблон </a:t>
            </a:r>
            <a:r>
              <a:rPr lang="ru-RU" b="1" dirty="0" err="1"/>
              <a:t>Prototype</a:t>
            </a:r>
            <a:r>
              <a:rPr lang="ru-RU" b="1" dirty="0"/>
              <a:t> </a:t>
            </a:r>
            <a:r>
              <a:rPr lang="ru-RU" dirty="0"/>
              <a:t>позволяет специализировать механизм создания </a:t>
            </a:r>
            <a:r>
              <a:rPr lang="ru-RU" dirty="0" smtClean="0"/>
              <a:t>прототипов </a:t>
            </a:r>
            <a:r>
              <a:rPr lang="ru-RU" dirty="0"/>
              <a:t>для заданной абстракции предметной области. Особенно это может </a:t>
            </a:r>
            <a:r>
              <a:rPr lang="ru-RU" dirty="0" smtClean="0"/>
              <a:t>быть полезно </a:t>
            </a:r>
            <a:r>
              <a:rPr lang="ru-RU" dirty="0"/>
              <a:t>при применении глубокого клонирования.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763297" y="1591960"/>
            <a:ext cx="4093593" cy="83099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Prototype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методы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Prototype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clonePrototype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763297" y="2774063"/>
            <a:ext cx="4842182" cy="187743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ConcretePrototype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Prototype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поля и полиморфные методы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Prototype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clonePrototype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реализация процесса создания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объекта-прототипа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(клона)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078593" y="4916996"/>
            <a:ext cx="7142679" cy="138499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Client {</a:t>
            </a:r>
            <a:b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Prototype </a:t>
            </a: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mPrototype</a:t>
            </a: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public void </a:t>
            </a: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operation</a:t>
            </a: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Prototype instance = </a:t>
            </a: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mPrototype</a:t>
            </a: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.clonePrototype()</a:t>
            </a: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действия с клоном</a:t>
            </a:r>
            <a:b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7760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Singleton (</a:t>
            </a:r>
            <a:r>
              <a:rPr lang="ru-RU" dirty="0"/>
              <a:t>Одиночка)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2589211" y="1790162"/>
            <a:ext cx="8254799" cy="2034863"/>
          </a:xfrm>
        </p:spPr>
        <p:txBody>
          <a:bodyPr>
            <a:normAutofit fontScale="92500" lnSpcReduction="20000"/>
          </a:bodyPr>
          <a:lstStyle/>
          <a:p>
            <a:r>
              <a:rPr lang="ru-RU" sz="2000" dirty="0" smtClean="0"/>
              <a:t>Гарантирует </a:t>
            </a:r>
            <a:r>
              <a:rPr lang="ru-RU" sz="2000" dirty="0"/>
              <a:t>существование только одного </a:t>
            </a:r>
            <a:r>
              <a:rPr lang="ru-RU" sz="2000" dirty="0" smtClean="0"/>
              <a:t>экземпляра </a:t>
            </a:r>
            <a:r>
              <a:rPr lang="en-US" sz="2000" dirty="0" smtClean="0"/>
              <a:t>класса</a:t>
            </a:r>
            <a:r>
              <a:rPr lang="ru-RU" sz="2000" dirty="0" smtClean="0"/>
              <a:t> </a:t>
            </a:r>
            <a:r>
              <a:rPr lang="en-US" sz="2000" dirty="0" smtClean="0"/>
              <a:t>(the </a:t>
            </a:r>
            <a:r>
              <a:rPr lang="en-US" sz="2000" dirty="0"/>
              <a:t>sole instance of a </a:t>
            </a:r>
            <a:r>
              <a:rPr lang="en-US" sz="2000" dirty="0" smtClean="0"/>
              <a:t>class)</a:t>
            </a:r>
            <a:r>
              <a:rPr lang="ru-RU" sz="2000" dirty="0"/>
              <a:t> </a:t>
            </a:r>
            <a:r>
              <a:rPr lang="ru-RU" sz="2000" dirty="0" smtClean="0"/>
              <a:t>и </a:t>
            </a:r>
            <a:r>
              <a:rPr lang="ru-RU" sz="2000" dirty="0"/>
              <a:t>предоставляет к нему глобальную точку </a:t>
            </a:r>
            <a:r>
              <a:rPr lang="ru-RU" sz="2000" dirty="0" smtClean="0"/>
              <a:t>доступ</a:t>
            </a:r>
            <a:r>
              <a:rPr lang="ru-RU" sz="2000" dirty="0"/>
              <a:t>а</a:t>
            </a:r>
          </a:p>
          <a:p>
            <a:pPr marL="0" indent="0">
              <a:buNone/>
            </a:pPr>
            <a:r>
              <a:rPr lang="ru-RU" sz="2000" dirty="0" smtClean="0"/>
              <a:t>Единственный </a:t>
            </a:r>
            <a:r>
              <a:rPr lang="ru-RU" sz="2000" dirty="0"/>
              <a:t>экземпляр должен расширяться путём порождения подклассов, и клиентам нужно иметь возможность работать с расширенным экземпляром без модификации своего кода</a:t>
            </a:r>
            <a:r>
              <a:rPr lang="ru-RU" sz="2000" dirty="0" smtClean="0"/>
              <a:t>.</a:t>
            </a:r>
            <a:endParaRPr lang="ru-RU" sz="2000" dirty="0"/>
          </a:p>
        </p:txBody>
      </p:sp>
      <p:sp>
        <p:nvSpPr>
          <p:cNvPr id="5" name="Rectangle 1"/>
          <p:cNvSpPr>
            <a:spLocks noGrp="1" noChangeArrowheads="1"/>
          </p:cNvSpPr>
          <p:nvPr>
            <p:ph sz="half" idx="2"/>
          </p:nvPr>
        </p:nvSpPr>
        <p:spPr bwMode="auto">
          <a:xfrm>
            <a:off x="2589212" y="4201796"/>
            <a:ext cx="8022980" cy="181588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Singleton {</a:t>
            </a:r>
            <a:b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Singleton </a:t>
            </a:r>
            <a:r>
              <a:rPr kumimoji="0" lang="ru-RU" sz="16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INSTANCE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Singleton()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private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Singleton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 }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private 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Singleton 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getInstance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sz="16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INSTANCE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1158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401</TotalTime>
  <Words>1102</Words>
  <Application>Microsoft Office PowerPoint</Application>
  <PresentationFormat>Широкоэкранный</PresentationFormat>
  <Paragraphs>128</Paragraphs>
  <Slides>28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28</vt:i4>
      </vt:variant>
    </vt:vector>
  </HeadingPairs>
  <TitlesOfParts>
    <vt:vector size="33" baseType="lpstr">
      <vt:lpstr>Arial</vt:lpstr>
      <vt:lpstr>Century Gothic</vt:lpstr>
      <vt:lpstr>Courier New</vt:lpstr>
      <vt:lpstr>Wingdings 3</vt:lpstr>
      <vt:lpstr>Легкий дым</vt:lpstr>
      <vt:lpstr>Шаблоны проектирования</vt:lpstr>
      <vt:lpstr>Презентация PowerPoint</vt:lpstr>
      <vt:lpstr>Виды паттернов</vt:lpstr>
      <vt:lpstr>Порождающие паттерны</vt:lpstr>
      <vt:lpstr>Abstract Factory (Абстрактная фабрика) </vt:lpstr>
      <vt:lpstr>Builder (Строитель)  </vt:lpstr>
      <vt:lpstr>Factory Method (Фабричный метод) </vt:lpstr>
      <vt:lpstr>Prototype (Прототип) </vt:lpstr>
      <vt:lpstr>Singleton (Одиночка)</vt:lpstr>
      <vt:lpstr>Структурные паттерны</vt:lpstr>
      <vt:lpstr>Adapter  (Адаптер)</vt:lpstr>
      <vt:lpstr>Composite (Компоновщик)</vt:lpstr>
      <vt:lpstr>Composite (Компоновщик)</vt:lpstr>
      <vt:lpstr>Bridge (Мост)</vt:lpstr>
      <vt:lpstr>Proxy (Заместитель)</vt:lpstr>
      <vt:lpstr>Презентация PowerPoint</vt:lpstr>
      <vt:lpstr>Поведенческие паттерны</vt:lpstr>
      <vt:lpstr>Observer (Наблюдатель)</vt:lpstr>
      <vt:lpstr>Chain of Responsibility (Цепочка обязанностей)</vt:lpstr>
      <vt:lpstr>Презентация PowerPoint</vt:lpstr>
      <vt:lpstr>Command (Команда)</vt:lpstr>
      <vt:lpstr>Iterator (Итератор)</vt:lpstr>
      <vt:lpstr>Memento (Хранитель)</vt:lpstr>
      <vt:lpstr>Презентация PowerPoint</vt:lpstr>
      <vt:lpstr>Strategy (Стратегия)</vt:lpstr>
      <vt:lpstr>Template Method (Шаблонный метод)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Паттерны проектирования</dc:title>
  <dc:creator>Anastasia</dc:creator>
  <cp:lastModifiedBy>Anastasia</cp:lastModifiedBy>
  <cp:revision>27</cp:revision>
  <dcterms:created xsi:type="dcterms:W3CDTF">2019-12-19T03:33:25Z</dcterms:created>
  <dcterms:modified xsi:type="dcterms:W3CDTF">2019-12-19T10:19:52Z</dcterms:modified>
</cp:coreProperties>
</file>