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4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015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51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03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10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1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0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9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8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2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04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0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0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35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5075-86EF-46A7-A86E-DDCAE4F81ED7}" type="datetimeFigureOut">
              <a:rPr lang="ru-RU" smtClean="0"/>
              <a:t>19.08.2022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623852-D6EE-4CC7-9F6A-BE777F05C9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35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0462" y="1636295"/>
            <a:ext cx="7613645" cy="1572329"/>
          </a:xfrm>
        </p:spPr>
        <p:txBody>
          <a:bodyPr/>
          <a:lstStyle/>
          <a:p>
            <a:r>
              <a:rPr lang="ru-RU" sz="3200" b="1" dirty="0">
                <a:solidFill>
                  <a:schemeClr val="tx1"/>
                </a:solidFill>
              </a:rPr>
              <a:t>Исследовательский </a:t>
            </a:r>
            <a:r>
              <a:rPr lang="ru-RU" sz="3200" b="1" dirty="0" smtClean="0">
                <a:solidFill>
                  <a:schemeClr val="tx1"/>
                </a:solidFill>
              </a:rPr>
              <a:t>анализ </a:t>
            </a:r>
            <a:r>
              <a:rPr lang="ru-RU" sz="3200" b="1" dirty="0">
                <a:solidFill>
                  <a:schemeClr val="tx1"/>
                </a:solidFill>
              </a:rPr>
              <a:t>на основе данных </a:t>
            </a:r>
            <a:r>
              <a:rPr lang="ru-RU" sz="3200" b="1" dirty="0" smtClean="0">
                <a:solidFill>
                  <a:schemeClr val="tx1"/>
                </a:solidFill>
              </a:rPr>
              <a:t>регионального банка </a:t>
            </a:r>
            <a:r>
              <a:rPr lang="ru-RU" sz="3200" b="1" dirty="0">
                <a:solidFill>
                  <a:schemeClr val="tx1"/>
                </a:solidFill>
              </a:rPr>
              <a:t>- "</a:t>
            </a:r>
            <a:r>
              <a:rPr lang="ru-RU" sz="3200" b="1" dirty="0" err="1">
                <a:solidFill>
                  <a:schemeClr val="tx1"/>
                </a:solidFill>
              </a:rPr>
              <a:t>Метанпром</a:t>
            </a:r>
            <a:r>
              <a:rPr lang="ru-RU" sz="3200" b="1" dirty="0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6121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916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Распределения и зависимости признаков в разрезе </a:t>
            </a:r>
            <a:r>
              <a:rPr lang="ru-RU" sz="2400" b="1" dirty="0" smtClean="0">
                <a:solidFill>
                  <a:prstClr val="black"/>
                </a:solidFill>
              </a:rPr>
              <a:t>оттока. Вывод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1443789"/>
            <a:ext cx="8209992" cy="485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Параметры, которые говорят о возможном уходе клиента в отток</a:t>
            </a:r>
            <a:r>
              <a:rPr lang="ru-RU" sz="16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Чаще уходят клиенты старше 40 лет;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С балансом на счете ниже среднего;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Чаще всего к оттоку склонны женщины;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Клиенты пользующиеся одним продуктов так же уходят чаще, тех кто пользуется двумя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Портрет типичного клиента переставшего пользоваться услугами банка:</a:t>
            </a:r>
          </a:p>
          <a:p>
            <a:pPr marL="0" indent="0">
              <a:buNone/>
            </a:pPr>
            <a:r>
              <a:rPr lang="ru-RU" sz="1600" dirty="0" smtClean="0"/>
              <a:t>45-летняя </a:t>
            </a:r>
            <a:r>
              <a:rPr lang="ru-RU" sz="1600" dirty="0"/>
              <a:t>женщина из Ростова Великого с низкой активностью и балансом на счете </a:t>
            </a:r>
            <a:r>
              <a:rPr lang="ru-RU" sz="1600" dirty="0" smtClean="0"/>
              <a:t>ниже </a:t>
            </a:r>
            <a:r>
              <a:rPr lang="ru-RU" sz="1600" dirty="0"/>
              <a:t>среднего</a:t>
            </a:r>
          </a:p>
        </p:txBody>
      </p:sp>
    </p:spTree>
    <p:extLst>
      <p:ext uri="{BB962C8B-B14F-4D97-AF65-F5344CB8AC3E}">
        <p14:creationId xmlns:p14="http://schemas.microsoft.com/office/powerpoint/2010/main" val="14197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42737"/>
          </a:xfrm>
        </p:spPr>
        <p:txBody>
          <a:bodyPr>
            <a:normAutofit fontScale="90000"/>
          </a:bodyPr>
          <a:lstStyle/>
          <a:p>
            <a:r>
              <a:rPr lang="ru-RU" sz="2700" b="1" dirty="0" smtClean="0">
                <a:solidFill>
                  <a:schemeClr val="tx1"/>
                </a:solidFill>
              </a:rPr>
              <a:t>Проверка гипотез</a:t>
            </a:r>
            <a:r>
              <a:rPr lang="ru-RU" sz="2400" dirty="0" smtClean="0">
                <a:solidFill>
                  <a:schemeClr val="tx1"/>
                </a:solidFill>
              </a:rPr>
              <a:t/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Гипотеза различия дохода между теми клиентами, которые пользуются двумя продуктами банка, и теми, которые пользуются одним</a:t>
            </a:r>
            <a:r>
              <a:rPr lang="ru-RU" sz="2400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Helvetica Neue"/>
              </a:rPr>
            </a:b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542547"/>
            <a:ext cx="8596668" cy="49881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Распределение доходов клиентов с </a:t>
            </a:r>
            <a:r>
              <a:rPr lang="ru-RU" dirty="0" smtClean="0"/>
              <a:t>одним </a:t>
            </a:r>
            <a:r>
              <a:rPr lang="ru-RU" dirty="0"/>
              <a:t>и </a:t>
            </a:r>
            <a:r>
              <a:rPr lang="ru-RU" dirty="0" smtClean="0"/>
              <a:t>двумя </a:t>
            </a:r>
            <a:r>
              <a:rPr lang="ru-RU" dirty="0"/>
              <a:t>продуктами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2" y="1724526"/>
            <a:ext cx="9055768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261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Проверка </a:t>
            </a:r>
            <a:r>
              <a:rPr lang="ru-RU" sz="2400" b="1" dirty="0" smtClean="0">
                <a:solidFill>
                  <a:prstClr val="black"/>
                </a:solidFill>
              </a:rPr>
              <a:t>гипотез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Гипотеза H0:  </a:t>
            </a: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      </a:t>
            </a:r>
            <a:r>
              <a:rPr lang="ru-RU" dirty="0" smtClean="0"/>
              <a:t>Доходы </a:t>
            </a:r>
            <a:r>
              <a:rPr lang="ru-RU" dirty="0"/>
              <a:t>клиентов, которые пользуются двумя продуктами банка, и теми, </a:t>
            </a:r>
            <a:r>
              <a:rPr lang="ru-RU" dirty="0" smtClean="0"/>
              <a:t>  	которые </a:t>
            </a:r>
            <a:r>
              <a:rPr lang="ru-RU" dirty="0"/>
              <a:t>пользуются одним, </a:t>
            </a:r>
            <a:r>
              <a:rPr lang="ru-RU" dirty="0" smtClean="0"/>
              <a:t>равны</a:t>
            </a:r>
          </a:p>
          <a:p>
            <a:pPr marL="0" indent="0">
              <a:buNone/>
            </a:pPr>
            <a:r>
              <a:rPr lang="ru-RU" b="1" dirty="0" smtClean="0"/>
              <a:t>Гипотеза </a:t>
            </a:r>
            <a:r>
              <a:rPr lang="ru-RU" b="1" dirty="0"/>
              <a:t>Н1:</a:t>
            </a:r>
          </a:p>
          <a:p>
            <a:pPr marL="0" indent="0">
              <a:buNone/>
            </a:pPr>
            <a:r>
              <a:rPr lang="ru-RU" dirty="0" smtClean="0"/>
              <a:t>	Доходы </a:t>
            </a:r>
            <a:r>
              <a:rPr lang="ru-RU" dirty="0"/>
              <a:t>клиентов, которые пользуются двумя продуктами банка, и теми, </a:t>
            </a:r>
            <a:r>
              <a:rPr lang="ru-RU" dirty="0" smtClean="0"/>
              <a:t>	которые </a:t>
            </a:r>
            <a:r>
              <a:rPr lang="ru-RU" dirty="0"/>
              <a:t>пользуются одним, </a:t>
            </a:r>
            <a:r>
              <a:rPr lang="ru-RU" dirty="0" smtClean="0"/>
              <a:t>различаются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Результат</a:t>
            </a:r>
          </a:p>
          <a:p>
            <a:pPr marL="0" indent="0">
              <a:buNone/>
            </a:pPr>
            <a:r>
              <a:rPr lang="ru-RU" dirty="0" smtClean="0"/>
              <a:t>	Не </a:t>
            </a:r>
            <a:r>
              <a:rPr lang="ru-RU" dirty="0"/>
              <a:t>удалось отвергнуть нулевую гипотезу: доходы клиентов, которые </a:t>
            </a:r>
            <a:r>
              <a:rPr lang="ru-RU" dirty="0" smtClean="0"/>
              <a:t>	пользуются </a:t>
            </a:r>
            <a:r>
              <a:rPr lang="ru-RU" dirty="0"/>
              <a:t>двумя продуктами банка, и теми, которые пользуются одним, </a:t>
            </a:r>
            <a:r>
              <a:rPr lang="ru-RU" dirty="0" smtClean="0"/>
              <a:t>	не различаются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2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78132"/>
          </a:xfrm>
        </p:spPr>
        <p:txBody>
          <a:bodyPr>
            <a:normAutofit fontScale="90000"/>
          </a:bodyPr>
          <a:lstStyle/>
          <a:p>
            <a:r>
              <a:rPr lang="ru-RU" sz="2700" b="1" dirty="0">
                <a:solidFill>
                  <a:prstClr val="black"/>
                </a:solidFill>
              </a:rPr>
              <a:t>Проверка </a:t>
            </a:r>
            <a:r>
              <a:rPr lang="ru-RU" sz="2700" b="1" dirty="0" smtClean="0">
                <a:solidFill>
                  <a:prstClr val="black"/>
                </a:solidFill>
              </a:rPr>
              <a:t>гипотез</a:t>
            </a:r>
            <a:r>
              <a:rPr lang="ru-RU" sz="2200" b="1" dirty="0" smtClean="0">
                <a:solidFill>
                  <a:prstClr val="black"/>
                </a:solidFill>
              </a:rPr>
              <a:t/>
            </a:r>
            <a:br>
              <a:rPr lang="ru-RU" sz="2200" b="1" dirty="0" smtClean="0">
                <a:solidFill>
                  <a:prstClr val="black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Гипотеза оттока между теми клиентами, которые пользуются двумя и более продуктами банка, и теми, которые пользуются одним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461462"/>
            <a:ext cx="8596668" cy="579900"/>
          </a:xfrm>
        </p:spPr>
        <p:txBody>
          <a:bodyPr/>
          <a:lstStyle/>
          <a:p>
            <a:pPr marL="0" lvl="0" indent="0" algn="ctr">
              <a:buClr>
                <a:srgbClr val="549E39"/>
              </a:buClr>
              <a:buNone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Распределение </a:t>
            </a:r>
            <a:r>
              <a:rPr lang="ru-RU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оттока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клиентов с одним и двумя продуктами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4" y="1668204"/>
            <a:ext cx="8895418" cy="37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9367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prstClr val="black"/>
                </a:solidFill>
              </a:rPr>
              <a:t>Проверка гипотез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Гипотеза H0:  </a:t>
            </a:r>
          </a:p>
          <a:p>
            <a:pPr marL="0" indent="0">
              <a:buNone/>
            </a:pPr>
            <a:r>
              <a:rPr lang="ru-RU" b="1" dirty="0"/>
              <a:t>       </a:t>
            </a:r>
            <a:r>
              <a:rPr lang="ru-RU" dirty="0"/>
              <a:t>Отток клиентов, которые пользуются двумя и более продуктами банка, и 	отток тех, которые пользуются одним, равны</a:t>
            </a:r>
          </a:p>
          <a:p>
            <a:pPr marL="0" indent="0">
              <a:buNone/>
            </a:pPr>
            <a:r>
              <a:rPr lang="ru-RU" b="1" dirty="0" smtClean="0"/>
              <a:t>Гипотеза </a:t>
            </a:r>
            <a:r>
              <a:rPr lang="ru-RU" b="1" dirty="0"/>
              <a:t>Н1:</a:t>
            </a:r>
          </a:p>
          <a:p>
            <a:pPr marL="0" indent="0">
              <a:buNone/>
            </a:pPr>
            <a:r>
              <a:rPr lang="ru-RU" dirty="0"/>
              <a:t>	Отток клиентов, которые пользуются двумя и более продуктами банка, и </a:t>
            </a:r>
            <a:r>
              <a:rPr lang="ru-RU" dirty="0" smtClean="0"/>
              <a:t>	отток </a:t>
            </a:r>
            <a:r>
              <a:rPr lang="ru-RU" dirty="0"/>
              <a:t>тех, которые пользуются одним, различаются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Результат</a:t>
            </a:r>
            <a:endParaRPr lang="ru-RU" b="1" dirty="0"/>
          </a:p>
          <a:p>
            <a:pPr marL="0" indent="0">
              <a:buNone/>
            </a:pPr>
            <a:r>
              <a:rPr lang="ru-RU" dirty="0" smtClean="0"/>
              <a:t>	Отвергаем </a:t>
            </a:r>
            <a:r>
              <a:rPr lang="ru-RU" dirty="0"/>
              <a:t>нулевую гипотезу: отток клиентов, которые пользуются двумя </a:t>
            </a:r>
            <a:r>
              <a:rPr lang="ru-RU" dirty="0" smtClean="0"/>
              <a:t>	и </a:t>
            </a:r>
            <a:r>
              <a:rPr lang="ru-RU" dirty="0"/>
              <a:t>более продуктами банка, и отток тех, которые пользуются одним, </a:t>
            </a:r>
            <a:r>
              <a:rPr lang="ru-RU" dirty="0" smtClean="0"/>
              <a:t>	различаются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4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5993"/>
          </a:xfrm>
        </p:spPr>
        <p:txBody>
          <a:bodyPr/>
          <a:lstStyle/>
          <a:p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Общие выводы и рекомендации</a:t>
            </a:r>
            <a:endParaRPr lang="ru-RU" sz="2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80407"/>
            <a:ext cx="8596668" cy="52619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b="1" dirty="0" smtClean="0"/>
              <a:t>Выводы: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300" dirty="0" smtClean="0"/>
              <a:t>На </a:t>
            </a:r>
            <a:r>
              <a:rPr lang="ru-RU" sz="2300" dirty="0"/>
              <a:t>основании проведенного анализа клиентов банка можно разделить на следующие группы: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/>
              <a:t>клиенты </a:t>
            </a:r>
            <a:r>
              <a:rPr lang="ru-RU" sz="2000" dirty="0"/>
              <a:t>более склонные к оттоку (32%), проживают в Ростове Великом, средний баланс на счете у них - 120 тысяч рублей, средняя зарплата - 101 тысяча рублей. В среднем у них 1-2 продукта и 5 объектов собственности.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клиенты менее склонны к оттоку (16%), проживают в Рыбинске, средний баланс - 62 тысячи рублей. В среднем у клиентов 1-2 продукта и 5 объектов в собственности. Средняя зарплата - 99 тысяч рублей.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клиенты менее склонны к оттоку (14-18%), проживают в Ярославле. В среднем у таких клиентов 2 продукта и 5 объектов в собственности</a:t>
            </a:r>
            <a:r>
              <a:rPr lang="ru-RU" sz="2000" dirty="0" smtClean="0"/>
              <a:t>. Средний </a:t>
            </a:r>
            <a:r>
              <a:rPr lang="ru-RU" sz="2000" dirty="0"/>
              <a:t>баланс на счете у них - 60 - 65 тысяч рублей, средняя зарплата - 100 тысяч рублей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2300" dirty="0"/>
              <a:t>Также удалось составить портрет клиенты более склонного к оттоку: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/>
              <a:t>Чаще </a:t>
            </a:r>
            <a:r>
              <a:rPr lang="ru-RU" sz="2000" dirty="0"/>
              <a:t>уходят клиенты старше 40 лет;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С балансом на счете ниже среднего;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Чаще всего к оттоку склонны женщины;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Клиенты пользующиеся одним продуктов так же уходят чаще, тех кто </a:t>
            </a:r>
            <a:r>
              <a:rPr lang="ru-RU" sz="2000" dirty="0" smtClean="0"/>
              <a:t>пользуется </a:t>
            </a:r>
            <a:r>
              <a:rPr lang="ru-RU" sz="2000" dirty="0"/>
              <a:t>двумя</a:t>
            </a:r>
          </a:p>
        </p:txBody>
      </p:sp>
    </p:spTree>
    <p:extLst>
      <p:ext uri="{BB962C8B-B14F-4D97-AF65-F5344CB8AC3E}">
        <p14:creationId xmlns:p14="http://schemas.microsoft.com/office/powerpoint/2010/main" val="25384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9367"/>
          </a:xfrm>
        </p:spPr>
        <p:txBody>
          <a:bodyPr/>
          <a:lstStyle/>
          <a:p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Общие выводы и рекомендации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05345"/>
            <a:ext cx="8596668" cy="5253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Рекомендации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Если у клиента не указан баланс, и он является потребителем услуги, не предполагающей наличие дебетового счета, то он менее склонен к оттоку. Если у них долгосрочный банковский продукт, такие клиенты остаются с банком на довольно продолжительный срок, поэтому у банка есть отличная возможность заслужить лояльность таких клиентов, а также предложить им продукты, предполагающие наличие дебетового счета (вклады, дебетовые карты, зарплатные проекты и т.д.).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В Ростове Великом довольно большой отток клиентов, стоит обратить внимание на данный филиал, с целью повышения лояльности клиентов</a:t>
            </a:r>
            <a:r>
              <a:rPr lang="ru-RU" sz="1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В Ростове Великом довольно большое число клиентов не имеющих объектов с собственности. Возможно стоит разработать для данных клиентов специальные предложения по ипотечным программам</a:t>
            </a:r>
            <a:r>
              <a:rPr lang="ru-RU" sz="1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Клиентам из Рыбинска можно порекомендовать продукты, предполагающие наличие дебетового счета. Сформировать для </a:t>
            </a:r>
            <a:r>
              <a:rPr lang="ru-RU" sz="1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корпоративных </a:t>
            </a: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клиентов данного города специальные предложения открытию зарплатных </a:t>
            </a:r>
            <a:r>
              <a:rPr lang="ru-RU" sz="1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проектов </a:t>
            </a: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для их сотрудников</a:t>
            </a:r>
            <a:r>
              <a:rPr lang="ru-RU" sz="1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В целом, большинство клиентов - это владельцы 1-2 продуктов (в Ярославле много клиентов, у кого 2 продукта, в Рыбинске и Ростове большинство с 1 продуктом), поэтому следует направить внимание на увеличение числа продуктов для уже имеющихся клиентов, так как они по большей части лояльны к банку и более охотно воспользуются дополнительными продуктами, чем те, кто еще не является клиентом банка. Наибольший доход банку приносят именно такие клиенты, поскольку они пользуются большим количеством продуктов</a:t>
            </a:r>
            <a:r>
              <a:rPr lang="ru-RU" sz="1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Судя по данным, клиентами банка являются люди возраста 37-45 лет. Стоит направить внимание на привлечение клиентов других возрастных сегментов, например, молодых людей (возраст 25-35) со стабильным доходом, для них возможно запустить как специальные программы по ипотеке (например направленные на молодые семьи с детьми) или инвестиционные программы. Так же возможно разработать специальные программы для людей старшего возраста, например </a:t>
            </a:r>
            <a:r>
              <a:rPr lang="ru-RU" sz="1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дебетовые </a:t>
            </a: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карты с повышенным </a:t>
            </a:r>
            <a:r>
              <a:rPr lang="ru-RU" sz="12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кешбеком</a:t>
            </a:r>
            <a:r>
              <a:rPr lang="ru-RU" sz="1200" dirty="0">
                <a:solidFill>
                  <a:srgbClr val="000000"/>
                </a:solidFill>
                <a:latin typeface="Trebuchet MS" panose="020B0603020202020204" pitchFamily="34" charset="0"/>
              </a:rPr>
              <a:t> для получения пенсии.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Задачи исследования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892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Исследовательский анализ данных о клиентах регионального банка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Проверка статистических гипотез:</a:t>
            </a:r>
          </a:p>
          <a:p>
            <a:pPr marL="0" indent="0">
              <a:buNone/>
            </a:pPr>
            <a:r>
              <a:rPr lang="ru-RU" dirty="0"/>
              <a:t>     </a:t>
            </a:r>
            <a:r>
              <a:rPr lang="ru-RU" dirty="0" smtClean="0"/>
              <a:t>  гипотеза </a:t>
            </a:r>
            <a:r>
              <a:rPr lang="ru-RU" dirty="0"/>
              <a:t>различия дохода между теми клиентами, которые пользуются </a:t>
            </a:r>
            <a:r>
              <a:rPr lang="ru-RU" dirty="0" smtClean="0"/>
              <a:t>       	двумя </a:t>
            </a:r>
            <a:r>
              <a:rPr lang="ru-RU" dirty="0"/>
              <a:t>продуктами банка, и теми, которые пользуются </a:t>
            </a:r>
            <a:r>
              <a:rPr lang="ru-RU" dirty="0" smtClean="0"/>
              <a:t>одним</a:t>
            </a:r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ru-RU" dirty="0" smtClean="0"/>
              <a:t>гипотеза </a:t>
            </a:r>
            <a:r>
              <a:rPr lang="ru-RU" dirty="0"/>
              <a:t>оттока между теми клиентами, которые пользуются двумя и </a:t>
            </a:r>
            <a:r>
              <a:rPr lang="ru-RU" dirty="0" smtClean="0"/>
              <a:t>  	более </a:t>
            </a:r>
            <a:r>
              <a:rPr lang="ru-RU" dirty="0"/>
              <a:t>продуктами банка, и теми, которые пользуются </a:t>
            </a:r>
            <a:r>
              <a:rPr lang="ru-RU" dirty="0" smtClean="0"/>
              <a:t>одним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Подготовка выводов и рекомендации по взаимодействию с клиентами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20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solidFill>
                  <a:prstClr val="black"/>
                </a:solidFill>
              </a:rPr>
              <a:t>Исследовательский анализ данных (</a:t>
            </a:r>
            <a:r>
              <a:rPr lang="en-US" sz="2400" b="1" dirty="0">
                <a:solidFill>
                  <a:prstClr val="black"/>
                </a:solidFill>
              </a:rPr>
              <a:t>EDA)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677334" y="5505368"/>
            <a:ext cx="4184035" cy="823243"/>
          </a:xfrm>
        </p:spPr>
        <p:txBody>
          <a:bodyPr/>
          <a:lstStyle/>
          <a:p>
            <a:pPr marL="0" indent="0" algn="just">
              <a:buNone/>
            </a:pPr>
            <a:r>
              <a:rPr lang="ru-RU" sz="1400" dirty="0"/>
              <a:t>Данные клиентов из Ярославля (50%) и филиалов расположенных в областных городах Ростов Великий (25%) и Рыбинск (25%)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5089970" y="5505368"/>
            <a:ext cx="4184034" cy="743032"/>
          </a:xfrm>
        </p:spPr>
        <p:txBody>
          <a:bodyPr/>
          <a:lstStyle/>
          <a:p>
            <a:pPr marL="0" indent="0" algn="just">
              <a:buNone/>
            </a:pPr>
            <a:r>
              <a:rPr lang="ru-RU" sz="1400" dirty="0"/>
              <a:t>По полу клиенты распределены следующим образом: 55% мужчины и 45% женщины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1120399"/>
            <a:ext cx="8596668" cy="5293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1000"/>
              </a:spcBef>
              <a:buClr>
                <a:srgbClr val="549E39"/>
              </a:buClr>
              <a:buSzPct val="80000"/>
            </a:pP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В предоставленном для анализа файле содержатся данные 10 000 уникальных клиентов банка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8"/>
          <a:stretch/>
        </p:blipFill>
        <p:spPr>
          <a:xfrm>
            <a:off x="773585" y="1756611"/>
            <a:ext cx="4087783" cy="366562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88" y="1756611"/>
            <a:ext cx="4132072" cy="36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5432"/>
          </a:xfrm>
        </p:spPr>
        <p:txBody>
          <a:bodyPr/>
          <a:lstStyle/>
          <a:p>
            <a:r>
              <a:rPr lang="ru-RU" sz="2400" b="1" dirty="0">
                <a:solidFill>
                  <a:prstClr val="black"/>
                </a:solidFill>
              </a:rPr>
              <a:t>Исследовательский анализ данных (</a:t>
            </a:r>
            <a:r>
              <a:rPr lang="en-US" sz="2400" b="1" dirty="0">
                <a:solidFill>
                  <a:prstClr val="black"/>
                </a:solidFill>
              </a:rPr>
              <a:t>EDA)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5366083"/>
            <a:ext cx="4184035" cy="675277"/>
          </a:xfrm>
        </p:spPr>
        <p:txBody>
          <a:bodyPr/>
          <a:lstStyle/>
          <a:p>
            <a:pPr marL="0" indent="0" algn="just">
              <a:buNone/>
            </a:pPr>
            <a:r>
              <a:rPr lang="ru-RU" sz="1600" dirty="0"/>
              <a:t>Средний возраст клиентов банка – 35 – </a:t>
            </a:r>
            <a:r>
              <a:rPr lang="ru-RU" sz="1600" dirty="0" smtClean="0"/>
              <a:t>45 лет</a:t>
            </a:r>
            <a:endParaRPr lang="ru-RU" sz="16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70" y="5301916"/>
            <a:ext cx="4184034" cy="7394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/>
              <a:t>Средний ежемесячный доход составляет 100 000 рублей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1" y="1209842"/>
            <a:ext cx="4346017" cy="39883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78" y="1209843"/>
            <a:ext cx="4003439" cy="39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1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7411"/>
          </a:xfrm>
        </p:spPr>
        <p:txBody>
          <a:bodyPr/>
          <a:lstStyle/>
          <a:p>
            <a:r>
              <a:rPr lang="ru-RU" sz="2400" b="1" dirty="0">
                <a:solidFill>
                  <a:prstClr val="black"/>
                </a:solidFill>
              </a:rPr>
              <a:t>Исследовательский анализ данных (</a:t>
            </a:r>
            <a:r>
              <a:rPr lang="en-US" sz="2400" b="1" dirty="0">
                <a:solidFill>
                  <a:prstClr val="black"/>
                </a:solidFill>
              </a:rPr>
              <a:t>EDA)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5293895"/>
            <a:ext cx="4184035" cy="747466"/>
          </a:xfrm>
        </p:spPr>
        <p:txBody>
          <a:bodyPr/>
          <a:lstStyle/>
          <a:p>
            <a:pPr marL="0" indent="0" algn="just">
              <a:buNone/>
            </a:pPr>
            <a:r>
              <a:rPr lang="ru-RU" sz="1600" dirty="0"/>
              <a:t>70% клиентов банка пользуются кредитной картой банка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70" y="5293895"/>
            <a:ext cx="4184034" cy="747467"/>
          </a:xfrm>
        </p:spPr>
        <p:txBody>
          <a:bodyPr/>
          <a:lstStyle/>
          <a:p>
            <a:pPr marL="0" indent="0" algn="just">
              <a:buNone/>
            </a:pPr>
            <a:r>
              <a:rPr lang="ru-RU" sz="1600" dirty="0"/>
              <a:t>50% клиентов банка являются активными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4"/>
          <a:stretch/>
        </p:blipFill>
        <p:spPr>
          <a:xfrm>
            <a:off x="362701" y="1267326"/>
            <a:ext cx="4498668" cy="38902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"/>
          <a:stretch/>
        </p:blipFill>
        <p:spPr>
          <a:xfrm>
            <a:off x="4957011" y="1341784"/>
            <a:ext cx="4523613" cy="38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9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675" y="576184"/>
            <a:ext cx="8049571" cy="458532"/>
          </a:xfrm>
        </p:spPr>
        <p:txBody>
          <a:bodyPr/>
          <a:lstStyle/>
          <a:p>
            <a:r>
              <a:rPr lang="ru-RU" sz="2400" b="1" dirty="0">
                <a:solidFill>
                  <a:prstClr val="black"/>
                </a:solidFill>
              </a:rPr>
              <a:t>Исследовательский анализ данных (</a:t>
            </a:r>
            <a:r>
              <a:rPr lang="en-US" sz="2400" b="1" dirty="0">
                <a:solidFill>
                  <a:prstClr val="black"/>
                </a:solidFill>
              </a:rPr>
              <a:t>EDA)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532446" y="1604210"/>
            <a:ext cx="4092818" cy="625643"/>
          </a:xfrm>
        </p:spPr>
        <p:txBody>
          <a:bodyPr/>
          <a:lstStyle/>
          <a:p>
            <a:pPr marL="0" indent="0" algn="just">
              <a:buNone/>
            </a:pPr>
            <a:r>
              <a:rPr lang="ru-RU" sz="1600" dirty="0"/>
              <a:t>Большинство клиентов пользуется </a:t>
            </a:r>
            <a:r>
              <a:rPr lang="ru-RU" sz="1600" dirty="0" smtClean="0"/>
              <a:t>одним </a:t>
            </a:r>
            <a:r>
              <a:rPr lang="ru-RU" sz="1600" dirty="0"/>
              <a:t>или </a:t>
            </a:r>
            <a:r>
              <a:rPr lang="ru-RU" sz="1600" dirty="0" smtClean="0"/>
              <a:t>двумя </a:t>
            </a:r>
            <a:r>
              <a:rPr lang="ru-RU" sz="1600" dirty="0"/>
              <a:t>продуктами банка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5" y="1243263"/>
            <a:ext cx="5080000" cy="41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0863"/>
          </a:xfrm>
        </p:spPr>
        <p:txBody>
          <a:bodyPr/>
          <a:lstStyle/>
          <a:p>
            <a:r>
              <a:rPr lang="ru-RU" sz="2400" b="1" dirty="0">
                <a:solidFill>
                  <a:prstClr val="black"/>
                </a:solidFill>
              </a:rPr>
              <a:t>Исследовательский анализ данных (</a:t>
            </a:r>
            <a:r>
              <a:rPr lang="en-US" sz="2400" b="1" dirty="0">
                <a:solidFill>
                  <a:prstClr val="black"/>
                </a:solidFill>
              </a:rPr>
              <a:t>EDA</a:t>
            </a:r>
            <a:r>
              <a:rPr lang="en-US" sz="2400" b="1" dirty="0" smtClean="0">
                <a:solidFill>
                  <a:prstClr val="black"/>
                </a:solidFill>
              </a:rPr>
              <a:t>)</a:t>
            </a:r>
            <a:br>
              <a:rPr lang="en-US" sz="2400" b="1" dirty="0" smtClean="0">
                <a:solidFill>
                  <a:prstClr val="black"/>
                </a:solidFill>
              </a:rPr>
            </a:br>
            <a:r>
              <a:rPr lang="ru-RU" sz="1800" dirty="0">
                <a:solidFill>
                  <a:prstClr val="black"/>
                </a:solidFill>
              </a:rPr>
              <a:t>Распределения и зависимости признаков в разрезе </a:t>
            </a:r>
            <a:r>
              <a:rPr lang="ru-RU" sz="1800" dirty="0" smtClean="0">
                <a:solidFill>
                  <a:prstClr val="black"/>
                </a:solidFill>
              </a:rPr>
              <a:t>оттока</a:t>
            </a:r>
            <a:r>
              <a:rPr lang="en-US" sz="1800" dirty="0" smtClean="0">
                <a:solidFill>
                  <a:prstClr val="black"/>
                </a:solidFill>
              </a:rPr>
              <a:t/>
            </a:r>
            <a:br>
              <a:rPr lang="en-US" sz="1800" dirty="0" smtClean="0">
                <a:solidFill>
                  <a:prstClr val="black"/>
                </a:solidFill>
              </a:rPr>
            </a:br>
            <a:r>
              <a:rPr lang="ru-RU" sz="1800" dirty="0">
                <a:solidFill>
                  <a:prstClr val="black"/>
                </a:solidFill>
              </a:rPr>
              <a:t>Отток среди клиентов банка составляет 20%</a:t>
            </a:r>
            <a:endParaRPr lang="ru-RU" sz="18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677334" y="5494420"/>
            <a:ext cx="4184035" cy="8021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 smtClean="0"/>
              <a:t>К оттоку склонны в одинаковой степени клиенты из Ярославля и Ростова Великого, в Рыбинске отток ниже в два раза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5089968" y="5494421"/>
            <a:ext cx="4184034" cy="5469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dirty="0" smtClean="0"/>
              <a:t>К оттоку более склонны женщины</a:t>
            </a:r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" y="1798721"/>
            <a:ext cx="4826000" cy="3695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68" y="1798720"/>
            <a:ext cx="4567380" cy="34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>
            <a:normAutofit fontScale="90000"/>
          </a:bodyPr>
          <a:lstStyle/>
          <a:p>
            <a:r>
              <a:rPr lang="ru-RU" sz="2700" b="1" dirty="0">
                <a:solidFill>
                  <a:prstClr val="black"/>
                </a:solidFill>
              </a:rPr>
              <a:t>Исследовательский анализ данных (</a:t>
            </a:r>
            <a:r>
              <a:rPr lang="en-US" sz="2700" b="1" dirty="0">
                <a:solidFill>
                  <a:prstClr val="black"/>
                </a:solidFill>
              </a:rPr>
              <a:t>EDA)</a:t>
            </a:r>
            <a:br>
              <a:rPr lang="en-US" sz="2700" b="1" dirty="0">
                <a:solidFill>
                  <a:prstClr val="black"/>
                </a:solidFill>
              </a:rPr>
            </a:br>
            <a:r>
              <a:rPr lang="ru-RU" sz="1800" dirty="0">
                <a:solidFill>
                  <a:prstClr val="black"/>
                </a:solidFill>
              </a:rPr>
              <a:t>Распределения и зависимости признаков в разрезе оттока</a:t>
            </a:r>
            <a:r>
              <a:rPr lang="en-US" sz="1800" dirty="0">
                <a:solidFill>
                  <a:prstClr val="black"/>
                </a:solidFill>
              </a:rPr>
              <a:t/>
            </a:r>
            <a:br>
              <a:rPr lang="en-US" sz="1800" dirty="0">
                <a:solidFill>
                  <a:prstClr val="black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1633" y="5390148"/>
            <a:ext cx="4184035" cy="77153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600" dirty="0"/>
              <a:t>Средний возраст клиентов, </a:t>
            </a:r>
            <a:r>
              <a:rPr lang="ru-RU" sz="1600" dirty="0" smtClean="0"/>
              <a:t>склонных к оттоку - 45 лет </a:t>
            </a: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68" y="5366084"/>
            <a:ext cx="4184034" cy="79559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600" dirty="0" smtClean="0"/>
              <a:t>Средний ежемесячный доход ушедших </a:t>
            </a:r>
            <a:r>
              <a:rPr lang="ru-RU" sz="1600" dirty="0"/>
              <a:t>клиентов </a:t>
            </a:r>
            <a:r>
              <a:rPr lang="ru-RU" sz="1600" dirty="0" smtClean="0"/>
              <a:t>не отличается от дохода оставшихся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3" y="1379621"/>
            <a:ext cx="4551555" cy="3986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/>
          <a:stretch/>
        </p:blipFill>
        <p:spPr>
          <a:xfrm>
            <a:off x="5089967" y="1443788"/>
            <a:ext cx="4576069" cy="39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4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/>
          <a:lstStyle/>
          <a:p>
            <a:r>
              <a:rPr lang="ru-RU" sz="2400" b="1" dirty="0">
                <a:solidFill>
                  <a:prstClr val="black"/>
                </a:solidFill>
              </a:rPr>
              <a:t>Исследовательский анализ данных (</a:t>
            </a:r>
            <a:r>
              <a:rPr lang="en-US" sz="2400" b="1" dirty="0">
                <a:solidFill>
                  <a:prstClr val="black"/>
                </a:solidFill>
              </a:rPr>
              <a:t>EDA)</a:t>
            </a:r>
            <a:br>
              <a:rPr lang="en-US" sz="2400" b="1" dirty="0">
                <a:solidFill>
                  <a:prstClr val="black"/>
                </a:solidFill>
              </a:rPr>
            </a:br>
            <a:r>
              <a:rPr lang="ru-RU" sz="1600" dirty="0">
                <a:solidFill>
                  <a:prstClr val="black"/>
                </a:solidFill>
              </a:rPr>
              <a:t>Распределения и зависимости признаков в разрезе оттока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94240" y="1900990"/>
            <a:ext cx="4063107" cy="44266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600" dirty="0"/>
              <a:t>В отток больше </a:t>
            </a:r>
            <a:r>
              <a:rPr lang="ru-RU" sz="1600" dirty="0" smtClean="0"/>
              <a:t>уходят клиенты пользовавшиеся одним продуктом банка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8" y="1699794"/>
            <a:ext cx="4902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568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1085</Words>
  <Application>Microsoft Office PowerPoint</Application>
  <PresentationFormat>Широкоэкранный</PresentationFormat>
  <Paragraphs>77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Helvetica Neue</vt:lpstr>
      <vt:lpstr>Trebuchet MS</vt:lpstr>
      <vt:lpstr>Wingdings</vt:lpstr>
      <vt:lpstr>Wingdings 3</vt:lpstr>
      <vt:lpstr>Грань</vt:lpstr>
      <vt:lpstr>Исследовательский анализ на основе данных регионального банка - "Метанпром"</vt:lpstr>
      <vt:lpstr>Задачи исследования</vt:lpstr>
      <vt:lpstr>Исследовательский анализ данных (EDA)</vt:lpstr>
      <vt:lpstr>Исследовательский анализ данных (EDA)</vt:lpstr>
      <vt:lpstr>Исследовательский анализ данных (EDA)</vt:lpstr>
      <vt:lpstr>Исследовательский анализ данных (EDA)</vt:lpstr>
      <vt:lpstr>Исследовательский анализ данных (EDA) Распределения и зависимости признаков в разрезе оттока Отток среди клиентов банка составляет 20%</vt:lpstr>
      <vt:lpstr>Исследовательский анализ данных (EDA) Распределения и зависимости признаков в разрезе оттока </vt:lpstr>
      <vt:lpstr>Исследовательский анализ данных (EDA) Распределения и зависимости признаков в разрезе оттока</vt:lpstr>
      <vt:lpstr>Распределения и зависимости признаков в разрезе оттока. Вывод</vt:lpstr>
      <vt:lpstr>Проверка гипотез Гипотеза различия дохода между теми клиентами, которые пользуются двумя продуктами банка, и теми, которые пользуются одним </vt:lpstr>
      <vt:lpstr>Проверка гипотез</vt:lpstr>
      <vt:lpstr>Проверка гипотез Гипотеза оттока между теми клиентами, которые пользуются двумя и более продуктами банка, и теми, которые пользуются одним </vt:lpstr>
      <vt:lpstr>Проверка гипотез</vt:lpstr>
      <vt:lpstr>Общие выводы и рекомендации</vt:lpstr>
      <vt:lpstr>Общие выводы и рекомендации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Шевелева Анастасия Анатольевна</dc:creator>
  <cp:lastModifiedBy>Igor</cp:lastModifiedBy>
  <cp:revision>55</cp:revision>
  <dcterms:created xsi:type="dcterms:W3CDTF">2022-08-18T05:33:51Z</dcterms:created>
  <dcterms:modified xsi:type="dcterms:W3CDTF">2022-08-19T00:51:46Z</dcterms:modified>
</cp:coreProperties>
</file>