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78" r:id="rId5"/>
    <p:sldId id="259" r:id="rId6"/>
    <p:sldId id="276" r:id="rId7"/>
    <p:sldId id="260" r:id="rId8"/>
    <p:sldId id="266" r:id="rId9"/>
    <p:sldId id="261" r:id="rId10"/>
    <p:sldId id="262" r:id="rId11"/>
    <p:sldId id="263" r:id="rId12"/>
    <p:sldId id="267" r:id="rId13"/>
    <p:sldId id="279" r:id="rId14"/>
    <p:sldId id="268" r:id="rId15"/>
    <p:sldId id="269" r:id="rId16"/>
    <p:sldId id="291" r:id="rId17"/>
    <p:sldId id="287" r:id="rId18"/>
    <p:sldId id="288" r:id="rId19"/>
    <p:sldId id="292" r:id="rId20"/>
    <p:sldId id="289" r:id="rId21"/>
    <p:sldId id="280" r:id="rId22"/>
    <p:sldId id="290" r:id="rId23"/>
    <p:sldId id="277" r:id="rId24"/>
    <p:sldId id="293" r:id="rId25"/>
    <p:sldId id="294" r:id="rId26"/>
    <p:sldId id="295" r:id="rId27"/>
    <p:sldId id="270" r:id="rId28"/>
    <p:sldId id="281" r:id="rId29"/>
    <p:sldId id="282" r:id="rId30"/>
    <p:sldId id="283" r:id="rId31"/>
    <p:sldId id="271" r:id="rId32"/>
    <p:sldId id="272" r:id="rId33"/>
    <p:sldId id="274" r:id="rId34"/>
    <p:sldId id="273" r:id="rId35"/>
    <p:sldId id="284" r:id="rId36"/>
    <p:sldId id="285" r:id="rId37"/>
    <p:sldId id="275" r:id="rId38"/>
    <p:sldId id="286" r:id="rId39"/>
    <p:sldId id="264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FFBC37E9-24F0-4AA8-8644-C75D6484ABA3}">
          <p14:sldIdLst>
            <p14:sldId id="256"/>
            <p14:sldId id="257"/>
            <p14:sldId id="258"/>
            <p14:sldId id="278"/>
            <p14:sldId id="259"/>
            <p14:sldId id="276"/>
            <p14:sldId id="260"/>
            <p14:sldId id="266"/>
            <p14:sldId id="261"/>
            <p14:sldId id="262"/>
            <p14:sldId id="263"/>
            <p14:sldId id="267"/>
            <p14:sldId id="279"/>
            <p14:sldId id="268"/>
            <p14:sldId id="269"/>
            <p14:sldId id="291"/>
            <p14:sldId id="287"/>
            <p14:sldId id="288"/>
            <p14:sldId id="292"/>
            <p14:sldId id="289"/>
            <p14:sldId id="280"/>
            <p14:sldId id="290"/>
            <p14:sldId id="277"/>
            <p14:sldId id="293"/>
            <p14:sldId id="294"/>
            <p14:sldId id="295"/>
            <p14:sldId id="270"/>
            <p14:sldId id="281"/>
            <p14:sldId id="282"/>
            <p14:sldId id="283"/>
            <p14:sldId id="271"/>
            <p14:sldId id="272"/>
            <p14:sldId id="274"/>
            <p14:sldId id="273"/>
            <p14:sldId id="284"/>
            <p14:sldId id="285"/>
            <p14:sldId id="275"/>
            <p14:sldId id="286"/>
            <p14:sldId id="264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>
        <p:scale>
          <a:sx n="80" d="100"/>
          <a:sy n="80" d="100"/>
        </p:scale>
        <p:origin x="-120" y="-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86859-3D73-4AA3-BB49-798A4FC9D9AC}" type="datetimeFigureOut">
              <a:rPr lang="ru-RU" smtClean="0"/>
              <a:t>26.08.2015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940BC-1F67-435E-B384-A7971F87C8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27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6940BC-1F67-435E-B384-A7971F87C8F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247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98503-41A4-4DED-83DB-762EA9826C70}" type="datetime1">
              <a:rPr lang="en-US" smtClean="0"/>
              <a:t>8/26/2015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636A-D152-4A34-BD7A-27D3E6F2230F}" type="datetime1">
              <a:rPr lang="en-US" smtClean="0"/>
              <a:t>8/26/2015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6316-53F6-43BA-A4E1-BE0B5AB80BA2}" type="datetime1">
              <a:rPr lang="en-US" smtClean="0"/>
              <a:t>8/26/2015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5AF3-18D0-47F2-B555-A960C91B2E79}" type="datetime1">
              <a:rPr lang="en-US" smtClean="0"/>
              <a:t>8/26/2015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C9852-D3B1-41F5-99AA-3686A730DACA}" type="datetime1">
              <a:rPr lang="en-US" smtClean="0"/>
              <a:t>8/26/2015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9CBE2-D12A-41BB-89BD-D2F399B7EC5B}" type="datetime1">
              <a:rPr lang="en-US" smtClean="0"/>
              <a:t>8/26/2015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17445-7EAD-457C-B70A-F21A3A9F96D7}" type="datetime1">
              <a:rPr lang="en-US" smtClean="0"/>
              <a:t>8/26/2015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4C047-E728-40C1-AD68-C0B51BD16718}" type="datetime1">
              <a:rPr lang="en-US" smtClean="0"/>
              <a:t>8/26/2015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CAD4-69E8-41EC-AA0E-41AA17B5E772}" type="datetime1">
              <a:rPr lang="en-US" smtClean="0"/>
              <a:t>8/26/2015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D4073-A8D5-4153-9E65-C2C0B6AA5B86}" type="datetime1">
              <a:rPr lang="en-US" smtClean="0"/>
              <a:t>8/26/2015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91CB-DBCC-4802-92E8-E4FEB32BE678}" type="datetime1">
              <a:rPr lang="en-US" smtClean="0"/>
              <a:t>8/26/2015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E9037-B09B-4B32-8605-6BED80C3180D}" type="datetime1">
              <a:rPr lang="en-US" smtClean="0"/>
              <a:t>8/26/2015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932D-5D1E-4F94-8FD7-280A4E775C36}" type="datetime1">
              <a:rPr lang="en-US" smtClean="0"/>
              <a:t>8/26/2015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972C-BA05-477B-AED3-DADDD9626AC2}" type="datetime1">
              <a:rPr lang="en-US" smtClean="0"/>
              <a:t>8/26/2015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5398-DD5C-42C3-8E6C-51D479E7558B}" type="datetime1">
              <a:rPr lang="en-US" smtClean="0"/>
              <a:t>8/26/2015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3C85-093A-4DCC-8A03-DB136F6A782A}" type="datetime1">
              <a:rPr lang="en-US" smtClean="0"/>
              <a:t>8/26/2015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FE6F5-2691-448A-A6BF-2CB4294F8339}" type="datetime1">
              <a:rPr lang="en-US" smtClean="0"/>
              <a:t>8/26/2015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file:///D:\Documents%20and%20Settings\komix\Application%20Data\Microsoft\&#1055;&#1088;&#1080;&#1083;&#1086;&#1078;&#1077;&#1085;&#1080;&#1077;.doc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02070" y="1246909"/>
            <a:ext cx="7766936" cy="2924000"/>
          </a:xfrm>
        </p:spPr>
        <p:txBody>
          <a:bodyPr/>
          <a:lstStyle/>
          <a:p>
            <a:pPr algn="ctr"/>
            <a:r>
              <a:rPr lang="ru-RU" sz="44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Организм человека как единая социально-биологическая система</a:t>
            </a:r>
            <a:endParaRPr lang="ru-RU" sz="4400" b="1" i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92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3042" y="2090922"/>
            <a:ext cx="8496300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 typeface="Arial" pitchFamily="34" charset="0"/>
              <a:buChar char="•"/>
              <a:tabLst>
                <a:tab pos="0" algn="l"/>
              </a:tabLst>
            </a:pP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Диффузия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– основной механизм транспорта  простых соединений в клетку. </a:t>
            </a:r>
            <a:endParaRPr lang="ru-RU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  <a:tabLst>
                <a:tab pos="0" algn="l"/>
              </a:tabLst>
            </a:pP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  <a:tabLst>
                <a:tab pos="0" algn="l"/>
              </a:tabLst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скорость = (с</a:t>
            </a:r>
            <a:r>
              <a:rPr lang="ru-RU" sz="2000" b="1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-с</a:t>
            </a:r>
            <a:r>
              <a:rPr lang="ru-RU" sz="2000" b="1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)/ диаметр частиц </a:t>
            </a:r>
            <a:endParaRPr lang="ru-RU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  <a:tabLst>
                <a:tab pos="0" algn="l"/>
              </a:tabLst>
            </a:pP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  <a:tabLst>
                <a:tab pos="0" algn="l"/>
              </a:tabLst>
            </a:pP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Осмос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– движение воды через клеточную мембрану в область с высокой концентрацией вещества. </a:t>
            </a:r>
            <a:endParaRPr lang="ru-RU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  <a:tabLst>
                <a:tab pos="0" algn="l"/>
              </a:tabLst>
            </a:pP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  <a:tabLst>
                <a:tab pos="0" algn="l"/>
              </a:tabLst>
            </a:pP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Активная реакция среды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– отражает кислотность водной среды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143192" y="35076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Свойства водных растворов</a:t>
            </a:r>
            <a:b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09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2867487" y="562880"/>
            <a:ext cx="4780476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ru-RU" sz="2400" b="1" dirty="0"/>
              <a:t>Осмотическое движение воды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352826" y="1742792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С</a:t>
            </a:r>
            <a:r>
              <a:rPr lang="ru-RU" sz="24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=С</a:t>
            </a:r>
            <a:r>
              <a:rPr lang="ru-RU" sz="24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               С</a:t>
            </a:r>
            <a:r>
              <a:rPr lang="ru-RU" sz="24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sz="2400" b="1" baseline="-25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</a:rPr>
              <a:t>                       </a:t>
            </a:r>
            <a:r>
              <a:rPr lang="ru-RU" sz="2400" b="1" baseline="-25000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sz="24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sz="24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1045294" y="2241644"/>
            <a:ext cx="8424862" cy="3168650"/>
            <a:chOff x="2274" y="2114"/>
            <a:chExt cx="7200" cy="2926"/>
          </a:xfrm>
        </p:grpSpPr>
        <p:sp>
          <p:nvSpPr>
            <p:cNvPr id="5" name="AutoShape 5"/>
            <p:cNvSpPr>
              <a:spLocks noChangeAspect="1" noChangeArrowheads="1"/>
            </p:cNvSpPr>
            <p:nvPr/>
          </p:nvSpPr>
          <p:spPr bwMode="auto">
            <a:xfrm>
              <a:off x="2274" y="2114"/>
              <a:ext cx="7200" cy="2926"/>
            </a:xfrm>
            <a:prstGeom prst="rect">
              <a:avLst/>
            </a:prstGeom>
            <a:gradFill rotWithShape="1">
              <a:gsLst>
                <a:gs pos="0">
                  <a:srgbClr val="FFFF00">
                    <a:alpha val="45000"/>
                  </a:srgbClr>
                </a:gs>
                <a:gs pos="100000">
                  <a:srgbClr val="FFFF00">
                    <a:gamma/>
                    <a:shade val="39216"/>
                    <a:invGamma/>
                    <a:alpha val="38000"/>
                  </a:srgbClr>
                </a:gs>
              </a:gsLst>
              <a:lin ang="5400000" scaled="1"/>
            </a:gradFill>
            <a:ln w="9525">
              <a:solidFill>
                <a:srgbClr val="FF99CC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3121" y="2671"/>
              <a:ext cx="1412" cy="139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kumimoji="0" lang="ru-RU" sz="1200">
                <a:latin typeface="Arial" charset="0"/>
              </a:endParaRPr>
            </a:p>
            <a:p>
              <a:endParaRPr kumimoji="0" lang="ru-RU" sz="1200">
                <a:latin typeface="Arial" charset="0"/>
              </a:endParaRPr>
            </a:p>
            <a:p>
              <a:r>
                <a:rPr kumimoji="0" lang="ru-RU" sz="1200">
                  <a:latin typeface="Arial" charset="0"/>
                </a:rPr>
                <a:t>     </a:t>
              </a:r>
              <a:r>
                <a:rPr kumimoji="0" lang="ru-RU" sz="1400" b="1">
                  <a:latin typeface="Arial" charset="0"/>
                </a:rPr>
                <a:t>С</a:t>
              </a:r>
              <a:r>
                <a:rPr kumimoji="0" lang="ru-RU" sz="1400" b="1" baseline="-25000">
                  <a:latin typeface="Arial" charset="0"/>
                </a:rPr>
                <a:t>1</a:t>
              </a:r>
              <a:endParaRPr kumimoji="0" lang="ru-RU">
                <a:latin typeface="Arial" charset="0"/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4674" y="2532"/>
              <a:ext cx="1" cy="20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6792" y="2532"/>
              <a:ext cx="1" cy="20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2980" y="4622"/>
              <a:ext cx="62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3121" y="3647"/>
              <a:ext cx="424" cy="2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7498" y="2793"/>
              <a:ext cx="1411" cy="139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kumimoji="0" lang="ru-RU" sz="1200">
                <a:latin typeface="Arial" charset="0"/>
              </a:endParaRPr>
            </a:p>
            <a:p>
              <a:endParaRPr kumimoji="0" lang="ru-RU" sz="1200">
                <a:latin typeface="Arial" charset="0"/>
              </a:endParaRPr>
            </a:p>
            <a:p>
              <a:r>
                <a:rPr kumimoji="0" lang="ru-RU" sz="1200">
                  <a:latin typeface="Arial" charset="0"/>
                </a:rPr>
                <a:t>     </a:t>
              </a:r>
              <a:r>
                <a:rPr kumimoji="0" lang="ru-RU" sz="1400" b="1">
                  <a:latin typeface="Arial" charset="0"/>
                </a:rPr>
                <a:t>С</a:t>
              </a:r>
              <a:r>
                <a:rPr kumimoji="0" lang="ru-RU" sz="1400" b="1" baseline="-25000">
                  <a:latin typeface="Arial" charset="0"/>
                </a:rPr>
                <a:t>1</a:t>
              </a:r>
              <a:endParaRPr kumimoji="0" lang="ru-RU">
                <a:latin typeface="Arial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V="1">
              <a:off x="7639" y="3926"/>
              <a:ext cx="283" cy="1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H="1">
              <a:off x="7074" y="3786"/>
              <a:ext cx="707" cy="4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4956" y="2932"/>
              <a:ext cx="1411" cy="139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kumimoji="0" lang="ru-RU" sz="1200">
                <a:latin typeface="Arial" charset="0"/>
              </a:endParaRPr>
            </a:p>
            <a:p>
              <a:endParaRPr kumimoji="0" lang="ru-RU" sz="1200">
                <a:latin typeface="Arial" charset="0"/>
              </a:endParaRPr>
            </a:p>
            <a:p>
              <a:r>
                <a:rPr kumimoji="0" lang="ru-RU" sz="1200">
                  <a:latin typeface="Arial" charset="0"/>
                </a:rPr>
                <a:t>     </a:t>
              </a:r>
              <a:r>
                <a:rPr kumimoji="0" lang="ru-RU" sz="1400" b="1">
                  <a:latin typeface="Arial" charset="0"/>
                </a:rPr>
                <a:t>С</a:t>
              </a:r>
              <a:r>
                <a:rPr kumimoji="0" lang="ru-RU" sz="1400" b="1" baseline="-25000">
                  <a:latin typeface="Arial" charset="0"/>
                </a:rPr>
                <a:t>1</a:t>
              </a:r>
              <a:endParaRPr kumimoji="0" lang="ru-RU">
                <a:latin typeface="Arial" charset="0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V="1">
              <a:off x="4956" y="3647"/>
              <a:ext cx="565" cy="4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H="1">
              <a:off x="5239" y="4065"/>
              <a:ext cx="141" cy="1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H="1">
              <a:off x="3262" y="3786"/>
              <a:ext cx="424" cy="2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68642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548657" y="535424"/>
            <a:ext cx="4285277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Водородный показатель -  рН</a:t>
            </a:r>
            <a:br>
              <a:rPr lang="ru-RU" sz="2400" b="1" dirty="0">
                <a:latin typeface="Times New Roman" pitchFamily="18" charset="0"/>
                <a:cs typeface="Times New Roman" pitchFamily="18" charset="0"/>
              </a:rPr>
            </a:b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04405" y="1626919"/>
            <a:ext cx="85858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рН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связан с концентрацией ионов водорода: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                           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                                  рН = -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lg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sz="2000" i="1" baseline="30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где 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sz="2000" i="1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] – концентрация ионов водорода.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     В воде                         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sz="2000" i="1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] = [О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sz="2000" i="1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] = 10</a:t>
            </a:r>
            <a:r>
              <a:rPr lang="ru-RU" sz="2000" i="1" baseline="30000" dirty="0">
                <a:latin typeface="Times New Roman" pitchFamily="18" charset="0"/>
                <a:cs typeface="Times New Roman" pitchFamily="18" charset="0"/>
              </a:rPr>
              <a:t>-7</a:t>
            </a:r>
          </a:p>
          <a:p>
            <a:pPr>
              <a:lnSpc>
                <a:spcPct val="80000"/>
              </a:lnSpc>
            </a:pP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Значение рН в разных водных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растворах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                                   &lt;7 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кислая                                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           рН                   =7 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нейтральная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                                   &gt; 7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щелочная           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В крови рН =7, 34 в норме.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sz="2000" i="1" dirty="0">
              <a:solidFill>
                <a:srgbClr val="FF33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Значение рН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для метаболизма</a:t>
            </a:r>
            <a:endParaRPr lang="ru-RU" sz="2000" i="1" dirty="0">
              <a:solidFill>
                <a:srgbClr val="FF33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i="1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Биохимические реакции протекают с нормальной скоростью при определенном значении рН.</a:t>
            </a: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083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96883" y="855024"/>
            <a:ext cx="9393382" cy="5295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21590" algn="just" fontAlgn="base" hangingPunct="0">
              <a:lnSpc>
                <a:spcPct val="115000"/>
              </a:lnSpc>
              <a:spcAft>
                <a:spcPts val="0"/>
              </a:spcAft>
              <a:tabLst>
                <a:tab pos="7021195" algn="l"/>
              </a:tabLst>
            </a:pPr>
            <a:r>
              <a:rPr lang="ru-RU" sz="2000" dirty="0">
                <a:latin typeface="Times New Roman"/>
                <a:ea typeface="Times New Roman"/>
                <a:cs typeface="Times New Roman"/>
              </a:rPr>
              <a:t>Учитывая механизм обмена и связи клеток с окружающей средой, хранения и передачи генетической информации, обеспечения энергией, различают основные типы тканей: </a:t>
            </a:r>
            <a:r>
              <a:rPr lang="ru-RU" sz="2000" b="1" i="1" dirty="0">
                <a:latin typeface="Times New Roman"/>
                <a:ea typeface="Times New Roman"/>
                <a:cs typeface="Times New Roman"/>
              </a:rPr>
              <a:t>эпителиальную, соединительную, мышечную и нервную</a:t>
            </a:r>
            <a:r>
              <a:rPr lang="ru-RU" sz="2000" i="1" dirty="0" smtClean="0">
                <a:latin typeface="Times New Roman"/>
                <a:ea typeface="Times New Roman"/>
                <a:cs typeface="Times New Roman"/>
              </a:rPr>
              <a:t>.</a:t>
            </a:r>
          </a:p>
          <a:p>
            <a:pPr marL="342900" marR="21590" indent="-342900" algn="just" fontAlgn="base" hangingPunct="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7021195" algn="l"/>
              </a:tabLst>
            </a:pPr>
            <a:r>
              <a:rPr lang="ru-RU" sz="2000" b="1" i="1" dirty="0">
                <a:latin typeface="Times New Roman"/>
                <a:ea typeface="Times New Roman"/>
                <a:cs typeface="Times New Roman"/>
              </a:rPr>
              <a:t>Эпителиальная ткань</a:t>
            </a:r>
            <a:r>
              <a:rPr lang="ru-RU" sz="2000" i="1" dirty="0">
                <a:latin typeface="Times New Roman"/>
                <a:ea typeface="Times New Roman"/>
                <a:cs typeface="Times New Roman"/>
              </a:rPr>
              <a:t> образует наружный покров тела - кожу. Поверхностный эпителий защищает организм от влияния внешней среды. Данной ткани свойственна высокая степень регенерации (восстановле­ния).</a:t>
            </a:r>
            <a:endParaRPr lang="ru-RU" sz="2000" i="1" dirty="0">
              <a:latin typeface="Calibri"/>
              <a:ea typeface="Times New Roman"/>
              <a:cs typeface="Times New Roman"/>
            </a:endParaRPr>
          </a:p>
          <a:p>
            <a:pPr marL="342900" marR="21590" indent="-342900" algn="just" fontAlgn="base" hangingPunct="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7021195" algn="l"/>
              </a:tabLst>
            </a:pPr>
            <a:r>
              <a:rPr lang="ru-RU" sz="2000" i="1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000" b="1" i="1" dirty="0">
                <a:latin typeface="Times New Roman"/>
                <a:ea typeface="Times New Roman"/>
                <a:cs typeface="Times New Roman"/>
              </a:rPr>
              <a:t>К соединительной ткани относят собственно соединительную ткань, хрящевую и костную.</a:t>
            </a:r>
            <a:endParaRPr lang="ru-RU" sz="2000" i="1" dirty="0">
              <a:latin typeface="Calibri"/>
              <a:ea typeface="Times New Roman"/>
              <a:cs typeface="Times New Roman"/>
            </a:endParaRPr>
          </a:p>
          <a:p>
            <a:pPr marL="342900" marR="21590" indent="-342900" algn="just" fontAlgn="base" hangingPunct="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7021195" algn="l"/>
              </a:tabLst>
            </a:pPr>
            <a:r>
              <a:rPr lang="ru-RU" sz="2000" b="1" i="1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000" i="1" dirty="0">
                <a:latin typeface="Times New Roman"/>
                <a:ea typeface="Times New Roman"/>
                <a:cs typeface="Times New Roman"/>
              </a:rPr>
              <a:t>Группа тканей организма, обладающих свойствами сократимости</a:t>
            </a:r>
            <a:r>
              <a:rPr lang="ru-RU" sz="2000" b="1" i="1" dirty="0">
                <a:latin typeface="Times New Roman"/>
                <a:ea typeface="Times New Roman"/>
                <a:cs typeface="Times New Roman"/>
              </a:rPr>
              <a:t>, называется мышечной тканью.</a:t>
            </a:r>
            <a:r>
              <a:rPr lang="ru-RU" sz="2000" i="1" dirty="0">
                <a:latin typeface="Times New Roman"/>
                <a:ea typeface="Times New Roman"/>
                <a:cs typeface="Times New Roman"/>
              </a:rPr>
              <a:t> Различают гладкую и поперечно-полосатую мышечную ткань. Поперечно-полосатая ткань сокращается по желанию человека, гладкая - произвольно (сокращение внутренних органов, кровеносных сосудов и т.п</a:t>
            </a:r>
            <a:r>
              <a:rPr lang="ru-RU" sz="2000" i="1" dirty="0" smtClean="0">
                <a:latin typeface="Times New Roman"/>
                <a:ea typeface="Times New Roman"/>
                <a:cs typeface="Times New Roman"/>
              </a:rPr>
              <a:t>.)</a:t>
            </a:r>
          </a:p>
          <a:p>
            <a:pPr marL="342900" marR="21590" indent="-342900" algn="just" fontAlgn="base" hangingPunct="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7021195" algn="l"/>
              </a:tabLst>
            </a:pPr>
            <a:r>
              <a:rPr lang="ru-RU" sz="2000" i="1" dirty="0" smtClean="0"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000" b="1" i="1" dirty="0">
                <a:latin typeface="Times New Roman"/>
                <a:ea typeface="Times New Roman"/>
                <a:cs typeface="Times New Roman"/>
              </a:rPr>
              <a:t>Нервная ткань</a:t>
            </a:r>
            <a:r>
              <a:rPr lang="ru-RU" sz="2000" i="1" dirty="0">
                <a:latin typeface="Times New Roman"/>
                <a:ea typeface="Times New Roman"/>
                <a:cs typeface="Times New Roman"/>
              </a:rPr>
              <a:t> является основным структурным компонентом нервной системы человека.</a:t>
            </a:r>
            <a:endParaRPr lang="ru-RU" sz="2000" i="1" dirty="0">
              <a:latin typeface="Calibri"/>
              <a:ea typeface="Times New Roman"/>
              <a:cs typeface="Times New Roman"/>
            </a:endParaRPr>
          </a:p>
          <a:p>
            <a:pPr marR="21590" algn="just" fontAlgn="base" hangingPunct="0">
              <a:lnSpc>
                <a:spcPct val="115000"/>
              </a:lnSpc>
              <a:spcAft>
                <a:spcPts val="0"/>
              </a:spcAft>
              <a:tabLst>
                <a:tab pos="7021195" algn="l"/>
              </a:tabLst>
            </a:pPr>
            <a:endParaRPr lang="ru-RU" sz="1400" i="1" dirty="0">
              <a:effectLst/>
              <a:latin typeface="Calibri"/>
              <a:ea typeface="Times New Roman"/>
              <a:cs typeface="Times New Roman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2519" y="285008"/>
            <a:ext cx="8431481" cy="77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21590" algn="ctr" fontAlgn="base" hangingPunct="0">
              <a:lnSpc>
                <a:spcPct val="115000"/>
              </a:lnSpc>
              <a:spcAft>
                <a:spcPts val="0"/>
              </a:spcAft>
              <a:tabLst>
                <a:tab pos="7021195" algn="l"/>
              </a:tabLst>
            </a:pPr>
            <a:r>
              <a:rPr lang="ru-RU" sz="2000" b="1" dirty="0">
                <a:latin typeface="Times New Roman"/>
                <a:ea typeface="Times New Roman"/>
                <a:cs typeface="Times New Roman"/>
              </a:rPr>
              <a:t>Виды тканей организма</a:t>
            </a:r>
            <a:endParaRPr lang="ru-RU" sz="2000" dirty="0">
              <a:latin typeface="Calibri"/>
              <a:ea typeface="Times New Roman"/>
              <a:cs typeface="Times New Roman"/>
            </a:endParaRPr>
          </a:p>
          <a:p>
            <a:pPr marR="21590" algn="ctr" fontAlgn="base" hangingPunct="0">
              <a:lnSpc>
                <a:spcPct val="115000"/>
              </a:lnSpc>
              <a:spcAft>
                <a:spcPts val="0"/>
              </a:spcAft>
              <a:tabLst>
                <a:tab pos="7021195" algn="l"/>
              </a:tabLst>
            </a:pPr>
            <a:r>
              <a:rPr lang="ru-RU" sz="2000" b="1" dirty="0">
                <a:latin typeface="Times New Roman"/>
                <a:ea typeface="Times New Roman"/>
                <a:cs typeface="Times New Roman"/>
              </a:rPr>
              <a:t> </a:t>
            </a:r>
            <a:endParaRPr lang="ru-RU" sz="2000" dirty="0">
              <a:effectLst/>
              <a:latin typeface="Calibri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77157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56061" y="282013"/>
            <a:ext cx="893420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hangingPunct="0"/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Характеристика функциональных систем организма 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 fontAlgn="base" hangingPunct="0"/>
            <a:endParaRPr lang="ru-RU" sz="2400" b="1" dirty="0">
              <a:latin typeface="Times New Roman" pitchFamily="18" charset="0"/>
              <a:ea typeface="Times New Roman"/>
              <a:cs typeface="Times New Roman" pitchFamily="18" charset="0"/>
            </a:endParaRPr>
          </a:p>
          <a:p>
            <a:pPr algn="ctr" fontAlgn="base" hangingPunct="0"/>
            <a:r>
              <a:rPr lang="ru-RU" sz="2400" dirty="0" smtClean="0">
                <a:latin typeface="Times New Roman"/>
                <a:ea typeface="Times New Roman"/>
              </a:rPr>
              <a:t>Выделение </a:t>
            </a:r>
            <a:r>
              <a:rPr lang="ru-RU" sz="2400" dirty="0">
                <a:latin typeface="Times New Roman"/>
                <a:ea typeface="Times New Roman"/>
              </a:rPr>
              <a:t>органов в организме человека в системы условно, так как они функционально взаимосвязаны между собой. 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391086" y="2104302"/>
            <a:ext cx="8916695" cy="3807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Wingdings" pitchFamily="2" charset="2"/>
              <a:buChar char="Ø"/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Опорно-двигательный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аппарат</a:t>
            </a:r>
          </a:p>
          <a:p>
            <a:pPr marL="342900" indent="-342900">
              <a:lnSpc>
                <a:spcPct val="250000"/>
              </a:lnSpc>
              <a:buFont typeface="Wingdings" pitchFamily="2" charset="2"/>
              <a:buChar char="Ø"/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Сердечно-сосудистая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система</a:t>
            </a:r>
          </a:p>
          <a:p>
            <a:pPr marL="342900" indent="-342900">
              <a:lnSpc>
                <a:spcPct val="250000"/>
              </a:lnSpc>
              <a:buFont typeface="Wingdings" pitchFamily="2" charset="2"/>
              <a:buChar char="Ø"/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Дыхательная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система</a:t>
            </a:r>
          </a:p>
          <a:p>
            <a:pPr marL="342900" indent="-342900">
              <a:lnSpc>
                <a:spcPct val="250000"/>
              </a:lnSpc>
              <a:buFont typeface="Wingdings" pitchFamily="2" charset="2"/>
              <a:buChar char="Ø"/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Нервная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система</a:t>
            </a:r>
          </a:p>
          <a:p>
            <a:pPr marL="342900" indent="-342900">
              <a:lnSpc>
                <a:spcPct val="250000"/>
              </a:lnSpc>
              <a:buFont typeface="Wingdings" pitchFamily="2" charset="2"/>
              <a:buChar char="Ø"/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Обмен веществ и энергии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674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13558" y="695282"/>
            <a:ext cx="912420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Опорно-двигательный аппарат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включает в себя три относительно самостоятельные системы: костную (скелет), </a:t>
            </a:r>
            <a:r>
              <a:rPr lang="ru-RU" sz="2000" i="1" dirty="0" err="1">
                <a:latin typeface="Times New Roman" pitchFamily="18" charset="0"/>
                <a:cs typeface="Times New Roman" pitchFamily="18" charset="0"/>
              </a:rPr>
              <a:t>связочно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-суставную (подвижные соединения костей) и мышечную (скелетная мускулатура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algn="just"/>
            <a:endParaRPr lang="ru-RU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 fontAlgn="base" hangingPunct="0"/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Сердечно-сосудистая система (система кровообращения</a:t>
            </a: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ru-RU" sz="2000" b="1" i="1" dirty="0">
              <a:latin typeface="Times New Roman" pitchFamily="18" charset="0"/>
              <a:cs typeface="Times New Roman" pitchFamily="18" charset="0"/>
            </a:endParaRPr>
          </a:p>
          <a:p>
            <a:pPr algn="just" fontAlgn="base" hangingPunct="0"/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Деятельность всех систем организма человека осуществляется при взаимосвязи гуморальной (жидкостной) регуляции и нервной системы. Гуморальная регуляция осуществляется внутренней системой транспортировки через кровь и систему кровообращения, к которой относится сердце, кровеносные сосуды, лимфатические сосуды  и органы вырабатывающие особые клетки - форменные элементы.</a:t>
            </a:r>
          </a:p>
          <a:p>
            <a:pPr algn="just" fontAlgn="base" hangingPunct="0"/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Дыхание</a:t>
            </a: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. Дыхательная </a:t>
            </a: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система.</a:t>
            </a:r>
            <a:endParaRPr lang="ru-RU" sz="2000" b="1" i="1" dirty="0">
              <a:latin typeface="Times New Roman" pitchFamily="18" charset="0"/>
              <a:cs typeface="Times New Roman" pitchFamily="18" charset="0"/>
            </a:endParaRPr>
          </a:p>
          <a:p>
            <a:pPr algn="just" fontAlgn="base" hangingPunct="0"/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Дыханием называется комплекс физиологических процессов, обеспечивающих потребление кислорода и выделение углекислого газа живым организмом.</a:t>
            </a:r>
          </a:p>
          <a:p>
            <a:pPr algn="just" fontAlgn="base" hangingPunct="0"/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Процесс дыхания принято делить на: внешнее (легочное), т.е. обмен газов между легкими и атмосферой; тканевое, т.е. процесс обмена кислородом и углекислым газом между кровью и клетками тела.</a:t>
            </a:r>
          </a:p>
          <a:p>
            <a:pPr algn="just"/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571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00645" y="305067"/>
            <a:ext cx="9239002" cy="6038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 hangingPunct="0">
              <a:lnSpc>
                <a:spcPct val="150000"/>
              </a:lnSpc>
            </a:pPr>
            <a:r>
              <a:rPr lang="ru-RU" sz="20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Нервная система. </a:t>
            </a:r>
            <a:r>
              <a:rPr lang="ru-RU" sz="20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Нервная система человека объединяет все системы организма в единое целое и состоит из нескольких миллиардов нервных клеток и их отростков. Длинные отростки нервных клеток, объединяясь, образуют нервные волокна, которые подходят ко всем тканям  и органам человека.</a:t>
            </a:r>
          </a:p>
          <a:p>
            <a:pPr lvl="0" algn="just">
              <a:lnSpc>
                <a:spcPct val="150000"/>
              </a:lnSpc>
            </a:pPr>
            <a:r>
              <a:rPr lang="ru-RU" sz="20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Нервную систему делят на центральную и периферическую.</a:t>
            </a:r>
          </a:p>
          <a:p>
            <a:pPr lvl="0" algn="just" fontAlgn="base" hangingPunct="0">
              <a:lnSpc>
                <a:spcPct val="150000"/>
              </a:lnSpc>
            </a:pPr>
            <a:r>
              <a:rPr lang="ru-RU" sz="20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Обмен веществ и энергии. </a:t>
            </a:r>
            <a:r>
              <a:rPr lang="ru-RU" sz="20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Под обменом веществ (метаболизмом) принято понимать сложный постоянно протекающий, </a:t>
            </a:r>
            <a:r>
              <a:rPr lang="ru-RU" sz="2000" i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самосовершающийся</a:t>
            </a:r>
            <a:r>
              <a:rPr lang="ru-RU" sz="20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и саморегулирующийся биохимический и энергетический процесс, связанный с поступлением в организм из окружающей среды различных питательных веществ, обеспечивающих постоянство химического состава и внутренних параметров организма, его жизнедеятельность, развитие и рост, размножение, способность к движению и адаптацию к изменяющимся условиям внешней окружающей среды.</a:t>
            </a:r>
          </a:p>
        </p:txBody>
      </p:sp>
    </p:spTree>
    <p:extLst>
      <p:ext uri="{BB962C8B-B14F-4D97-AF65-F5344CB8AC3E}">
        <p14:creationId xmlns:p14="http://schemas.microsoft.com/office/powerpoint/2010/main" val="949943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144463"/>
            <a:ext cx="10062444" cy="671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2474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2050" name="Picture 2" descr="C:\Users\Админиcтратор\Desktop\кость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933" y="698656"/>
            <a:ext cx="5688280" cy="604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494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95" y="144463"/>
            <a:ext cx="8134596" cy="6569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2591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7868" y="807929"/>
            <a:ext cx="8102600" cy="65556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algn="just" fontAlgn="base" hangingPunct="0">
              <a:buFont typeface="Arial" pitchFamily="34" charset="0"/>
              <a:buChar char="•"/>
            </a:pP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Функциональная система организма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- это группа органов, обеспечивающая  согласованное протекание в них процессов жизнедеятельности. Выделение групп органов в организме человека в системы условно, так как они Функционально взаимосвязаны между собой. Различают следующие системы человеческого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организма: нервная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, сердечно-сосудистая, дыхательная, опорно-двигательная, пищеварительная, эндокринная, выделительная и др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 fontAlgn="base" hangingPunct="0">
              <a:buFont typeface="Arial" pitchFamily="34" charset="0"/>
              <a:buChar char="•"/>
            </a:pP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Гомеостаз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- относительное динамическое постоянство внутренней среды организма (температуры тела, кровяного давления, химического состава крови и т.д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.); совокупность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реакций, обеспечивающих поддержание или восстановление относительно динамического постоянства внутренней среды и некоторых физиологических функций организма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человека</a:t>
            </a:r>
          </a:p>
          <a:p>
            <a:pPr marL="342900" indent="-342900" algn="just" fontAlgn="base" hangingPunct="0">
              <a:buFont typeface="Arial" pitchFamily="34" charset="0"/>
              <a:buChar char="•"/>
            </a:pP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Резистентность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- способность организма работать в условиях неблагоприятных изменений внутренней среды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 fontAlgn="base" hangingPunct="0">
              <a:buFont typeface="Arial" pitchFamily="34" charset="0"/>
              <a:buChar char="•"/>
            </a:pP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Адаптация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- способность организма приспосабливаться к меняющимся условиям внешней среды.</a:t>
            </a:r>
          </a:p>
          <a:p>
            <a:pPr marL="342900" indent="-342900" algn="just" fontAlgn="base" hangingPunct="0">
              <a:buFont typeface="Arial" pitchFamily="34" charset="0"/>
              <a:buChar char="•"/>
            </a:pP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Гипокинезия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- недостаточная двигательная активность организма.</a:t>
            </a:r>
          </a:p>
          <a:p>
            <a:pPr marL="342900" indent="-342900" algn="just" fontAlgn="base" hangingPunct="0">
              <a:buFont typeface="Arial" pitchFamily="34" charset="0"/>
              <a:buChar char="•"/>
            </a:pP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fontAlgn="base" hangingPunct="0">
              <a:buFont typeface="Arial" pitchFamily="34" charset="0"/>
              <a:buChar char="•"/>
            </a:pP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fontAlgn="base" hangingPunct="0">
              <a:buFont typeface="Arial" pitchFamily="34" charset="0"/>
              <a:buChar char="•"/>
            </a:pP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235239" y="323004"/>
            <a:ext cx="28539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Основные понятия</a:t>
            </a:r>
          </a:p>
        </p:txBody>
      </p:sp>
    </p:spTree>
    <p:extLst>
      <p:ext uri="{BB962C8B-B14F-4D97-AF65-F5344CB8AC3E}">
        <p14:creationId xmlns:p14="http://schemas.microsoft.com/office/powerpoint/2010/main" val="6898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178" y="498764"/>
            <a:ext cx="6614244" cy="6495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3198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19" y="320634"/>
            <a:ext cx="6578930" cy="640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 flipH="1">
            <a:off x="7472336" y="2315688"/>
            <a:ext cx="36429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группы мышц</a:t>
            </a:r>
          </a:p>
        </p:txBody>
      </p:sp>
    </p:spTree>
    <p:extLst>
      <p:ext uri="{BB962C8B-B14F-4D97-AF65-F5344CB8AC3E}">
        <p14:creationId xmlns:p14="http://schemas.microsoft.com/office/powerpoint/2010/main" val="3598477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4098" name="Picture 2" descr="C:\Users\Админиcтратор\Desktop\Мышцы шеи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71" y="316478"/>
            <a:ext cx="9155876" cy="620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697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2" y="144463"/>
            <a:ext cx="9859657" cy="6576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8894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2" y="942874"/>
            <a:ext cx="3928773" cy="5315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644" y="886793"/>
            <a:ext cx="4132612" cy="4972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090058" y="273132"/>
            <a:ext cx="5597532" cy="490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335" algn="ctr" fontAlgn="base" hangingPunct="0">
              <a:lnSpc>
                <a:spcPct val="115000"/>
              </a:lnSpc>
              <a:spcAft>
                <a:spcPts val="0"/>
              </a:spcAft>
              <a:tabLst>
                <a:tab pos="-1333500" algn="l"/>
              </a:tabLst>
            </a:pPr>
            <a:r>
              <a:rPr lang="ru-RU" sz="2400" b="1" u="sng" dirty="0">
                <a:latin typeface="Times New Roman"/>
                <a:ea typeface="Times New Roman"/>
                <a:cs typeface="Times New Roman"/>
              </a:rPr>
              <a:t>Дыхательная система</a:t>
            </a:r>
            <a:endParaRPr lang="ru-RU" sz="2400" dirty="0">
              <a:effectLst/>
              <a:latin typeface="Calibri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52253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67" y="1460664"/>
            <a:ext cx="5092555" cy="504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275" y="1460664"/>
            <a:ext cx="4868883" cy="5225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291937" y="261257"/>
            <a:ext cx="49757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u="sng" dirty="0">
                <a:latin typeface="Times New Roman"/>
                <a:ea typeface="Times New Roman"/>
                <a:cs typeface="Times New Roman"/>
              </a:rPr>
              <a:t> Нервная система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181064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1330035"/>
            <a:ext cx="4591050" cy="4904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894" y="1128156"/>
            <a:ext cx="6317672" cy="5533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7183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465315" y="190433"/>
            <a:ext cx="64459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Внешняя среда и ее воздействие на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организм</a:t>
            </a:r>
          </a:p>
          <a:p>
            <a:pPr algn="ctr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и жизнедеятельность человека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" y="1152058"/>
            <a:ext cx="976151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ru-RU" sz="2000" b="1" i="1" u="sng" dirty="0" smtClean="0">
                <a:latin typeface="Times New Roman" pitchFamily="18" charset="0"/>
                <a:cs typeface="Times New Roman" pitchFamily="18" charset="0"/>
              </a:rPr>
              <a:t>Физические факторы (абиотические)-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барометрическое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давление, газовый состав и влажность воздуха, температура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окружающей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среды, солнечная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радиация.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000" b="1" i="1" u="sng" dirty="0" smtClean="0">
                <a:latin typeface="Times New Roman" pitchFamily="18" charset="0"/>
                <a:cs typeface="Times New Roman" pitchFamily="18" charset="0"/>
              </a:rPr>
              <a:t>Биологические факторы(биотические)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 – факторы растительного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и животного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окружения.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000" b="1" i="1" u="sng" dirty="0" smtClean="0">
                <a:latin typeface="Times New Roman" pitchFamily="18" charset="0"/>
                <a:cs typeface="Times New Roman" pitchFamily="18" charset="0"/>
              </a:rPr>
              <a:t>Факторы </a:t>
            </a:r>
            <a:r>
              <a:rPr lang="ru-RU" sz="2000" b="1" i="1" u="sng" dirty="0">
                <a:latin typeface="Times New Roman" pitchFamily="18" charset="0"/>
                <a:cs typeface="Times New Roman" pitchFamily="18" charset="0"/>
              </a:rPr>
              <a:t>социальной </a:t>
            </a:r>
            <a:r>
              <a:rPr lang="ru-RU" sz="2000" b="1" i="1" u="sng" dirty="0" smtClean="0">
                <a:latin typeface="Times New Roman" pitchFamily="18" charset="0"/>
                <a:cs typeface="Times New Roman" pitchFamily="18" charset="0"/>
              </a:rPr>
              <a:t>среды (антропогенные)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связаны с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результатами бытовой, хозяйственной, производственной и творческой деятельности человека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Деятельность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всех органов и их систем в целостном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организме под воздействием факторов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характеризуется определенными показателями, имеющими те или иные диапазоны колебаний. </a:t>
            </a:r>
            <a:endParaRPr lang="ru-RU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Одни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константы стабильны и довольно жесткие  (например, рН крови 7,36 – 7,40, температура тела – в пределах 35 – 42), другие и в норме отличаются значительными колебаниями (например, ударный объем сердца – количество крови, выбрасываемой за одно сокращение – 50 – 200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см и другие).</a:t>
            </a: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4634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3" y="1452336"/>
            <a:ext cx="9690264" cy="4532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855023" y="285008"/>
            <a:ext cx="82889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адаптации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организма к низким температурам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(опускания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руки в воду со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льдом)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1538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246909" y="83127"/>
            <a:ext cx="96427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20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Влияние выхлопных газов автомобилей на здоровье </a:t>
            </a:r>
            <a:r>
              <a:rPr lang="ru-RU" sz="2000" b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человека (</a:t>
            </a:r>
            <a:r>
              <a:rPr lang="ru-RU" sz="20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по X. Ф. </a:t>
            </a:r>
            <a:r>
              <a:rPr lang="ru-RU" sz="2000" b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Френчу)</a:t>
            </a:r>
            <a:endParaRPr lang="ru-RU" sz="2000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905975"/>
              </p:ext>
            </p:extLst>
          </p:nvPr>
        </p:nvGraphicFramePr>
        <p:xfrm>
          <a:off x="1163782" y="877152"/>
          <a:ext cx="7552706" cy="5867527"/>
        </p:xfrm>
        <a:graphic>
          <a:graphicData uri="http://schemas.openxmlformats.org/drawingml/2006/table">
            <a:tbl>
              <a:tblPr/>
              <a:tblGrid>
                <a:gridCol w="2695769"/>
                <a:gridCol w="4856937"/>
              </a:tblGrid>
              <a:tr h="2292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i="1" dirty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Вредные вещества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i="1" dirty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Последствия воздействия на организм человека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98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Окись углерода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Препятствует </a:t>
                      </a:r>
                      <a:r>
                        <a:rPr lang="ru-RU" sz="1800" dirty="0" err="1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адсорбированию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 кровью кислорода, что ослабляет мыслительные способности, замедляет рефлексы, вызывает сонливость и может быть причиной потери сознания и смерти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449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Окислы азота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Увеличивает восприимчивость организма к вирусным заболеваниям (типа гриппа), раздражают легкие, вызывает бронхит и пневмонию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084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Озон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Раздражает слизистую оболочку органов дыхания, вызывает кашель, нарушает работу легких; снижает сопротивляемость к простудным заболеваниям; может обострить хронические заболевания сердца, а также вызывает астму и бронхит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86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Токсичные выбросы (тяжелые металлы)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Вызывают рак, нарушения половой системы и дефекты у новорожденных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8992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2344" y="852715"/>
            <a:ext cx="8699500" cy="53245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fontAlgn="base" hangingPunct="0">
              <a:buFont typeface="Arial" pitchFamily="34" charset="0"/>
              <a:buChar char="•"/>
            </a:pP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Рефлекс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- ответная реакция организма на раздражение как внутреннее, так и внешнее, осуществляемая посредством центральной нервной системы. Рефлексы делятся на условные (приобретенные в процессе жизнедеятельности) и безусловные (врожденные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342900" indent="-342900" fontAlgn="base" hangingPunct="0">
              <a:buFont typeface="Arial" pitchFamily="34" charset="0"/>
              <a:buChar char="•"/>
            </a:pP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Гипоксия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- кислородное голодание, которое возникает при недостатке кислорода во вдыхаемом воздухе или в крови.</a:t>
            </a:r>
          </a:p>
          <a:p>
            <a:pPr marL="342900" indent="-342900" fontAlgn="base" hangingPunct="0">
              <a:buFont typeface="Arial" pitchFamily="34" charset="0"/>
              <a:buChar char="•"/>
            </a:pP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Максимальное потребление кислорода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- наибольшее количество кислорода, которое организм может потребить в минуту при предельно-интенсивной мышечной работе. Величина МПК определяет функциональное состояние и степень тренированности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организма.</a:t>
            </a:r>
          </a:p>
          <a:p>
            <a:pPr marL="342900" indent="-342900" fontAlgn="base" hangingPunct="0">
              <a:buFont typeface="Arial" pitchFamily="34" charset="0"/>
              <a:buChar char="•"/>
            </a:pP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Организм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– слаженная единая саморегулирующаяся и саморазвивающаяся биологическая система, функциональная деятельность которой обусловлена взаимодействием психических, двигательных и вегетативных реакций на воздействия окружающей среды, которые могут быть как полезными, так и пагубными для здоровья.</a:t>
            </a:r>
          </a:p>
          <a:p>
            <a:pPr marL="342900" indent="-342900" fontAlgn="base" hangingPunct="0">
              <a:buFont typeface="Arial" pitchFamily="34" charset="0"/>
              <a:buChar char="•"/>
            </a:pP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fontAlgn="base" hangingPunct="0">
              <a:buFont typeface="Arial" pitchFamily="34" charset="0"/>
              <a:buChar char="•"/>
            </a:pP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27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66899" y="154380"/>
            <a:ext cx="1072341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spcAft>
                <a:spcPts val="0"/>
              </a:spcAft>
            </a:pPr>
            <a:r>
              <a:rPr lang="ru-RU" sz="2000" b="1" dirty="0" smtClean="0">
                <a:latin typeface="Times New Roman"/>
                <a:ea typeface="Times New Roman"/>
                <a:cs typeface="Times New Roman"/>
              </a:rPr>
              <a:t>Биотические факторы </a:t>
            </a: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000" i="1" dirty="0" smtClean="0">
                <a:latin typeface="Times New Roman"/>
                <a:ea typeface="Times New Roman"/>
                <a:cs typeface="Times New Roman"/>
              </a:rPr>
              <a:t>Продукты загрязнения </a:t>
            </a:r>
            <a:r>
              <a:rPr lang="ru-RU" sz="2000" i="1" dirty="0">
                <a:latin typeface="Times New Roman"/>
                <a:ea typeface="Times New Roman"/>
                <a:cs typeface="Times New Roman"/>
              </a:rPr>
              <a:t>поглощаются живыми организмами и, перемещаясь по пищевым цепям, увеличивают свою концентрацию</a:t>
            </a:r>
            <a:r>
              <a:rPr lang="ru-RU" sz="2000" i="1" dirty="0" smtClean="0">
                <a:latin typeface="Times New Roman"/>
                <a:ea typeface="Times New Roman"/>
                <a:cs typeface="Times New Roman"/>
              </a:rPr>
              <a:t>.</a:t>
            </a: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000" i="1" dirty="0" smtClean="0"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000" i="1" dirty="0">
                <a:latin typeface="Times New Roman"/>
                <a:ea typeface="Times New Roman"/>
                <a:cs typeface="Times New Roman"/>
              </a:rPr>
              <a:t>В трофических цепях экосистем химические вещества  </a:t>
            </a:r>
            <a:r>
              <a:rPr lang="ru-RU" sz="2000" i="1" dirty="0" err="1">
                <a:latin typeface="Times New Roman"/>
                <a:ea typeface="Times New Roman"/>
                <a:cs typeface="Times New Roman"/>
              </a:rPr>
              <a:t>онцентрируются</a:t>
            </a:r>
            <a:r>
              <a:rPr lang="ru-RU" sz="2000" i="1" dirty="0">
                <a:latin typeface="Times New Roman"/>
                <a:ea typeface="Times New Roman"/>
                <a:cs typeface="Times New Roman"/>
              </a:rPr>
              <a:t>. Так установлено, что по мере перемещения ДДТ по цепям питания, его концентрация увеличивается более чем в 10 раз. </a:t>
            </a:r>
            <a:endParaRPr lang="ru-RU" sz="2000" i="1" dirty="0" smtClean="0">
              <a:latin typeface="Times New Roman"/>
              <a:ea typeface="Times New Roman"/>
              <a:cs typeface="Times New Roman"/>
            </a:endParaRP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000" i="1" dirty="0" smtClean="0">
                <a:latin typeface="Times New Roman"/>
                <a:ea typeface="Times New Roman"/>
              </a:rPr>
              <a:t>Влияние  пищи на организм зависит от  </a:t>
            </a:r>
            <a:r>
              <a:rPr lang="ru-RU" sz="2000" i="1" dirty="0">
                <a:latin typeface="Times New Roman"/>
                <a:ea typeface="Times New Roman"/>
              </a:rPr>
              <a:t>технология выращивания пищевых продуктов, </a:t>
            </a:r>
            <a:r>
              <a:rPr lang="ru-RU" sz="2000" i="1" dirty="0" smtClean="0">
                <a:latin typeface="Times New Roman"/>
                <a:ea typeface="Times New Roman"/>
              </a:rPr>
              <a:t>способа  </a:t>
            </a:r>
            <a:r>
              <a:rPr lang="ru-RU" sz="2000" i="1" dirty="0">
                <a:latin typeface="Times New Roman"/>
                <a:ea typeface="Times New Roman"/>
              </a:rPr>
              <a:t>хранения, переработки, доставки потребителям, в том числе организация торговли, </a:t>
            </a:r>
            <a:r>
              <a:rPr lang="ru-RU" sz="2000" i="1" dirty="0" smtClean="0">
                <a:latin typeface="Times New Roman"/>
                <a:ea typeface="Times New Roman"/>
              </a:rPr>
              <a:t>приготовления </a:t>
            </a:r>
            <a:r>
              <a:rPr lang="ru-RU" sz="2000" i="1" dirty="0">
                <a:latin typeface="Times New Roman"/>
                <a:ea typeface="Times New Roman"/>
              </a:rPr>
              <a:t>пищи, ее калорийность, </a:t>
            </a:r>
            <a:r>
              <a:rPr lang="ru-RU" sz="2000" i="1" dirty="0" smtClean="0">
                <a:latin typeface="Times New Roman"/>
                <a:ea typeface="Times New Roman"/>
              </a:rPr>
              <a:t>пищевой ценности, регулярности </a:t>
            </a:r>
            <a:r>
              <a:rPr lang="ru-RU" sz="2000" i="1" dirty="0">
                <a:latin typeface="Times New Roman"/>
                <a:ea typeface="Times New Roman"/>
              </a:rPr>
              <a:t>питания, </a:t>
            </a:r>
            <a:r>
              <a:rPr lang="ru-RU" sz="2000" i="1" dirty="0" smtClean="0">
                <a:latin typeface="Times New Roman"/>
                <a:ea typeface="Times New Roman"/>
              </a:rPr>
              <a:t>организации </a:t>
            </a:r>
            <a:r>
              <a:rPr lang="ru-RU" sz="2000" i="1" dirty="0">
                <a:latin typeface="Times New Roman"/>
                <a:ea typeface="Times New Roman"/>
              </a:rPr>
              <a:t>общественного питания и т. д</a:t>
            </a:r>
            <a:r>
              <a:rPr lang="ru-RU" sz="2000" i="1" dirty="0" smtClean="0">
                <a:latin typeface="Times New Roman"/>
                <a:ea typeface="Times New Roman"/>
              </a:rPr>
              <a:t>.</a:t>
            </a:r>
          </a:p>
          <a:p>
            <a:pPr algn="just">
              <a:spcAft>
                <a:spcPts val="0"/>
              </a:spcAft>
            </a:pPr>
            <a:r>
              <a:rPr lang="ru-RU" sz="2000" i="1" dirty="0">
                <a:latin typeface="Times New Roman"/>
                <a:ea typeface="Times New Roman"/>
              </a:rPr>
              <a:t>На этикетках качественных товаров производители указывают индекс, представленный буквой Е и трехзначной цифрой. Каждый индекс соответствует веществу, которое может нанести вред. Об опасности говорят индексы: Е 102, Е 110, Е 120, Е 124, Е 127. Очень опасны товары с индексом Е 123. К товарам с сомнительными качествами относятся продукты с индексом Е 104, Е 122, Е 141, Е 150, Е 151, Е 161, Е 173, Е 180. Запрещены товары с индексами Е 103, Е 106, Е 111, Е 121, Е 125, Е 126, Е 130, М 131, Е152, Е 181. На товарах, содержащих канцерогены, нанесены индексы: Е 217, Е 239, Е 330. Продукты с индексами Е 250, Е 251 противопоказаны при гипертонии. Вызывают сыпь продукты с индексами Е311 Е312. На товарах с повышенным содержанием холестерина имеются индексы Е 320, Е 321. Продукты с индексами Е 221 — 226; Е 338, Е 340, Е 407, Е 450, Е 461, Е 462, Е 463, Е 465, Е 468, Е 477 вызывают нарушение пищеварения.</a:t>
            </a:r>
            <a:endParaRPr lang="ru-RU" sz="2000" i="1" dirty="0">
              <a:effectLst/>
              <a:latin typeface="Calibri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66363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12322" y="307262"/>
            <a:ext cx="87679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Средства физической культуры, обеспечивающие устойчивость в умственной и физической работоспособности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42306" y="1478916"/>
            <a:ext cx="102523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Основное 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средство физической культуры - физические </a:t>
            </a:r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упражнения </a:t>
            </a:r>
            <a:endParaRPr lang="ru-RU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42306" y="2229846"/>
            <a:ext cx="949234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Ф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изическая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тренировка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и физическое упражнение в ней путем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совершенствования физиологических механизмов повышает устойчивость к перегреванию, переохлаждению, гипоксии, действию некоторых токсических веществ, снижает заболеваемость и повышает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работоспособность, способствует экономизации функций. 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ru-RU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К числу основных физических или двигательных) качеств, обеспечивающих высокий уровень физической работоспособности человека, относят силу, быстроту и выносливость, которые проявляются в определенных соотношениях в зависимости от условий выполнения той или иной двигательной деятельности, ее характера, специфики, продолжительности, мощности и интенсивности. К названным физическим качествам следует добавить гибкость и ловкость, которые во многом определяют успешность выполнения некоторых видов физических упражнений. </a:t>
            </a:r>
          </a:p>
        </p:txBody>
      </p:sp>
    </p:spTree>
    <p:extLst>
      <p:ext uri="{BB962C8B-B14F-4D97-AF65-F5344CB8AC3E}">
        <p14:creationId xmlns:p14="http://schemas.microsoft.com/office/powerpoint/2010/main" val="36352256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36071" y="432987"/>
            <a:ext cx="8162307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результате целенаправленных систематических занятий физическими упражнениями объем сердца может увеличиваться в 2 – 3 раза, легочная вентиляция – в 20 – 30 раз,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максимальное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потребление кислорода возрастает на порядок, устойчивость к гипоксии значительно повышается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К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числу показателей тренированности в покое можно отнести: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изменения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в состоянии центральной нервной системы, увеличение подвижности нервных процессов, укорочение скрытого периода двигательных реакций;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изменения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опорно-двигательного аппарата (увеличенная масса и возросший объем скелетных мышц, гипертрофия мышц, сопровождаемая улучшением их кровоснабжения, положительные биохимические сдвиги, повышенная возбудимость и лабильность нервно-мышечной системы);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изменения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функции органов дыхания (частота дыхания у  тренированных в покое меньше, чем у нетренированных); кровообращения (частота сердечных сокращений в покое также меньше, чем у нетренированных); состава крови и т.п.</a:t>
            </a:r>
          </a:p>
          <a:p>
            <a:pPr algn="just"/>
            <a:endParaRPr lang="ru-RU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491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01681" y="235205"/>
            <a:ext cx="927858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2000" i="1" dirty="0" smtClean="0">
                <a:latin typeface="Times New Roman"/>
                <a:ea typeface="Times New Roman"/>
              </a:rPr>
              <a:t>Деятельность </a:t>
            </a:r>
            <a:r>
              <a:rPr lang="ru-RU" sz="2000" i="1" dirty="0">
                <a:latin typeface="Times New Roman"/>
                <a:ea typeface="Times New Roman"/>
              </a:rPr>
              <a:t>мышц в условиях сохранения неподвижного положения тела или его звеньев, а также упражнение мышц при удержании какого-либо груза без его перемещения характеризуется как </a:t>
            </a:r>
            <a:r>
              <a:rPr lang="ru-RU" sz="2000" b="1" i="1" dirty="0">
                <a:latin typeface="Times New Roman"/>
                <a:ea typeface="Times New Roman"/>
              </a:rPr>
              <a:t>статическая работа </a:t>
            </a:r>
            <a:r>
              <a:rPr lang="ru-RU" sz="2000" i="1" dirty="0">
                <a:latin typeface="Times New Roman"/>
                <a:ea typeface="Times New Roman"/>
              </a:rPr>
              <a:t>(статическое усилие).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2000" i="1" dirty="0" smtClean="0">
                <a:latin typeface="Times New Roman"/>
                <a:ea typeface="Times New Roman"/>
                <a:cs typeface="Times New Roman"/>
              </a:rPr>
              <a:t>Усилия </a:t>
            </a:r>
            <a:r>
              <a:rPr lang="ru-RU" sz="2000" i="1" dirty="0">
                <a:latin typeface="Times New Roman"/>
                <a:ea typeface="Times New Roman"/>
                <a:cs typeface="Times New Roman"/>
              </a:rPr>
              <a:t>мышц при </a:t>
            </a:r>
            <a:r>
              <a:rPr lang="ru-RU" sz="2000" b="1" i="1" dirty="0">
                <a:latin typeface="Times New Roman"/>
                <a:ea typeface="Times New Roman"/>
                <a:cs typeface="Times New Roman"/>
              </a:rPr>
              <a:t>динамической работе </a:t>
            </a:r>
            <a:r>
              <a:rPr lang="ru-RU" sz="2000" i="1" dirty="0">
                <a:latin typeface="Times New Roman"/>
                <a:ea typeface="Times New Roman"/>
                <a:cs typeface="Times New Roman"/>
              </a:rPr>
              <a:t>связаны с перемещениями тела или его звеньев в пространстве. </a:t>
            </a:r>
            <a:endParaRPr lang="ru-RU" sz="2000" i="1" dirty="0">
              <a:latin typeface="Calibri"/>
              <a:ea typeface="Times New Roman"/>
              <a:cs typeface="Times New Roman"/>
            </a:endParaRPr>
          </a:p>
          <a:p>
            <a:pPr algn="just"/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24395" y="261257"/>
            <a:ext cx="84196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Статический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или динамический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характер работы мышц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73185" y="2600696"/>
            <a:ext cx="54453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imes New Roman"/>
                <a:ea typeface="Times New Roman"/>
              </a:rPr>
              <a:t>Условиях выполнения физических упражнений</a:t>
            </a:r>
            <a:endParaRPr lang="ru-RU" sz="20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07522" y="3308582"/>
            <a:ext cx="833647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i="1" dirty="0" smtClean="0">
                <a:latin typeface="Times New Roman"/>
                <a:ea typeface="Times New Roman"/>
              </a:rPr>
              <a:t>Постоянные условия  </a:t>
            </a:r>
            <a:r>
              <a:rPr lang="ru-RU" sz="2000" i="1" dirty="0" smtClean="0">
                <a:latin typeface="Times New Roman"/>
                <a:ea typeface="Times New Roman"/>
              </a:rPr>
              <a:t>выполнения физических упражнений в </a:t>
            </a:r>
            <a:r>
              <a:rPr lang="ru-RU" sz="2000" i="1" dirty="0">
                <a:latin typeface="Times New Roman"/>
                <a:ea typeface="Times New Roman"/>
              </a:rPr>
              <a:t>строго </a:t>
            </a:r>
            <a:r>
              <a:rPr lang="ru-RU" sz="2000" i="1" dirty="0" smtClean="0">
                <a:latin typeface="Times New Roman"/>
                <a:ea typeface="Times New Roman"/>
              </a:rPr>
              <a:t> стандартном  виде как </a:t>
            </a:r>
            <a:r>
              <a:rPr lang="ru-RU" sz="2000" i="1" dirty="0">
                <a:latin typeface="Times New Roman"/>
                <a:ea typeface="Times New Roman"/>
              </a:rPr>
              <a:t>на тренировках, так и на </a:t>
            </a:r>
            <a:r>
              <a:rPr lang="ru-RU" sz="2000" i="1" dirty="0" smtClean="0">
                <a:latin typeface="Times New Roman"/>
                <a:ea typeface="Times New Roman"/>
              </a:rPr>
              <a:t>соревнованиях. Двигательные акты </a:t>
            </a:r>
            <a:r>
              <a:rPr lang="ru-RU" sz="2000" i="1" dirty="0">
                <a:latin typeface="Times New Roman"/>
                <a:ea typeface="Times New Roman"/>
              </a:rPr>
              <a:t>производятся в определенной </a:t>
            </a:r>
            <a:r>
              <a:rPr lang="ru-RU" sz="2000" i="1" dirty="0" smtClean="0">
                <a:latin typeface="Times New Roman"/>
                <a:ea typeface="Times New Roman"/>
              </a:rPr>
              <a:t>последовательности. Совершенствуется </a:t>
            </a:r>
            <a:r>
              <a:rPr lang="ru-RU" sz="2000" i="1" dirty="0">
                <a:latin typeface="Times New Roman"/>
                <a:ea typeface="Times New Roman"/>
              </a:rPr>
              <a:t>выполнение конкретных движений с проявлением силы, быстроты, выносливости, высокой </a:t>
            </a:r>
            <a:r>
              <a:rPr lang="ru-RU" sz="2000" i="1" dirty="0" smtClean="0">
                <a:latin typeface="Times New Roman"/>
                <a:ea typeface="Times New Roman"/>
              </a:rPr>
              <a:t>координации.</a:t>
            </a:r>
          </a:p>
          <a:p>
            <a:pPr algn="just"/>
            <a:r>
              <a:rPr lang="ru-RU" sz="2000" b="1" i="1" dirty="0" smtClean="0">
                <a:latin typeface="Times New Roman"/>
                <a:ea typeface="Times New Roman"/>
                <a:cs typeface="Times New Roman"/>
              </a:rPr>
              <a:t>Нестандартные условия </a:t>
            </a:r>
            <a:r>
              <a:rPr lang="ru-RU" sz="2000" i="1" dirty="0" smtClean="0">
                <a:latin typeface="Times New Roman"/>
                <a:ea typeface="Times New Roman"/>
                <a:cs typeface="Times New Roman"/>
              </a:rPr>
              <a:t>- </a:t>
            </a:r>
            <a:r>
              <a:rPr lang="ru-RU" sz="2000" i="1" dirty="0">
                <a:latin typeface="Times New Roman"/>
                <a:ea typeface="Times New Roman"/>
                <a:cs typeface="Times New Roman"/>
              </a:rPr>
              <a:t>большая группа физических </a:t>
            </a:r>
            <a:r>
              <a:rPr lang="ru-RU" sz="2000" i="1" dirty="0" smtClean="0">
                <a:latin typeface="Times New Roman"/>
                <a:ea typeface="Times New Roman"/>
                <a:cs typeface="Times New Roman"/>
              </a:rPr>
              <a:t>упражнений в меняющихся и непостоянных условиях </a:t>
            </a:r>
            <a:r>
              <a:rPr lang="ru-RU" sz="2000" i="1" dirty="0">
                <a:latin typeface="Times New Roman"/>
                <a:ea typeface="Times New Roman"/>
                <a:cs typeface="Times New Roman"/>
              </a:rPr>
              <a:t>их выполнения, в меняющейся ситуации, требующей мгновенной двигательной реакции (единоборства, спортивные игры).</a:t>
            </a:r>
            <a:endParaRPr lang="ru-RU" sz="2000" i="1" dirty="0">
              <a:latin typeface="Calibri"/>
              <a:ea typeface="Times New Roman"/>
              <a:cs typeface="Times New Roman"/>
            </a:endParaRPr>
          </a:p>
          <a:p>
            <a:pPr algn="just"/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3530428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19397" y="1175658"/>
            <a:ext cx="832460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i="1" dirty="0">
                <a:latin typeface="Times New Roman"/>
                <a:ea typeface="Times New Roman"/>
              </a:rPr>
              <a:t> </a:t>
            </a:r>
            <a:r>
              <a:rPr lang="ru-RU" sz="2000" b="1" i="1" dirty="0" smtClean="0">
                <a:latin typeface="Times New Roman"/>
                <a:ea typeface="Times New Roman"/>
              </a:rPr>
              <a:t>Упражнения </a:t>
            </a:r>
            <a:r>
              <a:rPr lang="ru-RU" sz="2000" b="1" i="1" dirty="0">
                <a:latin typeface="Times New Roman"/>
                <a:ea typeface="Times New Roman"/>
              </a:rPr>
              <a:t>(движения) циклического характера </a:t>
            </a:r>
            <a:r>
              <a:rPr lang="ru-RU" sz="2000" i="1" dirty="0" smtClean="0">
                <a:latin typeface="Times New Roman"/>
                <a:ea typeface="Times New Roman"/>
              </a:rPr>
              <a:t>- ходьба</a:t>
            </a:r>
            <a:r>
              <a:rPr lang="ru-RU" sz="2000" i="1" dirty="0">
                <a:latin typeface="Times New Roman"/>
                <a:ea typeface="Times New Roman"/>
              </a:rPr>
              <a:t>, бег, плавание, гребля, передвижения на коньках, лыжах, велосипеде и </a:t>
            </a:r>
            <a:r>
              <a:rPr lang="ru-RU" sz="2000" i="1" dirty="0" smtClean="0">
                <a:latin typeface="Times New Roman"/>
                <a:ea typeface="Times New Roman"/>
              </a:rPr>
              <a:t>т.п.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sz="2000" b="1" i="1" dirty="0" smtClean="0">
                <a:latin typeface="Times New Roman"/>
                <a:ea typeface="Times New Roman"/>
              </a:rPr>
              <a:t>Упражнения </a:t>
            </a:r>
            <a:r>
              <a:rPr lang="ru-RU" sz="2000" b="1" i="1" dirty="0">
                <a:latin typeface="Times New Roman"/>
                <a:ea typeface="Times New Roman"/>
              </a:rPr>
              <a:t>ациклического характера </a:t>
            </a:r>
            <a:r>
              <a:rPr lang="ru-RU" sz="2000" i="1" dirty="0" smtClean="0">
                <a:latin typeface="Times New Roman"/>
                <a:ea typeface="Times New Roman"/>
              </a:rPr>
              <a:t>-  упражнения </a:t>
            </a:r>
            <a:r>
              <a:rPr lang="ru-RU" sz="2000" i="1" dirty="0">
                <a:latin typeface="Times New Roman"/>
                <a:ea typeface="Times New Roman"/>
              </a:rPr>
              <a:t>без обязательной слитной повторяемости определенных циклов, имеющих четко выраженные начало и завершение движения: прыжки, метания, гимнастические и акробатические элементы, поднимание </a:t>
            </a:r>
            <a:r>
              <a:rPr lang="ru-RU" sz="2000" i="1" dirty="0" smtClean="0">
                <a:latin typeface="Times New Roman"/>
                <a:ea typeface="Times New Roman"/>
              </a:rPr>
              <a:t>тяжестей.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ru-RU" sz="2000" i="1" dirty="0">
              <a:latin typeface="Times New Roman"/>
            </a:endParaRPr>
          </a:p>
          <a:p>
            <a:pPr indent="450215" algn="just">
              <a:spcAft>
                <a:spcPts val="0"/>
              </a:spcAft>
            </a:pPr>
            <a:r>
              <a:rPr lang="ru-RU" sz="2000" i="1" dirty="0" smtClean="0">
                <a:latin typeface="Times New Roman"/>
                <a:ea typeface="Times New Roman"/>
                <a:cs typeface="Times New Roman"/>
              </a:rPr>
              <a:t>Предельная </a:t>
            </a:r>
            <a:r>
              <a:rPr lang="ru-RU" sz="2000" i="1" dirty="0">
                <a:latin typeface="Times New Roman"/>
                <a:ea typeface="Times New Roman"/>
                <a:cs typeface="Times New Roman"/>
              </a:rPr>
              <a:t>продолжительность работы зависит от ее </a:t>
            </a:r>
            <a:r>
              <a:rPr lang="ru-RU" sz="2000" b="1" i="1" dirty="0">
                <a:latin typeface="Times New Roman"/>
                <a:ea typeface="Times New Roman"/>
                <a:cs typeface="Times New Roman"/>
              </a:rPr>
              <a:t>мощности, интенсивности и объема</a:t>
            </a:r>
            <a:r>
              <a:rPr lang="ru-RU" sz="2000" i="1" dirty="0">
                <a:latin typeface="Times New Roman"/>
                <a:ea typeface="Times New Roman"/>
                <a:cs typeface="Times New Roman"/>
              </a:rPr>
              <a:t>, а характер выполнения работы связан с процессом утомления в организме. Если мощность работы велика, то длительность ее мала вследствие быстро наступающего утомления, и наоборот.</a:t>
            </a:r>
            <a:endParaRPr lang="ru-RU" sz="2000" i="1" dirty="0">
              <a:latin typeface="Calibri"/>
              <a:ea typeface="Times New Roman"/>
              <a:cs typeface="Times New Roman"/>
            </a:endParaRPr>
          </a:p>
          <a:p>
            <a:pPr marR="21590" algn="just" fontAlgn="base" hangingPunct="0">
              <a:spcAft>
                <a:spcPts val="0"/>
              </a:spcAft>
            </a:pPr>
            <a:r>
              <a:rPr lang="ru-RU" sz="2000" i="1" dirty="0">
                <a:latin typeface="Times New Roman"/>
                <a:ea typeface="Times New Roman"/>
                <a:cs typeface="Times New Roman"/>
              </a:rPr>
              <a:t>Наиболее информативным показателем интенсивности нагрузки (особенно в циклических видах спорта) является частота сердечных сокращений (ЧСС).</a:t>
            </a:r>
            <a:endParaRPr lang="ru-RU" sz="2000" i="1" dirty="0">
              <a:latin typeface="Calibri"/>
              <a:ea typeface="Times New Roman"/>
              <a:cs typeface="Times New Roman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ru-RU" sz="2000" i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63782" y="368135"/>
            <a:ext cx="79802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solidFill>
                  <a:prstClr val="black"/>
                </a:solidFill>
                <a:latin typeface="Times New Roman"/>
                <a:ea typeface="Times New Roman"/>
              </a:rPr>
              <a:t>Группы </a:t>
            </a:r>
            <a:r>
              <a:rPr lang="ru-RU" sz="2000" b="1" dirty="0">
                <a:solidFill>
                  <a:prstClr val="black"/>
                </a:solidFill>
                <a:latin typeface="Times New Roman"/>
                <a:ea typeface="Times New Roman"/>
              </a:rPr>
              <a:t>физических упражнений, связанные со стандартностью или нестандартностью движений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87044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911927" y="201881"/>
            <a:ext cx="61880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Times New Roman"/>
                <a:ea typeface="Times New Roman"/>
              </a:rPr>
              <a:t>Зоны </a:t>
            </a:r>
            <a:r>
              <a:rPr lang="ru-RU" sz="2000" b="1" dirty="0">
                <a:latin typeface="Times New Roman"/>
                <a:ea typeface="Times New Roman"/>
              </a:rPr>
              <a:t>интенсивности нагрузок по </a:t>
            </a:r>
            <a:r>
              <a:rPr lang="ru-RU" sz="2000" b="1" dirty="0" smtClean="0">
                <a:latin typeface="Times New Roman"/>
                <a:ea typeface="Times New Roman"/>
              </a:rPr>
              <a:t>ЧСС</a:t>
            </a:r>
            <a:endParaRPr lang="ru-RU" sz="20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9393" y="878773"/>
            <a:ext cx="9939646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21590" indent="-342900" algn="just" fontAlgn="base" hangingPunct="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000" b="1" i="1" u="sng" dirty="0">
                <a:latin typeface="Times New Roman"/>
                <a:ea typeface="Times New Roman"/>
                <a:cs typeface="Times New Roman"/>
              </a:rPr>
              <a:t>Нулевая зона интенсивности</a:t>
            </a:r>
            <a:r>
              <a:rPr lang="ru-RU" sz="2000" b="1" i="1" dirty="0">
                <a:latin typeface="Times New Roman"/>
                <a:ea typeface="Times New Roman"/>
                <a:cs typeface="Times New Roman"/>
              </a:rPr>
              <a:t> (компенсаторная) </a:t>
            </a:r>
            <a:r>
              <a:rPr lang="ru-RU" sz="2000" i="1" dirty="0">
                <a:latin typeface="Times New Roman"/>
                <a:ea typeface="Times New Roman"/>
                <a:cs typeface="Times New Roman"/>
              </a:rPr>
              <a:t>- ЧСС до 130 уд/мин. При такой интенсивности нагрузки эффективного воздействия на организм не происходит, поэтому тренировочный эффект мотет быть только у слабо подготовленных занимающихся. Однако, в этой зоне интенсивности, создаются предпосылки для дальнейшего развития тренированности: расширяется сеть кровеносных сосудов в скелетных и сердечной мышцах, активизируется деятельность других функциональных систем (дыхательной, нервной и т.д.).</a:t>
            </a:r>
            <a:endParaRPr lang="ru-RU" sz="2000" i="1" dirty="0">
              <a:latin typeface="Calibri"/>
              <a:ea typeface="Times New Roman"/>
              <a:cs typeface="Times New Roman"/>
            </a:endParaRPr>
          </a:p>
          <a:p>
            <a:pPr marL="342900" marR="21590" indent="-342900" algn="just" fontAlgn="base" hangingPunct="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000" b="1" i="1" u="sng" dirty="0">
                <a:latin typeface="Times New Roman"/>
                <a:ea typeface="Times New Roman"/>
                <a:cs typeface="Times New Roman"/>
              </a:rPr>
              <a:t>Первая тренировочная зона</a:t>
            </a:r>
            <a:r>
              <a:rPr lang="ru-RU" sz="2000" b="1" i="1" dirty="0">
                <a:latin typeface="Times New Roman"/>
                <a:ea typeface="Times New Roman"/>
                <a:cs typeface="Times New Roman"/>
              </a:rPr>
              <a:t> (аэробная) </a:t>
            </a:r>
            <a:r>
              <a:rPr lang="ru-RU" sz="2000" i="1" dirty="0">
                <a:latin typeface="Times New Roman"/>
                <a:ea typeface="Times New Roman"/>
                <a:cs typeface="Times New Roman"/>
              </a:rPr>
              <a:t>- ЧСС от 180 до 150 уд/мин, Данный рубеж назван порогом готовности. Работа в этой зоне интенсивности обеспечивается аэробными механизмами энергообеспече­ния, когда энергия в организме вырабатывается при достаточном поступлении кислорода.</a:t>
            </a:r>
            <a:endParaRPr lang="ru-RU" sz="2000" i="1" dirty="0">
              <a:latin typeface="Calibri"/>
              <a:ea typeface="Times New Roman"/>
              <a:cs typeface="Times New Roman"/>
            </a:endParaRPr>
          </a:p>
          <a:p>
            <a:pPr marL="342900" marR="21590" indent="-342900" algn="just" fontAlgn="base" hangingPunct="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sz="2000" b="1" i="1" u="sng" dirty="0">
                <a:latin typeface="Times New Roman"/>
                <a:ea typeface="Times New Roman"/>
                <a:cs typeface="Times New Roman"/>
              </a:rPr>
              <a:t>Вторая тренировочная зона</a:t>
            </a:r>
            <a:r>
              <a:rPr lang="ru-RU" sz="2000" b="1" i="1" dirty="0">
                <a:latin typeface="Times New Roman"/>
                <a:ea typeface="Times New Roman"/>
                <a:cs typeface="Times New Roman"/>
              </a:rPr>
              <a:t> (смешанная) </a:t>
            </a:r>
            <a:r>
              <a:rPr lang="ru-RU" sz="2000" i="1" dirty="0">
                <a:latin typeface="Times New Roman"/>
                <a:ea typeface="Times New Roman"/>
                <a:cs typeface="Times New Roman"/>
              </a:rPr>
              <a:t>- ЧСС от 150 до 180 уд/мин. В этой зоне к аэробным механизмам энергообеспечения подк­лючаются анаэробные, когда энергия образуется при распаде энергетических веществ у в условиях недостатка кислорода.</a:t>
            </a:r>
            <a:endParaRPr lang="ru-RU" sz="2000" i="1" dirty="0">
              <a:latin typeface="Calibri"/>
              <a:ea typeface="Times New Roman"/>
              <a:cs typeface="Times New Roman"/>
            </a:endParaRPr>
          </a:p>
          <a:p>
            <a:pPr marR="21590" algn="just" fontAlgn="base" hangingPunct="0">
              <a:spcAft>
                <a:spcPts val="0"/>
              </a:spcAft>
            </a:pPr>
            <a:r>
              <a:rPr lang="ru-RU" sz="2000" i="1" dirty="0">
                <a:latin typeface="Times New Roman"/>
                <a:ea typeface="Times New Roman"/>
                <a:cs typeface="Times New Roman"/>
              </a:rPr>
              <a:t>Общепринято, что 150 уд/мин - это порог анаэробного обмена (ПАНО). Однако, у слабо подготовленных занимающихся ПАНО может нас­тупить при ЧСС 130-140 уд/мин, что свидетельствует о низком уровне тренированности, тогда как у хорошо подготовленных спортсменов ПАНО может сдвинуться к границе - 160-165 уд/мин, что характери­зует высокую степень тренированности.</a:t>
            </a:r>
            <a:endParaRPr lang="ru-RU" sz="2000" i="1" dirty="0">
              <a:effectLst/>
              <a:latin typeface="Calibri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12796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24395" y="632563"/>
            <a:ext cx="9725891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21590" algn="just" fontAlgn="base" hangingPunct="0">
              <a:lnSpc>
                <a:spcPct val="115000"/>
              </a:lnSpc>
              <a:spcAft>
                <a:spcPts val="0"/>
              </a:spcAft>
            </a:pPr>
            <a:r>
              <a:rPr lang="ru-RU" sz="2000" b="1" i="1" u="sng" dirty="0">
                <a:latin typeface="Times New Roman"/>
                <a:ea typeface="Times New Roman"/>
                <a:cs typeface="Times New Roman"/>
              </a:rPr>
              <a:t>Третья тренировочная зона</a:t>
            </a:r>
            <a:r>
              <a:rPr lang="ru-RU" sz="2000" b="1" i="1" dirty="0">
                <a:latin typeface="Times New Roman"/>
                <a:ea typeface="Times New Roman"/>
                <a:cs typeface="Times New Roman"/>
              </a:rPr>
              <a:t> (анаэробная) </a:t>
            </a:r>
            <a:r>
              <a:rPr lang="ru-RU" sz="2000" i="1" dirty="0">
                <a:latin typeface="Times New Roman"/>
                <a:ea typeface="Times New Roman"/>
                <a:cs typeface="Times New Roman"/>
              </a:rPr>
              <a:t>- ЧСС от 180 уд/мин и более. В этой зоне совершенствуются анаэробные механизмы энергообеспечения на фоне значительного кислородного долга. В данной зоне ЧСС перестает быть информативным показателем дозирования нагрузки, т.к. приобретают значения показатели биохимических реакций крови и ее состава, в частности количества молочной кислоты</a:t>
            </a:r>
            <a:r>
              <a:rPr lang="ru-RU" sz="2000" i="1" dirty="0" smtClean="0">
                <a:latin typeface="Times New Roman"/>
                <a:ea typeface="Times New Roman"/>
                <a:cs typeface="Times New Roman"/>
              </a:rPr>
              <a:t>.</a:t>
            </a:r>
            <a:endParaRPr lang="ru-RU" sz="2000" i="1" dirty="0" smtClean="0">
              <a:latin typeface="Calibri"/>
              <a:ea typeface="Times New Roman"/>
              <a:cs typeface="Times New Roman"/>
            </a:endParaRPr>
          </a:p>
          <a:p>
            <a:pPr marR="21590" algn="just" fontAlgn="base" hangingPunct="0">
              <a:lnSpc>
                <a:spcPct val="115000"/>
              </a:lnSpc>
              <a:spcAft>
                <a:spcPts val="0"/>
              </a:spcAft>
            </a:pPr>
            <a:endParaRPr lang="ru-RU" sz="2000" i="1" dirty="0">
              <a:latin typeface="Calibri"/>
              <a:ea typeface="Times New Roman"/>
              <a:cs typeface="Times New Roman"/>
            </a:endParaRPr>
          </a:p>
          <a:p>
            <a:pPr marR="21590" algn="just" fontAlgn="base" hangingPunct="0">
              <a:lnSpc>
                <a:spcPct val="115000"/>
              </a:lnSpc>
              <a:spcAft>
                <a:spcPts val="0"/>
              </a:spcAft>
            </a:pPr>
            <a:r>
              <a:rPr lang="ru-RU" sz="2000" i="1" dirty="0" smtClean="0">
                <a:latin typeface="Times New Roman"/>
                <a:ea typeface="Times New Roman"/>
                <a:cs typeface="Times New Roman"/>
              </a:rPr>
              <a:t>Нагрузки </a:t>
            </a:r>
            <a:r>
              <a:rPr lang="ru-RU" sz="2000" i="1" dirty="0">
                <a:latin typeface="Times New Roman"/>
                <a:ea typeface="Times New Roman"/>
                <a:cs typeface="Times New Roman"/>
              </a:rPr>
              <a:t>второй и третьей тренировочной зоны можно рекомендовать, только физически подготовленным людям, не имеющим отклонений в состоянии здоровья.</a:t>
            </a:r>
            <a:endParaRPr lang="ru-RU" sz="2000" i="1" dirty="0">
              <a:latin typeface="Calibri"/>
              <a:ea typeface="Times New Roman"/>
              <a:cs typeface="Times New Roman"/>
            </a:endParaRPr>
          </a:p>
          <a:p>
            <a:pPr marR="21590" algn="just" fontAlgn="base" hangingPunct="0">
              <a:lnSpc>
                <a:spcPct val="115000"/>
              </a:lnSpc>
              <a:spcAft>
                <a:spcPts val="0"/>
              </a:spcAft>
            </a:pPr>
            <a:r>
              <a:rPr lang="ru-RU" sz="2000" i="1" dirty="0">
                <a:latin typeface="Times New Roman"/>
                <a:ea typeface="Times New Roman"/>
                <a:cs typeface="Times New Roman"/>
              </a:rPr>
              <a:t>Зависимость максимальной величины ЧСС от возраста во время тренировки можно определить по формуле:</a:t>
            </a:r>
            <a:endParaRPr lang="ru-RU" sz="2000" i="1" dirty="0">
              <a:latin typeface="Calibri"/>
              <a:ea typeface="Times New Roman"/>
              <a:cs typeface="Times New Roman"/>
            </a:endParaRPr>
          </a:p>
          <a:p>
            <a:pPr marR="21590" algn="just" fontAlgn="base" hangingPunct="0">
              <a:lnSpc>
                <a:spcPct val="115000"/>
              </a:lnSpc>
              <a:spcAft>
                <a:spcPts val="0"/>
              </a:spcAft>
            </a:pPr>
            <a:r>
              <a:rPr lang="ru-RU" sz="2000" i="1" dirty="0">
                <a:latin typeface="Times New Roman"/>
                <a:ea typeface="Times New Roman"/>
                <a:cs typeface="Times New Roman"/>
              </a:rPr>
              <a:t>ЧСС(максимально) =  220  -  возраст (в годах)</a:t>
            </a:r>
            <a:endParaRPr lang="ru-RU" sz="2000" i="1" dirty="0">
              <a:latin typeface="Calibri"/>
              <a:ea typeface="Times New Roman"/>
              <a:cs typeface="Times New Roman"/>
            </a:endParaRPr>
          </a:p>
          <a:p>
            <a:pPr marR="21590" algn="just" fontAlgn="base" hangingPunct="0">
              <a:lnSpc>
                <a:spcPct val="115000"/>
              </a:lnSpc>
              <a:spcAft>
                <a:spcPts val="0"/>
              </a:spcAft>
            </a:pPr>
            <a:r>
              <a:rPr lang="ru-RU" sz="2000" i="1" dirty="0">
                <a:latin typeface="Times New Roman"/>
                <a:ea typeface="Times New Roman"/>
                <a:cs typeface="Times New Roman"/>
              </a:rPr>
              <a:t>Например, для 19-летних занимающихся </a:t>
            </a:r>
            <a:endParaRPr lang="ru-RU" sz="2000" i="1" dirty="0" smtClean="0">
              <a:latin typeface="Times New Roman"/>
              <a:ea typeface="Times New Roman"/>
              <a:cs typeface="Times New Roman"/>
            </a:endParaRPr>
          </a:p>
          <a:p>
            <a:pPr marR="21590" algn="ctr" fontAlgn="base" hangingPunct="0">
              <a:lnSpc>
                <a:spcPct val="115000"/>
              </a:lnSpc>
              <a:spcAft>
                <a:spcPts val="0"/>
              </a:spcAft>
            </a:pPr>
            <a:r>
              <a:rPr lang="ru-RU" sz="2000" b="1" i="1" dirty="0" smtClean="0">
                <a:latin typeface="Times New Roman"/>
                <a:ea typeface="Times New Roman"/>
                <a:cs typeface="Times New Roman"/>
              </a:rPr>
              <a:t>максимальная </a:t>
            </a:r>
            <a:r>
              <a:rPr lang="ru-RU" sz="2000" b="1" i="1" dirty="0">
                <a:latin typeface="Times New Roman"/>
                <a:ea typeface="Times New Roman"/>
                <a:cs typeface="Times New Roman"/>
              </a:rPr>
              <a:t>ЧСС </a:t>
            </a:r>
            <a:r>
              <a:rPr lang="ru-RU" sz="2000" i="1" dirty="0">
                <a:latin typeface="Times New Roman"/>
                <a:ea typeface="Times New Roman"/>
                <a:cs typeface="Times New Roman"/>
              </a:rPr>
              <a:t>будет равна: 220 - 19  =  201 уд/мин</a:t>
            </a:r>
            <a:endParaRPr lang="ru-RU" sz="2000" i="1" dirty="0">
              <a:effectLst/>
              <a:latin typeface="Calibri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583429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21107" y="738640"/>
            <a:ext cx="52469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 err="1">
                <a:latin typeface="Times New Roman" pitchFamily="18" charset="0"/>
                <a:cs typeface="Times New Roman" pitchFamily="18" charset="0"/>
              </a:rPr>
              <a:t>Экономизация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функций организма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49184" y="1851331"/>
            <a:ext cx="851856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Реакции на стандартные (тестирующие) нагрузки у тренированных лиц характеризуются следующими особенностями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все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показатели деятельности функциональных систем в начале работы (в период врабатывания) оказываются выше, чем у нетренированных;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процессе работы уровень физиологических сдвигов менее высок;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период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восстановления существенно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короче;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ф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ормирование способности совершать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работу, строго стандартную по мощности. </a:t>
            </a:r>
          </a:p>
        </p:txBody>
      </p:sp>
    </p:spTree>
    <p:extLst>
      <p:ext uri="{BB962C8B-B14F-4D97-AF65-F5344CB8AC3E}">
        <p14:creationId xmlns:p14="http://schemas.microsoft.com/office/powerpoint/2010/main" val="32893798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53144" y="308759"/>
            <a:ext cx="98802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Times New Roman"/>
                <a:ea typeface="Times New Roman"/>
              </a:rPr>
              <a:t>2. Оздоровительные </a:t>
            </a:r>
            <a:r>
              <a:rPr lang="ru-RU" sz="2000" b="1" dirty="0">
                <a:latin typeface="Times New Roman"/>
                <a:ea typeface="Times New Roman"/>
              </a:rPr>
              <a:t>силы природы </a:t>
            </a:r>
            <a:r>
              <a:rPr lang="ru-RU" sz="2000" b="1" dirty="0" smtClean="0">
                <a:latin typeface="Times New Roman"/>
                <a:ea typeface="Times New Roman"/>
              </a:rPr>
              <a:t>как средства физической культуры</a:t>
            </a: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53143" y="708870"/>
            <a:ext cx="84908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i="1" dirty="0">
                <a:latin typeface="Times New Roman"/>
                <a:ea typeface="Times New Roman"/>
              </a:rPr>
              <a:t>Использование оздоровительных сил, природы </a:t>
            </a:r>
            <a:r>
              <a:rPr lang="ru-RU" sz="2000" i="1" dirty="0" smtClean="0">
                <a:latin typeface="Times New Roman"/>
                <a:ea typeface="Times New Roman"/>
              </a:rPr>
              <a:t>(солнце, воздух , вода) способствует </a:t>
            </a:r>
            <a:r>
              <a:rPr lang="ru-RU" sz="2000" i="1" dirty="0">
                <a:latin typeface="Times New Roman"/>
                <a:ea typeface="Times New Roman"/>
              </a:rPr>
              <a:t>укреплению и активизации защитных сил организма, стимулирует обмен веществ и деятельность физиологических систем и отдельных органов. </a:t>
            </a:r>
            <a:endParaRPr lang="ru-RU" sz="2000" i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53142" y="2032309"/>
            <a:ext cx="75052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Times New Roman"/>
                <a:ea typeface="Times New Roman"/>
              </a:rPr>
              <a:t>3. Гигиенические </a:t>
            </a:r>
            <a:r>
              <a:rPr lang="ru-RU" sz="2000" b="1" dirty="0">
                <a:latin typeface="Times New Roman"/>
                <a:ea typeface="Times New Roman"/>
              </a:rPr>
              <a:t>факторы </a:t>
            </a:r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34390" y="2671949"/>
            <a:ext cx="860961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z="2000" i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Для </a:t>
            </a:r>
            <a:r>
              <a:rPr lang="ru-RU" sz="20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готовности организма к адаптации и эффективности в ее осуществлении значительную роль играют факторы, укрепляющие общее состояние организма, стимулирующие его неспецифическую резистентность (устойчивость):</a:t>
            </a:r>
            <a:endParaRPr lang="ru-RU" sz="1600" i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20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1) рациональное питание;</a:t>
            </a:r>
            <a:endParaRPr lang="ru-RU" sz="1600" i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20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2) обоснованный режим;</a:t>
            </a:r>
            <a:endParaRPr lang="ru-RU" sz="1600" i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20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3) адаптирующие медикаментозные средства;</a:t>
            </a:r>
            <a:endParaRPr lang="ru-RU" sz="1600" i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20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4) физическая тренировка;</a:t>
            </a:r>
            <a:endParaRPr lang="ru-RU" sz="1600" i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20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5) закаливание.</a:t>
            </a:r>
            <a:endParaRPr lang="ru-RU" sz="1600" i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6160277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585187" y="2713335"/>
            <a:ext cx="67169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79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88769" y="914400"/>
            <a:ext cx="8455231" cy="5234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21590" indent="-342900" algn="just" fontAlgn="base" hangingPunct="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7021195" algn="l"/>
              </a:tabLst>
            </a:pPr>
            <a:r>
              <a:rPr lang="ru-RU" sz="2000" b="1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Анатомия</a:t>
            </a:r>
            <a:r>
              <a:rPr lang="ru-RU" sz="20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- наука, изучающая форму и строение человеческого организма, отдельных органов и тканей, выполняющих какую-либо функцию в процессе развития человека. Анатомия объясняет внешнюю форму, внутреннее строение и взаимное расположение органов и систем организма </a:t>
            </a:r>
            <a:r>
              <a:rPr lang="ru-RU" sz="2000" i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человека.</a:t>
            </a:r>
          </a:p>
          <a:p>
            <a:pPr marL="342900" marR="21590" indent="-342900" algn="just" fontAlgn="base" hangingPunct="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7021195" algn="l"/>
              </a:tabLst>
            </a:pPr>
            <a:r>
              <a:rPr lang="ru-RU" sz="2000" b="1" i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Физиология</a:t>
            </a:r>
            <a:r>
              <a:rPr lang="ru-RU" sz="2000" i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ru-RU" sz="20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- наука о закономерностях функционирования целостного живого </a:t>
            </a:r>
            <a:r>
              <a:rPr lang="ru-RU" sz="2000" i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организма.</a:t>
            </a:r>
          </a:p>
          <a:p>
            <a:pPr marL="342900" marR="21590" indent="-342900" algn="just" fontAlgn="base" hangingPunct="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7021195" algn="l"/>
              </a:tabLst>
            </a:pPr>
            <a:r>
              <a:rPr lang="ru-RU" sz="2000" b="1" i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Социально-биологические </a:t>
            </a:r>
            <a:r>
              <a:rPr lang="ru-RU" sz="2000" b="1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основы физической культуры </a:t>
            </a:r>
            <a:r>
              <a:rPr lang="ru-RU" sz="20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– это принципы взаимодействия социальных и биологических закономерностей в процессе овладения человеком ценностями физической культуры.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Естественнонаучные основы физической культуры </a:t>
            </a:r>
            <a:r>
              <a:rPr lang="ru-RU" sz="20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– комплекс медико-биологических наук (анатомия, физиология, биология, биохимия, гигиена и др.). </a:t>
            </a:r>
          </a:p>
          <a:p>
            <a:pPr marR="21590" algn="just" fontAlgn="base" hangingPunct="0">
              <a:lnSpc>
                <a:spcPct val="115000"/>
              </a:lnSpc>
              <a:spcAft>
                <a:spcPts val="0"/>
              </a:spcAft>
              <a:tabLst>
                <a:tab pos="7021195" algn="l"/>
              </a:tabLst>
            </a:pPr>
            <a:endParaRPr lang="ru-RU" sz="2000" i="1" dirty="0"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32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i="1" smtClean="0"/>
              <a:pPr/>
              <a:t>5</a:t>
            </a:fld>
            <a:endParaRPr lang="en-US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121171" y="1109687"/>
            <a:ext cx="8496300" cy="44012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algn="just" fontAlgn="base" hangingPunct="0">
              <a:buFont typeface="Arial" panose="020B0604020202020204" pitchFamily="34" charset="0"/>
              <a:buChar char="•"/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Организм человека развивается под влиянием генотипа (наследственности), а также факторов постоянно изменяющейся внешней природной и социальной среды.</a:t>
            </a:r>
          </a:p>
          <a:p>
            <a:pPr marL="342900" indent="-342900" algn="just" fontAlgn="base" hangingPunct="0">
              <a:buFont typeface="Arial" panose="020B0604020202020204" pitchFamily="34" charset="0"/>
              <a:buChar char="•"/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Целостность организма обусловлена структурой и функциональ­ной связью всех его систем состоящих из дифференцированных, высокоспециализированных клеток, объеденных в структурные комплексы, обеспечивающие морфологическую основу для наиболее общих проявлений жизнедеятельности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организма. </a:t>
            </a:r>
          </a:p>
          <a:p>
            <a:pPr marL="342900" indent="-342900" algn="just" fontAlgn="base" hangingPunct="0">
              <a:buFont typeface="Arial" panose="020B0604020202020204" pitchFamily="34" charset="0"/>
              <a:buChar char="•"/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Все органы и системы человеческого организма находятся в постоянном взаимодействии и являются саморегулирующей системой, в основе которой лежат функции нервной и эндокринной систем организма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 fontAlgn="base" hangingPunct="0">
              <a:buFont typeface="Arial" panose="020B0604020202020204" pitchFamily="34" charset="0"/>
              <a:buChar char="•"/>
            </a:pPr>
            <a:r>
              <a:rPr lang="ru-RU" sz="2000" i="1" dirty="0" smtClean="0">
                <a:latin typeface="Times New Roman"/>
                <a:ea typeface="Times New Roman"/>
              </a:rPr>
              <a:t> </a:t>
            </a:r>
            <a:r>
              <a:rPr lang="ru-RU" sz="2000" i="1" dirty="0">
                <a:latin typeface="Times New Roman"/>
                <a:ea typeface="Times New Roman"/>
              </a:rPr>
              <a:t>Развитие организма осуществляется во все периоды его жизни – с момента зачатия и до ухода из жизни. Это развитие называется индивидуальным, или развитием в онтогенезе. </a:t>
            </a:r>
            <a:endParaRPr lang="ru-RU" sz="20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6017" y="298356"/>
            <a:ext cx="3043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Свойства организма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56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24395" y="676895"/>
            <a:ext cx="9345880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21590" indent="-342900" algn="just" fontAlgn="base" hangingPunct="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7021195" algn="l"/>
              </a:tabLst>
            </a:pPr>
            <a:r>
              <a:rPr lang="ru-RU" sz="2000" i="1" dirty="0">
                <a:latin typeface="Times New Roman"/>
                <a:ea typeface="Times New Roman"/>
                <a:cs typeface="Times New Roman"/>
              </a:rPr>
              <a:t>Функциональной единицей организма является клетка - элементар­ная живая система, обеспечивающая структурное и функциональное единство тканей, размножение, рост и передачу наследственных свойств организма. Благодаря клеточной структуре организма возможны восстановление отдельных частей органов и тканей организма. У взрослого человека число клеток в организме достигает порядка 100 триллионов</a:t>
            </a:r>
            <a:r>
              <a:rPr lang="ru-RU" sz="2000" i="1" dirty="0" smtClean="0">
                <a:latin typeface="Times New Roman"/>
                <a:ea typeface="Times New Roman"/>
                <a:cs typeface="Times New Roman"/>
              </a:rPr>
              <a:t>.</a:t>
            </a:r>
          </a:p>
          <a:p>
            <a:pPr marR="21590" algn="just" fontAlgn="base" hangingPunct="0">
              <a:lnSpc>
                <a:spcPct val="115000"/>
              </a:lnSpc>
              <a:spcAft>
                <a:spcPts val="0"/>
              </a:spcAft>
              <a:tabLst>
                <a:tab pos="7021195" algn="l"/>
              </a:tabLst>
            </a:pPr>
            <a:endParaRPr lang="ru-RU" sz="2000" i="1" dirty="0">
              <a:latin typeface="Calibri"/>
              <a:ea typeface="Times New Roman"/>
              <a:cs typeface="Times New Roman"/>
            </a:endParaRPr>
          </a:p>
          <a:p>
            <a:pPr marL="342900" marR="21590" indent="-342900" algn="just" fontAlgn="base" hangingPunct="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7021195" algn="l"/>
              </a:tabLst>
            </a:pPr>
            <a:r>
              <a:rPr lang="ru-RU" sz="2000" i="1" dirty="0">
                <a:latin typeface="Times New Roman"/>
                <a:ea typeface="Times New Roman"/>
                <a:cs typeface="Times New Roman"/>
              </a:rPr>
              <a:t>Система клеток и неклеточных структур, объединенных общей физиологической функцией, строением и происхождением, которая составляет морфологическую основу обеспечения жизнедеятельности организма называется тканью.</a:t>
            </a:r>
            <a:endParaRPr lang="ru-RU" sz="2000" i="1" dirty="0">
              <a:effectLst/>
              <a:latin typeface="Calibri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67736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6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120782"/>
              </p:ext>
            </p:extLst>
          </p:nvPr>
        </p:nvGraphicFramePr>
        <p:xfrm>
          <a:off x="2090057" y="1318160"/>
          <a:ext cx="6923583" cy="4393798"/>
        </p:xfrm>
        <a:graphic>
          <a:graphicData uri="http://schemas.openxmlformats.org/drawingml/2006/table">
            <a:tbl>
              <a:tblPr/>
              <a:tblGrid>
                <a:gridCol w="1171952"/>
                <a:gridCol w="1426379"/>
                <a:gridCol w="1862084"/>
                <a:gridCol w="2463168"/>
              </a:tblGrid>
              <a:tr h="40091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Элемент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Название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Биосфера,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Тело человека,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57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Н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О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F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Na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Mg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Al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Si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Cl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K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Ca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Mn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Fe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водород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углерод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азот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кислород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фтор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натрий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магний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алюминий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кремний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фосфор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сера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хлор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калий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кальций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марганец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железо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0,95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0,18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0,03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50,2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0,10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2,36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2,08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7,30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25,8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0,93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0,11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0,2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2,28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3,22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0,08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4,18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9,31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19,37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5,14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62,81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0,009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0,26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0,04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0,001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следы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0,64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0,63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0,18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0,22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1,38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0,0001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0,005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3228198" y="429882"/>
            <a:ext cx="48608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Химический состав организма человека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99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46468" y="339794"/>
            <a:ext cx="8060670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Относительный химический состав организма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человека 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79980" y="1478891"/>
            <a:ext cx="5616575" cy="4811713"/>
          </a:xfrm>
          <a:prstGeom prst="rect">
            <a:avLst/>
          </a:prstGeom>
          <a:solidFill>
            <a:schemeClr val="hlink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67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5688" y="486789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Внутренняя среда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организма -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вода (</a:t>
            </a:r>
            <a:r>
              <a:rPr lang="ru-RU" sz="2400" b="1" dirty="0">
                <a:solidFill>
                  <a:srgbClr val="3399FF"/>
                </a:solidFill>
                <a:latin typeface="Times New Roman" pitchFamily="18" charset="0"/>
                <a:cs typeface="Times New Roman" pitchFamily="18" charset="0"/>
              </a:rPr>
              <a:t>Н</a:t>
            </a:r>
            <a:r>
              <a:rPr lang="ru-RU" sz="2400" b="1" baseline="-25000" dirty="0">
                <a:solidFill>
                  <a:srgbClr val="3399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400" b="1" dirty="0">
                <a:solidFill>
                  <a:srgbClr val="3399FF"/>
                </a:solidFill>
                <a:latin typeface="Times New Roman" pitchFamily="18" charset="0"/>
                <a:cs typeface="Times New Roman" pitchFamily="18" charset="0"/>
              </a:rPr>
              <a:t>О)</a:t>
            </a:r>
            <a:endParaRPr lang="ru-RU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56059" y="1732438"/>
            <a:ext cx="957547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универсальный растворитель</a:t>
            </a: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</a:pP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участник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химических  реакций (гидролиза и др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.)</a:t>
            </a:r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</a:pP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регулятор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теплового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баланса</a:t>
            </a:r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</a:pP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поддерживает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внутриклеточное давление и форму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клеток</a:t>
            </a:r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</a:pP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</a:pP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Молекула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воды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–  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полярное соединение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(диполь), </a:t>
            </a:r>
          </a:p>
          <a:p>
            <a:pPr>
              <a:lnSpc>
                <a:spcPct val="90000"/>
              </a:lnSpc>
            </a:pP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4459844" y="4766442"/>
            <a:ext cx="3671887" cy="1079500"/>
          </a:xfrm>
          <a:prstGeom prst="ellipse">
            <a:avLst/>
          </a:prstGeom>
          <a:solidFill>
            <a:srgbClr val="00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kumimoji="0" lang="ru-RU" sz="1200" baseline="30000" dirty="0">
                <a:solidFill>
                  <a:srgbClr val="FF0000"/>
                </a:solidFill>
                <a:latin typeface="Arial" charset="0"/>
              </a:rPr>
              <a:t>          </a:t>
            </a:r>
            <a:r>
              <a:rPr kumimoji="0" lang="ru-RU" sz="3600" baseline="30000" dirty="0">
                <a:solidFill>
                  <a:srgbClr val="FF0000"/>
                </a:solidFill>
                <a:latin typeface="Arial" charset="0"/>
              </a:rPr>
              <a:t>+</a:t>
            </a:r>
            <a:r>
              <a:rPr kumimoji="0" lang="ru-RU" sz="3600" baseline="30000" dirty="0">
                <a:latin typeface="Arial" charset="0"/>
              </a:rPr>
              <a:t> </a:t>
            </a:r>
            <a:r>
              <a:rPr kumimoji="0" lang="ru-RU" sz="3600" dirty="0">
                <a:latin typeface="Arial" charset="0"/>
              </a:rPr>
              <a:t>   </a:t>
            </a:r>
            <a:r>
              <a:rPr kumimoji="0" lang="ru-RU" sz="3600" b="1" dirty="0">
                <a:solidFill>
                  <a:schemeClr val="bg2"/>
                </a:solidFill>
                <a:latin typeface="Arial" charset="0"/>
              </a:rPr>
              <a:t>Н </a:t>
            </a:r>
            <a:r>
              <a:rPr kumimoji="0" lang="ru-RU" sz="3600" b="1" baseline="-25000" dirty="0">
                <a:solidFill>
                  <a:schemeClr val="bg2"/>
                </a:solidFill>
                <a:latin typeface="Arial" charset="0"/>
              </a:rPr>
              <a:t>2 </a:t>
            </a:r>
            <a:r>
              <a:rPr kumimoji="0" lang="ru-RU" sz="3600" b="1" dirty="0">
                <a:solidFill>
                  <a:schemeClr val="bg2"/>
                </a:solidFill>
                <a:latin typeface="Arial" charset="0"/>
              </a:rPr>
              <a:t>О</a:t>
            </a:r>
            <a:r>
              <a:rPr kumimoji="0" lang="ru-RU" sz="3600" b="1" dirty="0">
                <a:latin typeface="Arial" charset="0"/>
              </a:rPr>
              <a:t>  </a:t>
            </a:r>
            <a:r>
              <a:rPr kumimoji="0" lang="ru-RU" sz="3600" b="1" baseline="30000" dirty="0">
                <a:solidFill>
                  <a:srgbClr val="FF0000"/>
                </a:solidFill>
                <a:latin typeface="Arial" charset="0"/>
              </a:rPr>
              <a:t>-</a:t>
            </a:r>
            <a:endParaRPr kumimoji="0" lang="ru-RU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64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711</TotalTime>
  <Words>2826</Words>
  <Application>Microsoft Office PowerPoint</Application>
  <PresentationFormat>Произвольный</PresentationFormat>
  <Paragraphs>287</Paragraphs>
  <Slides>39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0" baseType="lpstr">
      <vt:lpstr>Грань</vt:lpstr>
      <vt:lpstr>Организм человека как единая социально-биологическая система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Системы активации услуг</dc:title>
  <dc:creator>lanny</dc:creator>
  <cp:lastModifiedBy>Админиcтратор</cp:lastModifiedBy>
  <cp:revision>65</cp:revision>
  <dcterms:created xsi:type="dcterms:W3CDTF">2015-05-18T17:45:38Z</dcterms:created>
  <dcterms:modified xsi:type="dcterms:W3CDTF">2015-08-26T02:24:41Z</dcterms:modified>
</cp:coreProperties>
</file>