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4"/>
  </p:notesMasterIdLst>
  <p:sldIdLst>
    <p:sldId id="256" r:id="rId2"/>
    <p:sldId id="257" r:id="rId3"/>
    <p:sldId id="258" r:id="rId4"/>
    <p:sldId id="259" r:id="rId5"/>
    <p:sldId id="260" r:id="rId6"/>
    <p:sldId id="266" r:id="rId7"/>
    <p:sldId id="261" r:id="rId8"/>
    <p:sldId id="262" r:id="rId9"/>
    <p:sldId id="263" r:id="rId10"/>
    <p:sldId id="278" r:id="rId11"/>
    <p:sldId id="267" r:id="rId12"/>
    <p:sldId id="279" r:id="rId13"/>
    <p:sldId id="280" r:id="rId14"/>
    <p:sldId id="281" r:id="rId15"/>
    <p:sldId id="268" r:id="rId16"/>
    <p:sldId id="269" r:id="rId17"/>
    <p:sldId id="270" r:id="rId18"/>
    <p:sldId id="271" r:id="rId19"/>
    <p:sldId id="272" r:id="rId20"/>
    <p:sldId id="273" r:id="rId21"/>
    <p:sldId id="274" r:id="rId22"/>
    <p:sldId id="275" r:id="rId23"/>
    <p:sldId id="282" r:id="rId24"/>
    <p:sldId id="276" r:id="rId25"/>
    <p:sldId id="283" r:id="rId26"/>
    <p:sldId id="284" r:id="rId27"/>
    <p:sldId id="277" r:id="rId28"/>
    <p:sldId id="285" r:id="rId29"/>
    <p:sldId id="286" r:id="rId30"/>
    <p:sldId id="287" r:id="rId31"/>
    <p:sldId id="289" r:id="rId32"/>
    <p:sldId id="291" r:id="rId33"/>
    <p:sldId id="290" r:id="rId34"/>
    <p:sldId id="292" r:id="rId35"/>
    <p:sldId id="293" r:id="rId36"/>
    <p:sldId id="288" r:id="rId37"/>
    <p:sldId id="294" r:id="rId38"/>
    <p:sldId id="295" r:id="rId39"/>
    <p:sldId id="296" r:id="rId40"/>
    <p:sldId id="297" r:id="rId41"/>
    <p:sldId id="298" r:id="rId42"/>
    <p:sldId id="26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FFBC37E9-24F0-4AA8-8644-C75D6484ABA3}">
          <p14:sldIdLst>
            <p14:sldId id="256"/>
            <p14:sldId id="257"/>
            <p14:sldId id="258"/>
            <p14:sldId id="259"/>
            <p14:sldId id="260"/>
            <p14:sldId id="266"/>
            <p14:sldId id="261"/>
            <p14:sldId id="262"/>
            <p14:sldId id="263"/>
            <p14:sldId id="278"/>
            <p14:sldId id="267"/>
            <p14:sldId id="279"/>
            <p14:sldId id="280"/>
            <p14:sldId id="281"/>
            <p14:sldId id="268"/>
            <p14:sldId id="269"/>
            <p14:sldId id="270"/>
            <p14:sldId id="271"/>
            <p14:sldId id="272"/>
            <p14:sldId id="273"/>
            <p14:sldId id="274"/>
            <p14:sldId id="275"/>
            <p14:sldId id="282"/>
            <p14:sldId id="276"/>
            <p14:sldId id="283"/>
            <p14:sldId id="284"/>
            <p14:sldId id="277"/>
            <p14:sldId id="285"/>
            <p14:sldId id="286"/>
            <p14:sldId id="287"/>
            <p14:sldId id="289"/>
            <p14:sldId id="291"/>
            <p14:sldId id="290"/>
            <p14:sldId id="292"/>
            <p14:sldId id="293"/>
            <p14:sldId id="288"/>
            <p14:sldId id="294"/>
            <p14:sldId id="295"/>
            <p14:sldId id="296"/>
            <p14:sldId id="297"/>
            <p14:sldId id="298"/>
            <p14:sldId id="264"/>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99145" autoAdjust="0"/>
  </p:normalViewPr>
  <p:slideViewPr>
    <p:cSldViewPr snapToGrid="0">
      <p:cViewPr>
        <p:scale>
          <a:sx n="80" d="100"/>
          <a:sy n="80" d="100"/>
        </p:scale>
        <p:origin x="-138" y="-7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86859-3D73-4AA3-BB49-798A4FC9D9AC}" type="datetimeFigureOut">
              <a:rPr lang="ru-RU" smtClean="0"/>
              <a:t>26.08.2015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940BC-1F67-435E-B384-A7971F87C8F5}" type="slidenum">
              <a:rPr lang="ru-RU" smtClean="0"/>
              <a:t>‹#›</a:t>
            </a:fld>
            <a:endParaRPr lang="ru-RU"/>
          </a:p>
        </p:txBody>
      </p:sp>
    </p:spTree>
    <p:extLst>
      <p:ext uri="{BB962C8B-B14F-4D97-AF65-F5344CB8AC3E}">
        <p14:creationId xmlns:p14="http://schemas.microsoft.com/office/powerpoint/2010/main" val="284127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966940BC-1F67-435E-B384-A7971F87C8F5}" type="slidenum">
              <a:rPr lang="ru-RU" smtClean="0"/>
              <a:t>1</a:t>
            </a:fld>
            <a:endParaRPr lang="ru-RU"/>
          </a:p>
        </p:txBody>
      </p:sp>
    </p:spTree>
    <p:extLst>
      <p:ext uri="{BB962C8B-B14F-4D97-AF65-F5344CB8AC3E}">
        <p14:creationId xmlns:p14="http://schemas.microsoft.com/office/powerpoint/2010/main" val="425824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7898503-41A4-4DED-83DB-762EA9826C70}" type="datetime1">
              <a:rPr lang="en-US" smtClean="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A30636A-D152-4A34-BD7A-27D3E6F2230F}" type="datetime1">
              <a:rPr lang="en-US" smtClean="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9DB6316-53F6-43BA-A4E1-BE0B5AB80BA2}" type="datetime1">
              <a:rPr lang="en-US" smtClean="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C15AF3-18D0-47F2-B555-A960C91B2E79}" type="datetime1">
              <a:rPr lang="en-US" smtClean="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D2C9852-D3B1-41F5-99AA-3686A730DACA}" type="datetime1">
              <a:rPr lang="en-US" smtClean="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F19CBE2-D12A-41BB-89BD-D2F399B7EC5B}" type="datetime1">
              <a:rPr lang="en-US" smtClean="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DB17445-7EAD-457C-B70A-F21A3A9F96D7}" type="datetime1">
              <a:rPr lang="en-US" smtClean="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EA4C047-E728-40C1-AD68-C0B51BD16718}" type="datetime1">
              <a:rPr lang="en-US" smtClean="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4B4CAD4-69E8-41EC-AA0E-41AA17B5E772}" type="datetime1">
              <a:rPr lang="en-US" smtClean="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CFD4073-A8D5-4153-9E65-C2C0B6AA5B86}" type="datetime1">
              <a:rPr lang="en-US" smtClean="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9C291CB-DBCC-4802-92E8-E4FEB32BE678}" type="datetime1">
              <a:rPr lang="en-US" smtClean="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29E9037-B09B-4B32-8605-6BED80C3180D}" type="datetime1">
              <a:rPr lang="en-US" smtClean="0"/>
              <a:t>8/26/2015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C09932D-5D1E-4F94-8FD7-280A4E775C36}" type="datetime1">
              <a:rPr lang="en-US" smtClean="0"/>
              <a:t>8/26/2015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9972C-BA05-477B-AED3-DADDD9626AC2}" type="datetime1">
              <a:rPr lang="en-US" smtClean="0"/>
              <a:t>8/26/2015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9595398-DD5C-42C3-8E6C-51D479E7558B}" type="datetime1">
              <a:rPr lang="en-US" smtClean="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14C3C85-093A-4DCC-8A03-DB136F6A782A}" type="datetime1">
              <a:rPr lang="en-US" smtClean="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FFE6F5-2691-448A-A6BF-2CB4294F8339}" type="datetime1">
              <a:rPr lang="en-US" smtClean="0"/>
              <a:t>8/26/2015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02070" y="1246909"/>
            <a:ext cx="7766936" cy="2924000"/>
          </a:xfrm>
        </p:spPr>
        <p:txBody>
          <a:bodyPr/>
          <a:lstStyle/>
          <a:p>
            <a:pPr algn="ctr"/>
            <a:r>
              <a:rPr lang="ru-RU" sz="4400" b="1" i="1" dirty="0"/>
              <a:t>Самоконтроль занимающихся физическими упражнениями и спортом</a:t>
            </a:r>
            <a:endParaRPr lang="ru-RU" sz="4400" dirty="0">
              <a:latin typeface="Times New Roman" panose="02020603050405020304" pitchFamily="18" charset="0"/>
              <a:cs typeface="Times New Roman" panose="02020603050405020304" pitchFamily="18" charset="0"/>
            </a:endParaRPr>
          </a:p>
        </p:txBody>
      </p:sp>
      <p:pic>
        <p:nvPicPr>
          <p:cNvPr id="3" name="Picture 4"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0" y="1"/>
            <a:ext cx="161925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925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1026" name="Picture 2" descr="C:\Users\Админиcтратор\Desktop\Определение пульс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0073"/>
            <a:ext cx="9010436" cy="5875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71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Прямоугольник 3"/>
          <p:cNvSpPr/>
          <p:nvPr/>
        </p:nvSpPr>
        <p:spPr>
          <a:xfrm>
            <a:off x="1235033" y="736270"/>
            <a:ext cx="8585860" cy="5324535"/>
          </a:xfrm>
          <a:prstGeom prst="rect">
            <a:avLst/>
          </a:prstGeom>
        </p:spPr>
        <p:txBody>
          <a:bodyPr wrap="square">
            <a:spAutoFit/>
          </a:bodyPr>
          <a:lstStyle/>
          <a:p>
            <a:pPr marL="342900" indent="-342900" algn="just">
              <a:buFont typeface="Arial" pitchFamily="34" charset="0"/>
              <a:buChar char="•"/>
            </a:pPr>
            <a:r>
              <a:rPr lang="ru-RU" sz="2000" b="1" i="1" dirty="0">
                <a:latin typeface="Times New Roman" pitchFamily="18" charset="0"/>
                <a:cs typeface="Times New Roman" pitchFamily="18" charset="0"/>
              </a:rPr>
              <a:t>Ж</a:t>
            </a:r>
            <a:r>
              <a:rPr lang="ru-RU" sz="2000" b="1" i="1" dirty="0" smtClean="0">
                <a:latin typeface="Times New Roman" pitchFamily="18" charset="0"/>
                <a:cs typeface="Times New Roman" pitchFamily="18" charset="0"/>
              </a:rPr>
              <a:t>изненная </a:t>
            </a:r>
            <a:r>
              <a:rPr lang="ru-RU" sz="2000" b="1" i="1" dirty="0">
                <a:latin typeface="Times New Roman" pitchFamily="18" charset="0"/>
                <a:cs typeface="Times New Roman" pitchFamily="18" charset="0"/>
              </a:rPr>
              <a:t>емкость легких (ЖЕЛ) </a:t>
            </a:r>
            <a:r>
              <a:rPr lang="ru-RU" sz="2000" i="1" dirty="0">
                <a:latin typeface="Times New Roman" pitchFamily="18" charset="0"/>
                <a:cs typeface="Times New Roman" pitchFamily="18" charset="0"/>
              </a:rPr>
              <a:t>- объем воздуха, полученный при максимальном выдохе, сделанном после максимального вдоха. </a:t>
            </a:r>
            <a:endParaRPr lang="ru-RU" sz="2000" i="1" dirty="0" smtClean="0">
              <a:latin typeface="Times New Roman" pitchFamily="18" charset="0"/>
              <a:cs typeface="Times New Roman" pitchFamily="18" charset="0"/>
            </a:endParaRPr>
          </a:p>
          <a:p>
            <a:pPr marL="342900" indent="-342900" algn="just">
              <a:buFont typeface="Arial" pitchFamily="34" charset="0"/>
              <a:buChar char="•"/>
            </a:pPr>
            <a:r>
              <a:rPr lang="ru-RU" sz="2000" b="1" i="1" dirty="0" smtClean="0">
                <a:latin typeface="Times New Roman" pitchFamily="18" charset="0"/>
                <a:cs typeface="Times New Roman" pitchFamily="18" charset="0"/>
              </a:rPr>
              <a:t>Вес</a:t>
            </a:r>
            <a:r>
              <a:rPr lang="ru-RU" sz="2000" b="1" i="1" dirty="0">
                <a:latin typeface="Times New Roman" pitchFamily="18" charset="0"/>
                <a:cs typeface="Times New Roman" pitchFamily="18" charset="0"/>
              </a:rPr>
              <a:t>.</a:t>
            </a:r>
            <a:r>
              <a:rPr lang="ru-RU" sz="2000" i="1" dirty="0">
                <a:latin typeface="Times New Roman" pitchFamily="18" charset="0"/>
                <a:cs typeface="Times New Roman" pitchFamily="18" charset="0"/>
              </a:rPr>
              <a:t> Для определения нормального веса используются различные весоростовые индексы. В практике широко используют индекс </a:t>
            </a:r>
            <a:r>
              <a:rPr lang="ru-RU" sz="2000" i="1" dirty="0" err="1">
                <a:latin typeface="Times New Roman" pitchFamily="18" charset="0"/>
                <a:cs typeface="Times New Roman" pitchFamily="18" charset="0"/>
              </a:rPr>
              <a:t>Брока</a:t>
            </a:r>
            <a:r>
              <a:rPr lang="ru-RU" sz="2000" i="1" dirty="0">
                <a:latin typeface="Times New Roman" pitchFamily="18" charset="0"/>
                <a:cs typeface="Times New Roman" pitchFamily="18" charset="0"/>
              </a:rPr>
              <a:t>. Нормальный вес тела для людей ростом: от 155 до 165 см = длина </a:t>
            </a:r>
            <a:r>
              <a:rPr lang="ru-RU" sz="2000" i="1" dirty="0" smtClean="0">
                <a:latin typeface="Times New Roman" pitchFamily="18" charset="0"/>
                <a:cs typeface="Times New Roman" pitchFamily="18" charset="0"/>
              </a:rPr>
              <a:t>тела-100; </a:t>
            </a:r>
            <a:r>
              <a:rPr lang="ru-RU" sz="2000" i="1" dirty="0">
                <a:latin typeface="Times New Roman" pitchFamily="18" charset="0"/>
                <a:cs typeface="Times New Roman" pitchFamily="18" charset="0"/>
              </a:rPr>
              <a:t>165- 175 см = длина </a:t>
            </a:r>
            <a:r>
              <a:rPr lang="ru-RU" sz="2000" i="1" dirty="0" smtClean="0">
                <a:latin typeface="Times New Roman" pitchFamily="18" charset="0"/>
                <a:cs typeface="Times New Roman" pitchFamily="18" charset="0"/>
              </a:rPr>
              <a:t>тела-105; </a:t>
            </a:r>
            <a:r>
              <a:rPr lang="ru-RU" sz="2000" i="1" dirty="0">
                <a:latin typeface="Times New Roman" pitchFamily="18" charset="0"/>
                <a:cs typeface="Times New Roman" pitchFamily="18" charset="0"/>
              </a:rPr>
              <a:t>175 и выше см = длина тела -110</a:t>
            </a:r>
            <a:r>
              <a:rPr lang="ru-RU" sz="2000" i="1" dirty="0" smtClean="0">
                <a:latin typeface="Times New Roman" pitchFamily="18" charset="0"/>
                <a:cs typeface="Times New Roman" pitchFamily="18" charset="0"/>
              </a:rPr>
              <a:t>.</a:t>
            </a:r>
          </a:p>
          <a:p>
            <a:pPr marL="342900" indent="-342900" algn="just">
              <a:buFont typeface="Arial" pitchFamily="34" charset="0"/>
              <a:buChar char="•"/>
            </a:pPr>
            <a:r>
              <a:rPr lang="ru-RU" sz="2000" b="1" i="1" dirty="0" smtClean="0">
                <a:latin typeface="Times New Roman" pitchFamily="18" charset="0"/>
                <a:cs typeface="Times New Roman" pitchFamily="18" charset="0"/>
              </a:rPr>
              <a:t>Артериальное </a:t>
            </a:r>
            <a:r>
              <a:rPr lang="ru-RU" sz="2000" b="1" i="1" dirty="0">
                <a:latin typeface="Times New Roman" pitchFamily="18" charset="0"/>
                <a:cs typeface="Times New Roman" pitchFamily="18" charset="0"/>
              </a:rPr>
              <a:t>давление (АД). </a:t>
            </a:r>
            <a:r>
              <a:rPr lang="ru-RU" sz="2000" i="1" u="sng" dirty="0">
                <a:latin typeface="Times New Roman" pitchFamily="18" charset="0"/>
                <a:cs typeface="Times New Roman" pitchFamily="18" charset="0"/>
              </a:rPr>
              <a:t>Систолическое давление (макс) </a:t>
            </a:r>
            <a:r>
              <a:rPr lang="ru-RU" sz="2000" i="1" dirty="0">
                <a:latin typeface="Times New Roman" pitchFamily="18" charset="0"/>
                <a:cs typeface="Times New Roman" pitchFamily="18" charset="0"/>
              </a:rPr>
              <a:t>– это давление в период систолы (сокращения) сердца, когда оно достигает наибольшей величины на протяжении сердечного цикла. </a:t>
            </a:r>
            <a:r>
              <a:rPr lang="ru-RU" sz="2000" i="1" u="sng" dirty="0">
                <a:latin typeface="Times New Roman" pitchFamily="18" charset="0"/>
                <a:cs typeface="Times New Roman" pitchFamily="18" charset="0"/>
              </a:rPr>
              <a:t>Диастолическое давление (мин) </a:t>
            </a:r>
            <a:r>
              <a:rPr lang="ru-RU" sz="2000" i="1" dirty="0">
                <a:latin typeface="Times New Roman" pitchFamily="18" charset="0"/>
                <a:cs typeface="Times New Roman" pitchFamily="18" charset="0"/>
              </a:rPr>
              <a:t>- определяется к концу диастолы (расслабления) сердца, когда оно на протяжении сердечного цикла достигает минимальной величины. Нормальные величины артериального давления (систолического и диастолического) определяются по следующим формулам: мужчины: АДСИСТ= 109 + 0,5 х возраст + 0,1 х масса тела </a:t>
            </a:r>
            <a:r>
              <a:rPr lang="ru-RU" sz="2000" i="1" dirty="0" err="1">
                <a:latin typeface="Times New Roman" pitchFamily="18" charset="0"/>
                <a:cs typeface="Times New Roman" pitchFamily="18" charset="0"/>
              </a:rPr>
              <a:t>АДдиасг</a:t>
            </a:r>
            <a:r>
              <a:rPr lang="ru-RU" sz="2000" i="1" dirty="0">
                <a:latin typeface="Times New Roman" pitchFamily="18" charset="0"/>
                <a:cs typeface="Times New Roman" pitchFamily="18" charset="0"/>
              </a:rPr>
              <a:t> = 74 +0,1 х возраст + 0,15 х масса тела, женщины: </a:t>
            </a:r>
            <a:r>
              <a:rPr lang="ru-RU" sz="2000" i="1" dirty="0" err="1">
                <a:latin typeface="Times New Roman" pitchFamily="18" charset="0"/>
                <a:cs typeface="Times New Roman" pitchFamily="18" charset="0"/>
              </a:rPr>
              <a:t>АДсИСТ</a:t>
            </a:r>
            <a:r>
              <a:rPr lang="ru-RU" sz="2000" i="1" dirty="0">
                <a:latin typeface="Times New Roman" pitchFamily="18" charset="0"/>
                <a:cs typeface="Times New Roman" pitchFamily="18" charset="0"/>
              </a:rPr>
              <a:t>= 102 + 0,7 х возраст + 0,15 х масса тела </a:t>
            </a:r>
            <a:r>
              <a:rPr lang="ru-RU" sz="2000" i="1" dirty="0" err="1">
                <a:latin typeface="Times New Roman" pitchFamily="18" charset="0"/>
                <a:cs typeface="Times New Roman" pitchFamily="18" charset="0"/>
              </a:rPr>
              <a:t>АДдиаст</a:t>
            </a:r>
            <a:r>
              <a:rPr lang="ru-RU" sz="2000" i="1" dirty="0">
                <a:latin typeface="Times New Roman" pitchFamily="18" charset="0"/>
                <a:cs typeface="Times New Roman" pitchFamily="18" charset="0"/>
              </a:rPr>
              <a:t> = 78+ 0,17 х возраст + 0,1 х масса тела</a:t>
            </a:r>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val="67008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59" y="403761"/>
            <a:ext cx="8652604" cy="609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534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95" y="624819"/>
            <a:ext cx="8585860" cy="5680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96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14</a:t>
            </a:fld>
            <a:endParaRPr lang="en-US" dirty="0"/>
          </a:p>
        </p:txBody>
      </p:sp>
      <p:graphicFrame>
        <p:nvGraphicFramePr>
          <p:cNvPr id="3" name="Таблица 2"/>
          <p:cNvGraphicFramePr>
            <a:graphicFrameLocks noGrp="1"/>
          </p:cNvGraphicFramePr>
          <p:nvPr>
            <p:extLst>
              <p:ext uri="{D42A27DB-BD31-4B8C-83A1-F6EECF244321}">
                <p14:modId xmlns:p14="http://schemas.microsoft.com/office/powerpoint/2010/main" val="4265671197"/>
              </p:ext>
            </p:extLst>
          </p:nvPr>
        </p:nvGraphicFramePr>
        <p:xfrm>
          <a:off x="938151" y="248505"/>
          <a:ext cx="9357755" cy="6729984"/>
        </p:xfrm>
        <a:graphic>
          <a:graphicData uri="http://schemas.openxmlformats.org/drawingml/2006/table">
            <a:tbl>
              <a:tblPr>
                <a:tableStyleId>{5C22544A-7EE6-4342-B048-85BDC9FD1C3A}</a:tableStyleId>
              </a:tblPr>
              <a:tblGrid>
                <a:gridCol w="2934730"/>
                <a:gridCol w="835364"/>
                <a:gridCol w="924087"/>
                <a:gridCol w="924087"/>
                <a:gridCol w="3739487"/>
              </a:tblGrid>
              <a:tr h="0">
                <a:tc>
                  <a:txBody>
                    <a:bodyPr/>
                    <a:lstStyle/>
                    <a:p>
                      <a:pPr algn="ctr">
                        <a:lnSpc>
                          <a:spcPct val="115000"/>
                        </a:lnSpc>
                        <a:spcAft>
                          <a:spcPts val="0"/>
                        </a:spcAft>
                        <a:tabLst>
                          <a:tab pos="514350" algn="l"/>
                        </a:tabLst>
                      </a:pPr>
                      <a:r>
                        <a:rPr lang="ru-RU" sz="1600" dirty="0">
                          <a:effectLst/>
                          <a:latin typeface="Times New Roman" panose="02020603050405020304" pitchFamily="18" charset="0"/>
                          <a:cs typeface="Times New Roman" panose="02020603050405020304" pitchFamily="18" charset="0"/>
                        </a:rPr>
                        <a:t>1 	 ,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gridSpan="2">
                  <a:txBody>
                    <a:bodyPr/>
                    <a:lstStyle/>
                    <a:p>
                      <a:pPr marL="438785">
                        <a:lnSpc>
                          <a:spcPct val="115000"/>
                        </a:lnSpc>
                        <a:spcAft>
                          <a:spcPts val="0"/>
                        </a:spcAft>
                      </a:pPr>
                      <a:r>
                        <a:rPr lang="ru-RU" sz="1600" spc="-30" dirty="0">
                          <a:effectLst/>
                          <a:latin typeface="Times New Roman" panose="02020603050405020304" pitchFamily="18" charset="0"/>
                          <a:cs typeface="Times New Roman" panose="02020603050405020304" pitchFamily="18" charset="0"/>
                        </a:rPr>
                        <a:t>Женщины</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hMerge="1">
                  <a:txBody>
                    <a:bodyPr/>
                    <a:lstStyle/>
                    <a:p>
                      <a:endParaRPr lang="ru-RU"/>
                    </a:p>
                  </a:txBody>
                  <a:tcPr/>
                </a:tc>
                <a:tc gridSpan="2">
                  <a:txBody>
                    <a:bodyPr/>
                    <a:lstStyle/>
                    <a:p>
                      <a:pPr marL="587375">
                        <a:lnSpc>
                          <a:spcPct val="115000"/>
                        </a:lnSpc>
                        <a:spcAft>
                          <a:spcPts val="0"/>
                        </a:spcAft>
                      </a:pPr>
                      <a:r>
                        <a:rPr lang="ru-RU" sz="1600" spc="-40" dirty="0">
                          <a:effectLst/>
                          <a:latin typeface="Times New Roman" panose="02020603050405020304" pitchFamily="18" charset="0"/>
                          <a:cs typeface="Times New Roman" panose="02020603050405020304" pitchFamily="18" charset="0"/>
                        </a:rPr>
                        <a:t>Мужчины</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hMerge="1">
                  <a:txBody>
                    <a:bodyPr/>
                    <a:lstStyle/>
                    <a:p>
                      <a:endParaRPr lang="ru-RU"/>
                    </a:p>
                  </a:txBody>
                  <a:tcPr/>
                </a:tc>
              </a:tr>
              <a:tr h="549634">
                <a:tc rowSpan="2">
                  <a:txBody>
                    <a:bodyPr/>
                    <a:lstStyle/>
                    <a:p>
                      <a:pPr marL="50165" marR="18415" algn="ctr">
                        <a:lnSpc>
                          <a:spcPts val="1045"/>
                        </a:lnSpc>
                        <a:spcAft>
                          <a:spcPts val="0"/>
                        </a:spcAft>
                      </a:pPr>
                      <a:r>
                        <a:rPr lang="ru-RU" sz="1600" spc="-30" dirty="0">
                          <a:effectLst/>
                          <a:latin typeface="Times New Roman" panose="02020603050405020304" pitchFamily="18" charset="0"/>
                          <a:cs typeface="Times New Roman" panose="02020603050405020304" pitchFamily="18" charset="0"/>
                        </a:rPr>
                        <a:t>Рост в </a:t>
                      </a:r>
                      <a:r>
                        <a:rPr lang="ru-RU" sz="1600" spc="-60" dirty="0">
                          <a:effectLst/>
                          <a:latin typeface="Times New Roman" panose="02020603050405020304" pitchFamily="18" charset="0"/>
                          <a:cs typeface="Times New Roman" panose="02020603050405020304" pitchFamily="18" charset="0"/>
                        </a:rPr>
                        <a:t>см</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114300">
                        <a:lnSpc>
                          <a:spcPct val="115000"/>
                        </a:lnSpc>
                        <a:spcAft>
                          <a:spcPts val="0"/>
                        </a:spcAft>
                      </a:pPr>
                      <a:r>
                        <a:rPr lang="ru-RU" sz="1600" spc="-25" dirty="0">
                          <a:effectLst/>
                          <a:latin typeface="Times New Roman" panose="02020603050405020304" pitchFamily="18" charset="0"/>
                          <a:cs typeface="Times New Roman" panose="02020603050405020304" pitchFamily="18" charset="0"/>
                        </a:rPr>
                        <a:t>18-25 лет</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41275">
                        <a:lnSpc>
                          <a:spcPct val="115000"/>
                        </a:lnSpc>
                        <a:spcAft>
                          <a:spcPts val="0"/>
                        </a:spcAft>
                      </a:pPr>
                      <a:r>
                        <a:rPr lang="ru-RU" sz="1600" spc="-10" dirty="0">
                          <a:effectLst/>
                          <a:latin typeface="Times New Roman" panose="02020603050405020304" pitchFamily="18" charset="0"/>
                          <a:cs typeface="Times New Roman" panose="02020603050405020304" pitchFamily="18" charset="0"/>
                        </a:rPr>
                        <a:t>2 5 - 40 лет</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25" dirty="0">
                          <a:effectLst/>
                          <a:latin typeface="Times New Roman" panose="02020603050405020304" pitchFamily="18" charset="0"/>
                          <a:cs typeface="Times New Roman" panose="02020603050405020304" pitchFamily="18" charset="0"/>
                        </a:rPr>
                        <a:t>18-25 лет</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114300">
                        <a:lnSpc>
                          <a:spcPct val="115000"/>
                        </a:lnSpc>
                        <a:spcAft>
                          <a:spcPts val="0"/>
                        </a:spcAft>
                      </a:pPr>
                      <a:r>
                        <a:rPr lang="ru-RU" sz="1600" spc="-5">
                          <a:effectLst/>
                          <a:latin typeface="Times New Roman" panose="02020603050405020304" pitchFamily="18" charset="0"/>
                          <a:cs typeface="Times New Roman" panose="02020603050405020304" pitchFamily="18" charset="0"/>
                        </a:rPr>
                        <a:t>25-40 лет</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r>
              <a:tr h="549634">
                <a:tc vMerge="1">
                  <a:txBody>
                    <a:bodyPr/>
                    <a:lstStyle/>
                    <a:p>
                      <a:endParaRPr lang="ru-RU"/>
                    </a:p>
                  </a:txBody>
                  <a:tcPr/>
                </a:tc>
                <a:tc>
                  <a:txBody>
                    <a:bodyPr/>
                    <a:lstStyle/>
                    <a:p>
                      <a:pPr marL="160020">
                        <a:lnSpc>
                          <a:spcPct val="115000"/>
                        </a:lnSpc>
                        <a:spcAft>
                          <a:spcPts val="0"/>
                        </a:spcAft>
                      </a:pPr>
                      <a:r>
                        <a:rPr lang="ru-RU" sz="1600" spc="-15">
                          <a:effectLst/>
                          <a:latin typeface="Times New Roman" panose="02020603050405020304" pitchFamily="18" charset="0"/>
                          <a:cs typeface="Times New Roman" panose="02020603050405020304" pitchFamily="18" charset="0"/>
                        </a:rPr>
                        <a:t>вес в кг</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16840" algn="r">
                        <a:lnSpc>
                          <a:spcPct val="115000"/>
                        </a:lnSpc>
                        <a:spcAft>
                          <a:spcPts val="0"/>
                        </a:spcAft>
                      </a:pPr>
                      <a:r>
                        <a:rPr lang="ru-RU" sz="1600" spc="-20">
                          <a:effectLst/>
                          <a:latin typeface="Times New Roman" panose="02020603050405020304" pitchFamily="18" charset="0"/>
                          <a:cs typeface="Times New Roman" panose="02020603050405020304" pitchFamily="18" charset="0"/>
                        </a:rPr>
                        <a:t>вес в кг</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15" dirty="0">
                          <a:effectLst/>
                          <a:latin typeface="Times New Roman" panose="02020603050405020304" pitchFamily="18" charset="0"/>
                          <a:cs typeface="Times New Roman" panose="02020603050405020304" pitchFamily="18" charset="0"/>
                        </a:rPr>
                        <a:t>вес в кг</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157480">
                        <a:lnSpc>
                          <a:spcPct val="115000"/>
                        </a:lnSpc>
                        <a:spcAft>
                          <a:spcPts val="0"/>
                        </a:spcAft>
                      </a:pPr>
                      <a:r>
                        <a:rPr lang="ru-RU" sz="1600" spc="-15" dirty="0">
                          <a:effectLst/>
                          <a:latin typeface="Times New Roman" panose="02020603050405020304" pitchFamily="18" charset="0"/>
                          <a:cs typeface="Times New Roman" panose="02020603050405020304" pitchFamily="18" charset="0"/>
                        </a:rPr>
                        <a:t>вес в кг</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152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17170">
                        <a:lnSpc>
                          <a:spcPct val="115000"/>
                        </a:lnSpc>
                        <a:spcAft>
                          <a:spcPts val="0"/>
                        </a:spcAft>
                      </a:pPr>
                      <a:r>
                        <a:rPr lang="ru-RU" sz="1600" spc="-30">
                          <a:effectLst/>
                          <a:latin typeface="Times New Roman" panose="02020603050405020304" pitchFamily="18" charset="0"/>
                          <a:cs typeface="Times New Roman" panose="02020603050405020304" pitchFamily="18" charset="0"/>
                        </a:rPr>
                        <a:t>50,7</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14300" algn="r">
                        <a:lnSpc>
                          <a:spcPct val="115000"/>
                        </a:lnSpc>
                        <a:spcAft>
                          <a:spcPts val="0"/>
                        </a:spcAft>
                      </a:pPr>
                      <a:r>
                        <a:rPr lang="ru-RU" sz="1600" spc="-15">
                          <a:effectLst/>
                          <a:latin typeface="Times New Roman" panose="02020603050405020304" pitchFamily="18" charset="0"/>
                          <a:cs typeface="Times New Roman" panose="02020603050405020304" pitchFamily="18" charset="0"/>
                        </a:rPr>
                        <a:t>49,9</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tabLst>
                          <a:tab pos="811530" algn="l"/>
                        </a:tabLst>
                      </a:pP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dirty="0">
                          <a:effectLst/>
                          <a:latin typeface="Times New Roman" panose="02020603050405020304" pitchFamily="18" charset="0"/>
                          <a:cs typeface="Times New Roman" panose="02020603050405020304" pitchFamily="18" charset="0"/>
                        </a:rPr>
                        <a:t>154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17170">
                        <a:lnSpc>
                          <a:spcPct val="115000"/>
                        </a:lnSpc>
                        <a:spcAft>
                          <a:spcPts val="0"/>
                        </a:spcAft>
                      </a:pPr>
                      <a:r>
                        <a:rPr lang="ru-RU" sz="1600" spc="-25">
                          <a:effectLst/>
                          <a:latin typeface="Times New Roman" panose="02020603050405020304" pitchFamily="18" charset="0"/>
                          <a:cs typeface="Times New Roman" panose="02020603050405020304" pitchFamily="18" charset="0"/>
                        </a:rPr>
                        <a:t>52,2</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14300" algn="r">
                        <a:lnSpc>
                          <a:spcPct val="115000"/>
                        </a:lnSpc>
                        <a:spcAft>
                          <a:spcPts val="0"/>
                        </a:spcAft>
                      </a:pPr>
                      <a:r>
                        <a:rPr lang="ru-RU" sz="1600" spc="-20">
                          <a:effectLst/>
                          <a:latin typeface="Times New Roman" panose="02020603050405020304" pitchFamily="18" charset="0"/>
                          <a:cs typeface="Times New Roman" panose="02020603050405020304" pitchFamily="18" charset="0"/>
                        </a:rPr>
                        <a:t>51,6</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dirty="0">
                          <a:effectLst/>
                          <a:latin typeface="Times New Roman" panose="02020603050405020304" pitchFamily="18" charset="0"/>
                          <a:cs typeface="Times New Roman" panose="02020603050405020304" pitchFamily="18" charset="0"/>
                        </a:rPr>
                        <a:t>156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17170">
                        <a:lnSpc>
                          <a:spcPct val="115000"/>
                        </a:lnSpc>
                        <a:spcAft>
                          <a:spcPts val="0"/>
                        </a:spcAft>
                      </a:pPr>
                      <a:r>
                        <a:rPr lang="ru-RU" sz="1600" spc="-25" dirty="0">
                          <a:effectLst/>
                          <a:latin typeface="Times New Roman" panose="02020603050405020304" pitchFamily="18" charset="0"/>
                          <a:cs typeface="Times New Roman" panose="02020603050405020304" pitchFamily="18" charset="0"/>
                        </a:rPr>
                        <a:t>53,8</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14300" algn="r">
                        <a:lnSpc>
                          <a:spcPct val="115000"/>
                        </a:lnSpc>
                        <a:spcAft>
                          <a:spcPts val="0"/>
                        </a:spcAft>
                      </a:pPr>
                      <a:r>
                        <a:rPr lang="ru-RU" sz="1600" spc="-20">
                          <a:effectLst/>
                          <a:latin typeface="Times New Roman" panose="02020603050405020304" pitchFamily="18" charset="0"/>
                          <a:cs typeface="Times New Roman" panose="02020603050405020304" pitchFamily="18" charset="0"/>
                        </a:rPr>
                        <a:t>53,4</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57170">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158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17170">
                        <a:lnSpc>
                          <a:spcPct val="115000"/>
                        </a:lnSpc>
                        <a:spcAft>
                          <a:spcPts val="0"/>
                        </a:spcAft>
                      </a:pPr>
                      <a:r>
                        <a:rPr lang="ru-RU" sz="1600" spc="-30" dirty="0">
                          <a:effectLst/>
                          <a:latin typeface="Times New Roman" panose="02020603050405020304" pitchFamily="18" charset="0"/>
                          <a:cs typeface="Times New Roman" panose="02020603050405020304" pitchFamily="18" charset="0"/>
                        </a:rPr>
                        <a:t>55,3</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32715" algn="r">
                        <a:lnSpc>
                          <a:spcPct val="115000"/>
                        </a:lnSpc>
                        <a:spcAft>
                          <a:spcPts val="0"/>
                        </a:spcAft>
                      </a:pPr>
                      <a:r>
                        <a:rPr lang="ru-RU" sz="1600" spc="-50" dirty="0">
                          <a:effectLst/>
                          <a:latin typeface="Times New Roman" panose="02020603050405020304" pitchFamily="18" charset="0"/>
                          <a:cs typeface="Times New Roman" panose="02020603050405020304" pitchFamily="18" charset="0"/>
                        </a:rPr>
                        <a:t>55,1</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160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14630">
                        <a:lnSpc>
                          <a:spcPct val="115000"/>
                        </a:lnSpc>
                        <a:spcAft>
                          <a:spcPts val="0"/>
                        </a:spcAft>
                      </a:pPr>
                      <a:r>
                        <a:rPr lang="ru-RU" sz="1600" spc="-20">
                          <a:effectLst/>
                          <a:latin typeface="Times New Roman" panose="02020603050405020304" pitchFamily="18" charset="0"/>
                          <a:cs typeface="Times New Roman" panose="02020603050405020304" pitchFamily="18" charset="0"/>
                        </a:rPr>
                        <a:t>56,9</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18745" algn="r">
                        <a:lnSpc>
                          <a:spcPct val="115000"/>
                        </a:lnSpc>
                        <a:spcAft>
                          <a:spcPts val="0"/>
                        </a:spcAft>
                      </a:pPr>
                      <a:r>
                        <a:rPr lang="ru-RU" sz="1600" spc="-30" dirty="0">
                          <a:effectLst/>
                          <a:latin typeface="Times New Roman" panose="02020603050405020304" pitchFamily="18" charset="0"/>
                          <a:cs typeface="Times New Roman" panose="02020603050405020304" pitchFamily="18" charset="0"/>
                        </a:rPr>
                        <a:t>56,8</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162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12725">
                        <a:lnSpc>
                          <a:spcPct val="115000"/>
                        </a:lnSpc>
                        <a:spcAft>
                          <a:spcPts val="0"/>
                        </a:spcAft>
                      </a:pPr>
                      <a:r>
                        <a:rPr lang="ru-RU" sz="1600" spc="-30">
                          <a:effectLst/>
                          <a:latin typeface="Times New Roman" panose="02020603050405020304" pitchFamily="18" charset="0"/>
                          <a:cs typeface="Times New Roman" panose="02020603050405020304" pitchFamily="18" charset="0"/>
                        </a:rPr>
                        <a:t>58,5</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21285" algn="r">
                        <a:lnSpc>
                          <a:spcPct val="115000"/>
                        </a:lnSpc>
                        <a:spcAft>
                          <a:spcPts val="0"/>
                        </a:spcAft>
                      </a:pPr>
                      <a:r>
                        <a:rPr lang="ru-RU" sz="1600" spc="-35">
                          <a:effectLst/>
                          <a:latin typeface="Times New Roman" panose="02020603050405020304" pitchFamily="18" charset="0"/>
                          <a:cs typeface="Times New Roman" panose="02020603050405020304" pitchFamily="18" charset="0"/>
                        </a:rPr>
                        <a:t>58,5</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20" dirty="0">
                          <a:effectLst/>
                          <a:latin typeface="Times New Roman" panose="02020603050405020304" pitchFamily="18" charset="0"/>
                          <a:cs typeface="Times New Roman" panose="02020603050405020304" pitchFamily="18" charset="0"/>
                        </a:rPr>
                        <a:t>53,6</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78435" algn="r">
                        <a:lnSpc>
                          <a:spcPct val="115000"/>
                        </a:lnSpc>
                        <a:spcAft>
                          <a:spcPts val="0"/>
                        </a:spcAft>
                      </a:pPr>
                      <a:r>
                        <a:rPr lang="ru-RU" sz="1600" spc="-25" dirty="0">
                          <a:effectLst/>
                          <a:latin typeface="Times New Roman" panose="02020603050405020304" pitchFamily="18" charset="0"/>
                          <a:cs typeface="Times New Roman" panose="02020603050405020304" pitchFamily="18" charset="0"/>
                        </a:rPr>
                        <a:t>59,8</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164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10185">
                        <a:lnSpc>
                          <a:spcPct val="115000"/>
                        </a:lnSpc>
                        <a:spcAft>
                          <a:spcPts val="0"/>
                        </a:spcAft>
                      </a:pPr>
                      <a:r>
                        <a:rPr lang="ru-RU" sz="1600" spc="-15">
                          <a:effectLst/>
                          <a:latin typeface="Times New Roman" panose="02020603050405020304" pitchFamily="18" charset="0"/>
                          <a:cs typeface="Times New Roman" panose="02020603050405020304" pitchFamily="18" charset="0"/>
                        </a:rPr>
                        <a:t>60,0</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21285" algn="r">
                        <a:lnSpc>
                          <a:spcPct val="115000"/>
                        </a:lnSpc>
                        <a:spcAft>
                          <a:spcPts val="0"/>
                        </a:spcAft>
                      </a:pPr>
                      <a:r>
                        <a:rPr lang="ru-RU" sz="1600" spc="-20">
                          <a:effectLst/>
                          <a:latin typeface="Times New Roman" panose="02020603050405020304" pitchFamily="18" charset="0"/>
                          <a:cs typeface="Times New Roman" panose="02020603050405020304" pitchFamily="18" charset="0"/>
                        </a:rPr>
                        <a:t>60,2</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45">
                          <a:effectLst/>
                          <a:latin typeface="Times New Roman" panose="02020603050405020304" pitchFamily="18" charset="0"/>
                          <a:cs typeface="Times New Roman" panose="02020603050405020304" pitchFamily="18" charset="0"/>
                        </a:rPr>
                        <a:t>56,1</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78435" algn="r">
                        <a:lnSpc>
                          <a:spcPct val="115000"/>
                        </a:lnSpc>
                        <a:spcAft>
                          <a:spcPts val="0"/>
                        </a:spcAft>
                      </a:pPr>
                      <a:r>
                        <a:rPr lang="ru-RU" sz="1600" spc="-20" dirty="0">
                          <a:effectLst/>
                          <a:latin typeface="Times New Roman" panose="02020603050405020304" pitchFamily="18" charset="0"/>
                          <a:cs typeface="Times New Roman" panose="02020603050405020304" pitchFamily="18" charset="0"/>
                        </a:rPr>
                        <a:t>62,2</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166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05740">
                        <a:lnSpc>
                          <a:spcPct val="115000"/>
                        </a:lnSpc>
                        <a:spcAft>
                          <a:spcPts val="0"/>
                        </a:spcAft>
                      </a:pPr>
                      <a:r>
                        <a:rPr lang="ru-RU" sz="1600" spc="-5">
                          <a:effectLst/>
                          <a:latin typeface="Times New Roman" panose="02020603050405020304" pitchFamily="18" charset="0"/>
                          <a:cs typeface="Times New Roman" panose="02020603050405020304" pitchFamily="18" charset="0"/>
                        </a:rPr>
                        <a:t>61,6</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18745" algn="r">
                        <a:lnSpc>
                          <a:spcPct val="115000"/>
                        </a:lnSpc>
                        <a:spcAft>
                          <a:spcPts val="0"/>
                        </a:spcAft>
                      </a:pPr>
                      <a:r>
                        <a:rPr lang="ru-RU" sz="1600" spc="-15">
                          <a:effectLst/>
                          <a:latin typeface="Times New Roman" panose="02020603050405020304" pitchFamily="18" charset="0"/>
                          <a:cs typeface="Times New Roman" panose="02020603050405020304" pitchFamily="18" charset="0"/>
                        </a:rPr>
                        <a:t>62,0</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30">
                          <a:effectLst/>
                          <a:latin typeface="Times New Roman" panose="02020603050405020304" pitchFamily="18" charset="0"/>
                          <a:cs typeface="Times New Roman" panose="02020603050405020304" pitchFamily="18" charset="0"/>
                        </a:rPr>
                        <a:t>58,5</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75895" algn="r">
                        <a:lnSpc>
                          <a:spcPct val="115000"/>
                        </a:lnSpc>
                        <a:spcAft>
                          <a:spcPts val="0"/>
                        </a:spcAft>
                      </a:pPr>
                      <a:r>
                        <a:rPr lang="ru-RU" sz="1600" spc="-15" dirty="0">
                          <a:effectLst/>
                          <a:latin typeface="Times New Roman" panose="02020603050405020304" pitchFamily="18" charset="0"/>
                          <a:cs typeface="Times New Roman" panose="02020603050405020304" pitchFamily="18" charset="0"/>
                        </a:rPr>
                        <a:t>64,6</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168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05740">
                        <a:lnSpc>
                          <a:spcPct val="115000"/>
                        </a:lnSpc>
                        <a:spcAft>
                          <a:spcPts val="0"/>
                        </a:spcAft>
                      </a:pPr>
                      <a:r>
                        <a:rPr lang="ru-RU" sz="1600" spc="-45">
                          <a:effectLst/>
                          <a:latin typeface="Times New Roman" panose="02020603050405020304" pitchFamily="18" charset="0"/>
                          <a:cs typeface="Times New Roman" panose="02020603050405020304" pitchFamily="18" charset="0"/>
                        </a:rPr>
                        <a:t>63,1</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18745" algn="r">
                        <a:lnSpc>
                          <a:spcPct val="115000"/>
                        </a:lnSpc>
                        <a:spcAft>
                          <a:spcPts val="0"/>
                        </a:spcAft>
                      </a:pPr>
                      <a:r>
                        <a:rPr lang="ru-RU" sz="1600" spc="-20">
                          <a:effectLst/>
                          <a:latin typeface="Times New Roman" panose="02020603050405020304" pitchFamily="18" charset="0"/>
                          <a:cs typeface="Times New Roman" panose="02020603050405020304" pitchFamily="18" charset="0"/>
                        </a:rPr>
                        <a:t>63,7</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10">
                          <a:effectLst/>
                          <a:latin typeface="Times New Roman" panose="02020603050405020304" pitchFamily="18" charset="0"/>
                          <a:cs typeface="Times New Roman" panose="02020603050405020304" pitchFamily="18" charset="0"/>
                        </a:rPr>
                        <a:t>61,0</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75895" algn="r">
                        <a:lnSpc>
                          <a:spcPct val="115000"/>
                        </a:lnSpc>
                        <a:spcAft>
                          <a:spcPts val="0"/>
                        </a:spcAft>
                      </a:pPr>
                      <a:r>
                        <a:rPr lang="ru-RU" sz="1600" spc="-20" dirty="0">
                          <a:effectLst/>
                          <a:latin typeface="Times New Roman" panose="02020603050405020304" pitchFamily="18" charset="0"/>
                          <a:cs typeface="Times New Roman" panose="02020603050405020304" pitchFamily="18" charset="0"/>
                        </a:rPr>
                        <a:t>67,0</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170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08280">
                        <a:lnSpc>
                          <a:spcPct val="115000"/>
                        </a:lnSpc>
                        <a:spcAft>
                          <a:spcPts val="0"/>
                        </a:spcAft>
                      </a:pPr>
                      <a:r>
                        <a:rPr lang="ru-RU" sz="1600" spc="-30">
                          <a:effectLst/>
                          <a:latin typeface="Times New Roman" panose="02020603050405020304" pitchFamily="18" charset="0"/>
                          <a:cs typeface="Times New Roman" panose="02020603050405020304" pitchFamily="18" charset="0"/>
                        </a:rPr>
                        <a:t>64,7</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23190" algn="r">
                        <a:lnSpc>
                          <a:spcPct val="115000"/>
                        </a:lnSpc>
                        <a:spcAft>
                          <a:spcPts val="0"/>
                        </a:spcAft>
                      </a:pPr>
                      <a:r>
                        <a:rPr lang="ru-RU" sz="1600" spc="-30">
                          <a:effectLst/>
                          <a:latin typeface="Times New Roman" panose="02020603050405020304" pitchFamily="18" charset="0"/>
                          <a:cs typeface="Times New Roman" panose="02020603050405020304" pitchFamily="18" charset="0"/>
                        </a:rPr>
                        <a:t>65,4</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25">
                          <a:effectLst/>
                          <a:latin typeface="Times New Roman" panose="02020603050405020304" pitchFamily="18" charset="0"/>
                          <a:cs typeface="Times New Roman" panose="02020603050405020304" pitchFamily="18" charset="0"/>
                        </a:rPr>
                        <a:t>63,4</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78435" algn="r">
                        <a:lnSpc>
                          <a:spcPct val="115000"/>
                        </a:lnSpc>
                        <a:spcAft>
                          <a:spcPts val="0"/>
                        </a:spcAft>
                      </a:pPr>
                      <a:r>
                        <a:rPr lang="ru-RU" sz="1600" spc="-20" dirty="0">
                          <a:effectLst/>
                          <a:latin typeface="Times New Roman" panose="02020603050405020304" pitchFamily="18" charset="0"/>
                          <a:cs typeface="Times New Roman" panose="02020603050405020304" pitchFamily="18" charset="0"/>
                        </a:rPr>
                        <a:t>69,4</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172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08280">
                        <a:lnSpc>
                          <a:spcPct val="115000"/>
                        </a:lnSpc>
                        <a:spcAft>
                          <a:spcPts val="0"/>
                        </a:spcAft>
                      </a:pPr>
                      <a:r>
                        <a:rPr lang="ru-RU" sz="1600" spc="-35">
                          <a:effectLst/>
                          <a:latin typeface="Times New Roman" panose="02020603050405020304" pitchFamily="18" charset="0"/>
                          <a:cs typeface="Times New Roman" panose="02020603050405020304" pitchFamily="18" charset="0"/>
                        </a:rPr>
                        <a:t>66,3</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39700" algn="r">
                        <a:lnSpc>
                          <a:spcPct val="115000"/>
                        </a:lnSpc>
                        <a:spcAft>
                          <a:spcPts val="0"/>
                        </a:spcAft>
                      </a:pPr>
                      <a:r>
                        <a:rPr lang="ru-RU" sz="1600" spc="-55">
                          <a:effectLst/>
                          <a:latin typeface="Times New Roman" panose="02020603050405020304" pitchFamily="18" charset="0"/>
                          <a:cs typeface="Times New Roman" panose="02020603050405020304" pitchFamily="18" charset="0"/>
                        </a:rPr>
                        <a:t>67,1</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25">
                          <a:effectLst/>
                          <a:latin typeface="Times New Roman" panose="02020603050405020304" pitchFamily="18" charset="0"/>
                          <a:cs typeface="Times New Roman" panose="02020603050405020304" pitchFamily="18" charset="0"/>
                        </a:rPr>
                        <a:t>65,9</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82880" algn="r">
                        <a:lnSpc>
                          <a:spcPct val="115000"/>
                        </a:lnSpc>
                        <a:spcAft>
                          <a:spcPts val="0"/>
                        </a:spcAft>
                      </a:pPr>
                      <a:r>
                        <a:rPr lang="ru-RU" sz="1600" spc="-35" dirty="0">
                          <a:effectLst/>
                          <a:latin typeface="Times New Roman" panose="02020603050405020304" pitchFamily="18" charset="0"/>
                          <a:cs typeface="Times New Roman" panose="02020603050405020304" pitchFamily="18" charset="0"/>
                        </a:rPr>
                        <a:t>71,8</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174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L="205740">
                        <a:lnSpc>
                          <a:spcPct val="115000"/>
                        </a:lnSpc>
                        <a:spcAft>
                          <a:spcPts val="0"/>
                        </a:spcAft>
                      </a:pPr>
                      <a:r>
                        <a:rPr lang="ru-RU" sz="1600" spc="-30">
                          <a:effectLst/>
                          <a:latin typeface="Times New Roman" panose="02020603050405020304" pitchFamily="18" charset="0"/>
                          <a:cs typeface="Times New Roman" panose="02020603050405020304" pitchFamily="18" charset="0"/>
                        </a:rPr>
                        <a:t>67,8</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25730" algn="r">
                        <a:lnSpc>
                          <a:spcPct val="115000"/>
                        </a:lnSpc>
                        <a:spcAft>
                          <a:spcPts val="0"/>
                        </a:spcAft>
                      </a:pPr>
                      <a:r>
                        <a:rPr lang="ru-RU" sz="1600" spc="-25">
                          <a:effectLst/>
                          <a:latin typeface="Times New Roman" panose="02020603050405020304" pitchFamily="18" charset="0"/>
                          <a:cs typeface="Times New Roman" panose="02020603050405020304" pitchFamily="18" charset="0"/>
                        </a:rPr>
                        <a:t>68,8</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25">
                          <a:effectLst/>
                          <a:latin typeface="Times New Roman" panose="02020603050405020304" pitchFamily="18" charset="0"/>
                          <a:cs typeface="Times New Roman" panose="02020603050405020304" pitchFamily="18" charset="0"/>
                        </a:rPr>
                        <a:t>68,4</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85420" algn="r">
                        <a:lnSpc>
                          <a:spcPct val="115000"/>
                        </a:lnSpc>
                        <a:spcAft>
                          <a:spcPts val="0"/>
                        </a:spcAft>
                      </a:pPr>
                      <a:r>
                        <a:rPr lang="ru-RU" sz="1600" spc="-30" dirty="0">
                          <a:effectLst/>
                          <a:latin typeface="Times New Roman" panose="02020603050405020304" pitchFamily="18" charset="0"/>
                          <a:cs typeface="Times New Roman" panose="02020603050405020304" pitchFamily="18" charset="0"/>
                        </a:rPr>
                        <a:t>74,2</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176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25">
                          <a:effectLst/>
                          <a:latin typeface="Times New Roman" panose="02020603050405020304" pitchFamily="18" charset="0"/>
                          <a:cs typeface="Times New Roman" panose="02020603050405020304" pitchFamily="18" charset="0"/>
                        </a:rPr>
                        <a:t>70,8</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82880" algn="r">
                        <a:lnSpc>
                          <a:spcPct val="115000"/>
                        </a:lnSpc>
                        <a:spcAft>
                          <a:spcPts val="0"/>
                        </a:spcAft>
                      </a:pPr>
                      <a:r>
                        <a:rPr lang="ru-RU" sz="1600" spc="-25" dirty="0">
                          <a:effectLst/>
                          <a:latin typeface="Times New Roman" panose="02020603050405020304" pitchFamily="18" charset="0"/>
                          <a:cs typeface="Times New Roman" panose="02020603050405020304" pitchFamily="18" charset="0"/>
                        </a:rPr>
                        <a:t>76,6</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178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45">
                          <a:effectLst/>
                          <a:latin typeface="Times New Roman" panose="02020603050405020304" pitchFamily="18" charset="0"/>
                          <a:cs typeface="Times New Roman" panose="02020603050405020304" pitchFamily="18" charset="0"/>
                        </a:rPr>
                        <a:t>73,3</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82880" algn="r">
                        <a:lnSpc>
                          <a:spcPct val="115000"/>
                        </a:lnSpc>
                        <a:spcAft>
                          <a:spcPts val="0"/>
                        </a:spcAft>
                      </a:pPr>
                      <a:r>
                        <a:rPr lang="ru-RU" sz="1600" spc="-20" dirty="0">
                          <a:effectLst/>
                          <a:latin typeface="Times New Roman" panose="02020603050405020304" pitchFamily="18" charset="0"/>
                          <a:cs typeface="Times New Roman" panose="02020603050405020304" pitchFamily="18" charset="0"/>
                        </a:rPr>
                        <a:t>79,0</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180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30">
                          <a:effectLst/>
                          <a:latin typeface="Times New Roman" panose="02020603050405020304" pitchFamily="18" charset="0"/>
                          <a:cs typeface="Times New Roman" panose="02020603050405020304" pitchFamily="18" charset="0"/>
                        </a:rPr>
                        <a:t>75,8</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87325" algn="r">
                        <a:lnSpc>
                          <a:spcPct val="115000"/>
                        </a:lnSpc>
                        <a:spcAft>
                          <a:spcPts val="0"/>
                        </a:spcAft>
                      </a:pPr>
                      <a:r>
                        <a:rPr lang="ru-RU" sz="1600" spc="-25" dirty="0">
                          <a:effectLst/>
                          <a:latin typeface="Times New Roman" panose="02020603050405020304" pitchFamily="18" charset="0"/>
                          <a:cs typeface="Times New Roman" panose="02020603050405020304" pitchFamily="18" charset="0"/>
                        </a:rPr>
                        <a:t>81,4</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182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40">
                          <a:effectLst/>
                          <a:latin typeface="Times New Roman" panose="02020603050405020304" pitchFamily="18" charset="0"/>
                          <a:cs typeface="Times New Roman" panose="02020603050405020304" pitchFamily="18" charset="0"/>
                        </a:rPr>
                        <a:t>78,3</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87325" algn="r">
                        <a:lnSpc>
                          <a:spcPct val="115000"/>
                        </a:lnSpc>
                        <a:spcAft>
                          <a:spcPts val="0"/>
                        </a:spcAft>
                      </a:pPr>
                      <a:r>
                        <a:rPr lang="ru-RU" sz="1600" spc="-25" dirty="0">
                          <a:effectLst/>
                          <a:latin typeface="Times New Roman" panose="02020603050405020304" pitchFamily="18" charset="0"/>
                          <a:cs typeface="Times New Roman" panose="02020603050405020304" pitchFamily="18" charset="0"/>
                        </a:rPr>
                        <a:t>83,9</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184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30">
                          <a:effectLst/>
                          <a:latin typeface="Times New Roman" panose="02020603050405020304" pitchFamily="18" charset="0"/>
                          <a:cs typeface="Times New Roman" panose="02020603050405020304" pitchFamily="18" charset="0"/>
                        </a:rPr>
                        <a:t>80,8</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85420" algn="r">
                        <a:lnSpc>
                          <a:spcPct val="115000"/>
                        </a:lnSpc>
                        <a:spcAft>
                          <a:spcPts val="0"/>
                        </a:spcAft>
                      </a:pPr>
                      <a:r>
                        <a:rPr lang="ru-RU" sz="1600" spc="-15" dirty="0">
                          <a:effectLst/>
                          <a:latin typeface="Times New Roman" panose="02020603050405020304" pitchFamily="18" charset="0"/>
                          <a:cs typeface="Times New Roman" panose="02020603050405020304" pitchFamily="18" charset="0"/>
                        </a:rPr>
                        <a:t>86,4</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265731">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186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30">
                          <a:effectLst/>
                          <a:latin typeface="Times New Roman" panose="02020603050405020304" pitchFamily="18" charset="0"/>
                          <a:cs typeface="Times New Roman" panose="02020603050405020304" pitchFamily="18" charset="0"/>
                        </a:rPr>
                        <a:t>83,3</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89865" algn="r">
                        <a:lnSpc>
                          <a:spcPct val="115000"/>
                        </a:lnSpc>
                        <a:spcAft>
                          <a:spcPts val="0"/>
                        </a:spcAft>
                      </a:pPr>
                      <a:r>
                        <a:rPr lang="ru-RU" sz="1600" spc="-20" dirty="0">
                          <a:effectLst/>
                          <a:latin typeface="Times New Roman" panose="02020603050405020304" pitchFamily="18" charset="0"/>
                          <a:cs typeface="Times New Roman" panose="02020603050405020304" pitchFamily="18" charset="0"/>
                        </a:rPr>
                        <a:t>88,8</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r h="0">
                <a:tc>
                  <a:txBody>
                    <a:bodyPr/>
                    <a:lstStyle/>
                    <a:p>
                      <a:pPr algn="ctr">
                        <a:lnSpc>
                          <a:spcPct val="115000"/>
                        </a:lnSpc>
                        <a:spcAft>
                          <a:spcPts val="0"/>
                        </a:spcAft>
                      </a:pPr>
                      <a:r>
                        <a:rPr lang="ru-RU" sz="1600">
                          <a:effectLst/>
                          <a:latin typeface="Times New Roman" panose="02020603050405020304" pitchFamily="18" charset="0"/>
                          <a:cs typeface="Times New Roman" panose="02020603050405020304" pitchFamily="18" charset="0"/>
                        </a:rPr>
                        <a:t>188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nSpc>
                          <a:spcPct val="115000"/>
                        </a:lnSpc>
                        <a:spcAft>
                          <a:spcPts val="0"/>
                        </a:spcAft>
                      </a:pP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algn="ctr">
                        <a:lnSpc>
                          <a:spcPct val="115000"/>
                        </a:lnSpc>
                        <a:spcAft>
                          <a:spcPts val="0"/>
                        </a:spcAft>
                      </a:pPr>
                      <a:r>
                        <a:rPr lang="ru-RU" sz="1600" spc="-20">
                          <a:effectLst/>
                          <a:latin typeface="Times New Roman" panose="02020603050405020304" pitchFamily="18" charset="0"/>
                          <a:cs typeface="Times New Roman" panose="02020603050405020304" pitchFamily="18" charset="0"/>
                        </a:rPr>
                        <a:t>85,9</a:t>
                      </a:r>
                      <a:r>
                        <a:rPr lang="ru-RU" sz="1600">
                          <a:effectLst/>
                          <a:latin typeface="Times New Roman" panose="02020603050405020304" pitchFamily="18" charset="0"/>
                          <a:cs typeface="Times New Roman" panose="02020603050405020304" pitchFamily="18" charset="0"/>
                        </a:rPr>
                        <a:t> </a:t>
                      </a:r>
                      <a:endParaRPr lang="ru-RU" sz="1600">
                        <a:effectLst/>
                        <a:latin typeface="Times New Roman" panose="02020603050405020304" pitchFamily="18" charset="0"/>
                        <a:ea typeface="Times New Roman"/>
                        <a:cs typeface="Times New Roman" panose="02020603050405020304" pitchFamily="18" charset="0"/>
                      </a:endParaRPr>
                    </a:p>
                  </a:txBody>
                  <a:tcPr marL="21402" marR="21402" marT="0" marB="0"/>
                </a:tc>
                <a:tc>
                  <a:txBody>
                    <a:bodyPr/>
                    <a:lstStyle/>
                    <a:p>
                      <a:pPr marR="189865" algn="r">
                        <a:lnSpc>
                          <a:spcPct val="115000"/>
                        </a:lnSpc>
                        <a:spcAft>
                          <a:spcPts val="0"/>
                        </a:spcAft>
                      </a:pPr>
                      <a:r>
                        <a:rPr lang="ru-RU" sz="1600" spc="-15" dirty="0">
                          <a:effectLst/>
                          <a:latin typeface="Times New Roman" panose="02020603050405020304" pitchFamily="18" charset="0"/>
                          <a:cs typeface="Times New Roman" panose="02020603050405020304" pitchFamily="18" charset="0"/>
                        </a:rPr>
                        <a:t>91,2</a:t>
                      </a:r>
                      <a:r>
                        <a:rPr lang="ru-RU" sz="1600" dirty="0">
                          <a:effectLst/>
                          <a:latin typeface="Times New Roman" panose="02020603050405020304" pitchFamily="18" charset="0"/>
                          <a:cs typeface="Times New Roman" panose="02020603050405020304" pitchFamily="18" charset="0"/>
                        </a:rPr>
                        <a:t> </a:t>
                      </a:r>
                      <a:endParaRPr lang="ru-RU" sz="1600" dirty="0">
                        <a:effectLst/>
                        <a:latin typeface="Times New Roman" panose="02020603050405020304" pitchFamily="18" charset="0"/>
                        <a:ea typeface="Times New Roman"/>
                        <a:cs typeface="Times New Roman" panose="02020603050405020304" pitchFamily="18" charset="0"/>
                      </a:endParaRPr>
                    </a:p>
                  </a:txBody>
                  <a:tcPr marL="21402" marR="21402" marT="0" marB="0"/>
                </a:tc>
              </a:tr>
            </a:tbl>
          </a:graphicData>
        </a:graphic>
      </p:graphicFrame>
    </p:spTree>
    <p:extLst>
      <p:ext uri="{BB962C8B-B14F-4D97-AF65-F5344CB8AC3E}">
        <p14:creationId xmlns:p14="http://schemas.microsoft.com/office/powerpoint/2010/main" val="555840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Прямоугольник 2"/>
          <p:cNvSpPr/>
          <p:nvPr/>
        </p:nvSpPr>
        <p:spPr>
          <a:xfrm>
            <a:off x="756061" y="282013"/>
            <a:ext cx="8934203" cy="461665"/>
          </a:xfrm>
          <a:prstGeom prst="rect">
            <a:avLst/>
          </a:prstGeom>
        </p:spPr>
        <p:txBody>
          <a:bodyPr wrap="square">
            <a:spAutoFit/>
          </a:bodyPr>
          <a:lstStyle/>
          <a:p>
            <a:pPr algn="ctr"/>
            <a:r>
              <a:rPr lang="ru-RU" sz="2400" b="1" dirty="0">
                <a:latin typeface="Times New Roman" pitchFamily="18" charset="0"/>
                <a:cs typeface="Times New Roman" pitchFamily="18" charset="0"/>
              </a:rPr>
              <a:t>Исследование и оценка физического развития.</a:t>
            </a:r>
            <a:endParaRPr lang="ru-RU" sz="2400" dirty="0">
              <a:latin typeface="Times New Roman" pitchFamily="18" charset="0"/>
              <a:cs typeface="Times New Roman" pitchFamily="18" charset="0"/>
            </a:endParaRPr>
          </a:p>
        </p:txBody>
      </p:sp>
      <p:sp>
        <p:nvSpPr>
          <p:cNvPr id="6" name="Прямоугольник 5"/>
          <p:cNvSpPr/>
          <p:nvPr/>
        </p:nvSpPr>
        <p:spPr>
          <a:xfrm>
            <a:off x="486888" y="938152"/>
            <a:ext cx="9179625" cy="4708981"/>
          </a:xfrm>
          <a:prstGeom prst="rect">
            <a:avLst/>
          </a:prstGeom>
        </p:spPr>
        <p:txBody>
          <a:bodyPr wrap="square">
            <a:spAutoFit/>
          </a:bodyPr>
          <a:lstStyle/>
          <a:p>
            <a:r>
              <a:rPr lang="ru-RU" sz="2000" b="1" i="1" dirty="0" smtClean="0">
                <a:latin typeface="Times New Roman" pitchFamily="18" charset="0"/>
                <a:cs typeface="Times New Roman" pitchFamily="18" charset="0"/>
              </a:rPr>
              <a:t>Критерии </a:t>
            </a:r>
            <a:r>
              <a:rPr lang="ru-RU" sz="2000" b="1" i="1" dirty="0">
                <a:latin typeface="Times New Roman" pitchFamily="18" charset="0"/>
                <a:cs typeface="Times New Roman" pitchFamily="18" charset="0"/>
              </a:rPr>
              <a:t>физического развития </a:t>
            </a:r>
            <a:r>
              <a:rPr lang="ru-RU" sz="2000" i="1" dirty="0">
                <a:latin typeface="Times New Roman" pitchFamily="18" charset="0"/>
                <a:cs typeface="Times New Roman" pitchFamily="18" charset="0"/>
              </a:rPr>
              <a:t>- состояние основных форм и размеров тела, функциональных способностей организма</a:t>
            </a:r>
            <a:r>
              <a:rPr lang="ru-RU" sz="2000" i="1" dirty="0" smtClean="0">
                <a:latin typeface="Times New Roman" pitchFamily="18" charset="0"/>
                <a:cs typeface="Times New Roman" pitchFamily="18" charset="0"/>
              </a:rPr>
              <a:t>.</a:t>
            </a:r>
          </a:p>
          <a:p>
            <a:r>
              <a:rPr lang="ru-RU" sz="2000" i="1" dirty="0" smtClean="0">
                <a:latin typeface="Times New Roman" pitchFamily="18" charset="0"/>
                <a:cs typeface="Times New Roman" pitchFamily="18" charset="0"/>
              </a:rPr>
              <a:t>К </a:t>
            </a:r>
            <a:r>
              <a:rPr lang="ru-RU" sz="2000" i="1" dirty="0">
                <a:latin typeface="Times New Roman" pitchFamily="18" charset="0"/>
                <a:cs typeface="Times New Roman" pitchFamily="18" charset="0"/>
              </a:rPr>
              <a:t>ним относятся: осанка, состояние костного скелета и мускулатуры, степень жироотложения, форма грудной клетки, спины, живота, ног, а также результаты функциональных проб</a:t>
            </a:r>
            <a:r>
              <a:rPr lang="ru-RU" sz="2000" i="1" dirty="0" smtClean="0">
                <a:latin typeface="Times New Roman" pitchFamily="18" charset="0"/>
                <a:cs typeface="Times New Roman" pitchFamily="18" charset="0"/>
              </a:rPr>
              <a:t>.</a:t>
            </a:r>
          </a:p>
          <a:p>
            <a:r>
              <a:rPr lang="ru-RU" sz="2000" b="1" i="1" dirty="0" smtClean="0">
                <a:latin typeface="Times New Roman" pitchFamily="18" charset="0"/>
                <a:cs typeface="Times New Roman" pitchFamily="18" charset="0"/>
              </a:rPr>
              <a:t>Антропометрические </a:t>
            </a:r>
            <a:r>
              <a:rPr lang="ru-RU" sz="2000" b="1" i="1" dirty="0">
                <a:latin typeface="Times New Roman" pitchFamily="18" charset="0"/>
                <a:cs typeface="Times New Roman" pitchFamily="18" charset="0"/>
              </a:rPr>
              <a:t>показатели </a:t>
            </a:r>
            <a:r>
              <a:rPr lang="ru-RU" sz="2000" i="1" dirty="0">
                <a:latin typeface="Times New Roman" pitchFamily="18" charset="0"/>
                <a:cs typeface="Times New Roman" pitchFamily="18" charset="0"/>
              </a:rPr>
              <a:t>- это комплекс морфологических и функциональных данных, характеризующих возрастные и половые особенности физического развития. Их разделяют на три группы</a:t>
            </a:r>
            <a:r>
              <a:rPr lang="ru-RU" sz="2000" i="1" dirty="0" smtClean="0">
                <a:latin typeface="Times New Roman" pitchFamily="18" charset="0"/>
                <a:cs typeface="Times New Roman" pitchFamily="18" charset="0"/>
              </a:rPr>
              <a:t>:</a:t>
            </a:r>
          </a:p>
          <a:p>
            <a:pPr marL="342900" indent="-342900">
              <a:buFont typeface="Arial" pitchFamily="34" charset="0"/>
              <a:buChar char="•"/>
            </a:pPr>
            <a:r>
              <a:rPr lang="ru-RU" sz="2000" b="1" i="1" dirty="0" err="1" smtClean="0">
                <a:latin typeface="Times New Roman" pitchFamily="18" charset="0"/>
                <a:cs typeface="Times New Roman" pitchFamily="18" charset="0"/>
              </a:rPr>
              <a:t>соматоскопические</a:t>
            </a:r>
            <a:r>
              <a:rPr lang="ru-RU" sz="2000" i="1" dirty="0" smtClean="0">
                <a:latin typeface="Times New Roman" pitchFamily="18" charset="0"/>
                <a:cs typeface="Times New Roman" pitchFamily="18" charset="0"/>
              </a:rPr>
              <a:t>  </a:t>
            </a:r>
            <a:r>
              <a:rPr lang="ru-RU" sz="2000" i="1" dirty="0">
                <a:latin typeface="Times New Roman" pitchFamily="18" charset="0"/>
                <a:cs typeface="Times New Roman" pitchFamily="18" charset="0"/>
              </a:rPr>
              <a:t>- состояние  опорно-двигательного  аппарата (форма позвоночника, грудной клетки, ног,  состояние осанки, развития мускулатуры), степень жироотложения и полового созревания</a:t>
            </a:r>
            <a:r>
              <a:rPr lang="ru-RU" sz="2000" i="1" dirty="0" smtClean="0">
                <a:latin typeface="Times New Roman" pitchFamily="18" charset="0"/>
                <a:cs typeface="Times New Roman" pitchFamily="18" charset="0"/>
              </a:rPr>
              <a:t>;</a:t>
            </a:r>
          </a:p>
          <a:p>
            <a:pPr marL="342900" indent="-342900">
              <a:buFont typeface="Arial" pitchFamily="34" charset="0"/>
              <a:buChar char="•"/>
            </a:pPr>
            <a:r>
              <a:rPr lang="ru-RU" sz="2000" b="1" i="1" dirty="0" err="1" smtClean="0">
                <a:latin typeface="Times New Roman" pitchFamily="18" charset="0"/>
                <a:cs typeface="Times New Roman" pitchFamily="18" charset="0"/>
              </a:rPr>
              <a:t>соматометрические</a:t>
            </a:r>
            <a:r>
              <a:rPr lang="ru-RU" sz="2000" i="1" dirty="0" smtClean="0">
                <a:latin typeface="Times New Roman" pitchFamily="18" charset="0"/>
                <a:cs typeface="Times New Roman" pitchFamily="18" charset="0"/>
              </a:rPr>
              <a:t> </a:t>
            </a:r>
            <a:r>
              <a:rPr lang="ru-RU" sz="2000" i="1" dirty="0">
                <a:latin typeface="Times New Roman" pitchFamily="18" charset="0"/>
                <a:cs typeface="Times New Roman" pitchFamily="18" charset="0"/>
              </a:rPr>
              <a:t>- длина и масса тела,  окружности грудной клетки, бедра, голени, предплечья и т.п</a:t>
            </a:r>
            <a:r>
              <a:rPr lang="ru-RU" sz="2000" i="1" dirty="0" smtClean="0">
                <a:latin typeface="Times New Roman" pitchFamily="18" charset="0"/>
                <a:cs typeface="Times New Roman" pitchFamily="18" charset="0"/>
              </a:rPr>
              <a:t>.;</a:t>
            </a:r>
          </a:p>
          <a:p>
            <a:pPr marL="342900" indent="-342900">
              <a:buFont typeface="Arial" pitchFamily="34" charset="0"/>
              <a:buChar char="•"/>
            </a:pPr>
            <a:r>
              <a:rPr lang="ru-RU" sz="2000" b="1" i="1" dirty="0" err="1" smtClean="0">
                <a:latin typeface="Times New Roman" pitchFamily="18" charset="0"/>
                <a:cs typeface="Times New Roman" pitchFamily="18" charset="0"/>
              </a:rPr>
              <a:t>физиометрические</a:t>
            </a:r>
            <a:r>
              <a:rPr lang="ru-RU" sz="2000" i="1" dirty="0" smtClean="0">
                <a:latin typeface="Times New Roman" pitchFamily="18" charset="0"/>
                <a:cs typeface="Times New Roman" pitchFamily="18" charset="0"/>
              </a:rPr>
              <a:t> </a:t>
            </a:r>
            <a:r>
              <a:rPr lang="ru-RU" sz="2000" i="1" dirty="0">
                <a:latin typeface="Times New Roman" pitchFamily="18" charset="0"/>
                <a:cs typeface="Times New Roman" pitchFamily="18" charset="0"/>
              </a:rPr>
              <a:t>(функциональные) - жизненная емкость легких (ЖЕЛ), мышечная сила рук, становая сила.</a:t>
            </a:r>
          </a:p>
        </p:txBody>
      </p:sp>
    </p:spTree>
    <p:extLst>
      <p:ext uri="{BB962C8B-B14F-4D97-AF65-F5344CB8AC3E}">
        <p14:creationId xmlns:p14="http://schemas.microsoft.com/office/powerpoint/2010/main" val="786674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16</a:t>
            </a:fld>
            <a:endParaRPr lang="en-US" dirty="0"/>
          </a:p>
        </p:txBody>
      </p:sp>
      <p:sp>
        <p:nvSpPr>
          <p:cNvPr id="3" name="Прямоугольник 2"/>
          <p:cNvSpPr/>
          <p:nvPr/>
        </p:nvSpPr>
        <p:spPr>
          <a:xfrm>
            <a:off x="1171528" y="1269225"/>
            <a:ext cx="8728364" cy="3785652"/>
          </a:xfrm>
          <a:prstGeom prst="rect">
            <a:avLst/>
          </a:prstGeom>
        </p:spPr>
        <p:txBody>
          <a:bodyPr wrap="square">
            <a:spAutoFit/>
          </a:bodyPr>
          <a:lstStyle/>
          <a:p>
            <a:pPr marL="342900" lvl="0" indent="-342900" algn="just">
              <a:buFont typeface="Arial" pitchFamily="34" charset="0"/>
              <a:buChar char="•"/>
            </a:pPr>
            <a:r>
              <a:rPr lang="ru-RU" sz="2000" b="1" i="1" dirty="0" smtClean="0">
                <a:latin typeface="Times New Roman" pitchFamily="18" charset="0"/>
                <a:cs typeface="Times New Roman" pitchFamily="18" charset="0"/>
              </a:rPr>
              <a:t>Кожа</a:t>
            </a:r>
            <a:r>
              <a:rPr lang="ru-RU" sz="2000" i="1" dirty="0" smtClean="0">
                <a:latin typeface="Times New Roman" pitchFamily="18" charset="0"/>
                <a:cs typeface="Times New Roman" pitchFamily="18" charset="0"/>
              </a:rPr>
              <a:t> .Кожа </a:t>
            </a:r>
            <a:r>
              <a:rPr lang="ru-RU" sz="2000" i="1" dirty="0">
                <a:latin typeface="Times New Roman" pitchFamily="18" charset="0"/>
                <a:cs typeface="Times New Roman" pitchFamily="18" charset="0"/>
              </a:rPr>
              <a:t>описывается как гладкая, чистая, влажная, сухая, упругая, вялая, </a:t>
            </a:r>
            <a:r>
              <a:rPr lang="ru-RU" sz="2000" i="1" dirty="0" err="1">
                <a:latin typeface="Times New Roman" pitchFamily="18" charset="0"/>
                <a:cs typeface="Times New Roman" pitchFamily="18" charset="0"/>
              </a:rPr>
              <a:t>угристая</a:t>
            </a:r>
            <a:r>
              <a:rPr lang="ru-RU" sz="2000" i="1" dirty="0">
                <a:latin typeface="Times New Roman" pitchFamily="18" charset="0"/>
                <a:cs typeface="Times New Roman" pitchFamily="18" charset="0"/>
              </a:rPr>
              <a:t>, бледная, гиперемированная и др. наружные кожные покровы -  их состояние (окраска, эластичность, сухость или потливость, наличие изменений или дефектов); видимые слизистые (окраска – розовая, бледная, гиперемия и т.д</a:t>
            </a:r>
            <a:r>
              <a:rPr lang="ru-RU" sz="2000" i="1" dirty="0" smtClean="0">
                <a:latin typeface="Times New Roman" pitchFamily="18" charset="0"/>
                <a:cs typeface="Times New Roman" pitchFamily="18" charset="0"/>
              </a:rPr>
              <a:t>.)</a:t>
            </a:r>
          </a:p>
          <a:p>
            <a:pPr marL="342900" indent="-342900" algn="just">
              <a:buFont typeface="Arial" pitchFamily="34" charset="0"/>
              <a:buChar char="•"/>
            </a:pPr>
            <a:r>
              <a:rPr lang="ru-RU" sz="2000" b="1" i="1" dirty="0" smtClean="0">
                <a:latin typeface="Times New Roman" pitchFamily="18" charset="0"/>
                <a:cs typeface="Times New Roman" pitchFamily="18" charset="0"/>
              </a:rPr>
              <a:t>Осанка</a:t>
            </a:r>
            <a:r>
              <a:rPr lang="ru-RU" sz="2000" i="1" dirty="0" smtClean="0">
                <a:latin typeface="Times New Roman" pitchFamily="18" charset="0"/>
                <a:cs typeface="Times New Roman" pitchFamily="18" charset="0"/>
              </a:rPr>
              <a:t>. Осанкой </a:t>
            </a:r>
            <a:r>
              <a:rPr lang="ru-RU" sz="2000" i="1" dirty="0">
                <a:latin typeface="Times New Roman" pitchFamily="18" charset="0"/>
                <a:cs typeface="Times New Roman" pitchFamily="18" charset="0"/>
              </a:rPr>
              <a:t>называют привычную позу непринужденно стоящего человека, обладающего способностью без лишних активных напряжений держать прямо корпус и </a:t>
            </a:r>
            <a:r>
              <a:rPr lang="ru-RU" sz="2000" i="1" dirty="0" smtClean="0">
                <a:latin typeface="Times New Roman" pitchFamily="18" charset="0"/>
                <a:cs typeface="Times New Roman" pitchFamily="18" charset="0"/>
              </a:rPr>
              <a:t>голову. Осанка </a:t>
            </a:r>
            <a:r>
              <a:rPr lang="ru-RU" sz="2000" i="1" dirty="0">
                <a:latin typeface="Times New Roman" pitchFamily="18" charset="0"/>
                <a:cs typeface="Times New Roman" pitchFamily="18" charset="0"/>
              </a:rPr>
              <a:t>может быть правильной и </a:t>
            </a:r>
            <a:r>
              <a:rPr lang="ru-RU" sz="2000" i="1" dirty="0" smtClean="0">
                <a:latin typeface="Times New Roman" pitchFamily="18" charset="0"/>
                <a:cs typeface="Times New Roman" pitchFamily="18" charset="0"/>
              </a:rPr>
              <a:t>неправильной. У </a:t>
            </a:r>
            <a:r>
              <a:rPr lang="ru-RU" sz="2000" i="1" dirty="0">
                <a:latin typeface="Times New Roman" pitchFamily="18" charset="0"/>
                <a:cs typeface="Times New Roman" pitchFamily="18" charset="0"/>
              </a:rPr>
              <a:t>человека с правильной осанкой легкая походка, плечи слегка опущены и отведены назад, грудь вперед, живот подтянут, ноги разогнуты в коленных </a:t>
            </a:r>
            <a:r>
              <a:rPr lang="ru-RU" sz="2000" i="1" dirty="0" smtClean="0">
                <a:latin typeface="Times New Roman" pitchFamily="18" charset="0"/>
                <a:cs typeface="Times New Roman" pitchFamily="18" charset="0"/>
              </a:rPr>
              <a:t>суставах.</a:t>
            </a:r>
            <a:endParaRPr lang="ru-RU" sz="2000" i="1" dirty="0">
              <a:latin typeface="Times New Roman" pitchFamily="18" charset="0"/>
              <a:cs typeface="Times New Roman" pitchFamily="18" charset="0"/>
            </a:endParaRPr>
          </a:p>
          <a:p>
            <a:pPr lvl="0" algn="just"/>
            <a:endParaRPr lang="ru-RU" sz="2000" i="1" dirty="0">
              <a:latin typeface="Times New Roman" pitchFamily="18" charset="0"/>
              <a:cs typeface="Times New Roman" pitchFamily="18" charset="0"/>
            </a:endParaRPr>
          </a:p>
        </p:txBody>
      </p:sp>
      <p:sp>
        <p:nvSpPr>
          <p:cNvPr id="4" name="Прямоугольник 3"/>
          <p:cNvSpPr/>
          <p:nvPr/>
        </p:nvSpPr>
        <p:spPr>
          <a:xfrm>
            <a:off x="1563585" y="756916"/>
            <a:ext cx="4614597" cy="461665"/>
          </a:xfrm>
          <a:prstGeom prst="rect">
            <a:avLst/>
          </a:prstGeom>
        </p:spPr>
        <p:txBody>
          <a:bodyPr wrap="none">
            <a:spAutoFit/>
          </a:bodyPr>
          <a:lstStyle/>
          <a:p>
            <a:pPr algn="ctr" hangingPunct="0"/>
            <a:r>
              <a:rPr lang="ru-RU" sz="2400" b="1" dirty="0" err="1">
                <a:latin typeface="Times New Roman" panose="02020603050405020304" pitchFamily="18" charset="0"/>
                <a:cs typeface="Times New Roman" panose="02020603050405020304" pitchFamily="18" charset="0"/>
              </a:rPr>
              <a:t>Соматоскопические</a:t>
            </a:r>
            <a:r>
              <a:rPr lang="ru-RU" sz="2400" b="1" dirty="0">
                <a:latin typeface="Times New Roman" panose="02020603050405020304" pitchFamily="18" charset="0"/>
                <a:cs typeface="Times New Roman" panose="02020603050405020304" pitchFamily="18" charset="0"/>
              </a:rPr>
              <a:t> показатели</a:t>
            </a:r>
          </a:p>
        </p:txBody>
      </p:sp>
    </p:spTree>
    <p:extLst>
      <p:ext uri="{BB962C8B-B14F-4D97-AF65-F5344CB8AC3E}">
        <p14:creationId xmlns:p14="http://schemas.microsoft.com/office/powerpoint/2010/main" val="3257571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Прямоугольник 4"/>
          <p:cNvSpPr/>
          <p:nvPr/>
        </p:nvSpPr>
        <p:spPr>
          <a:xfrm>
            <a:off x="461403" y="629999"/>
            <a:ext cx="9110109" cy="5016758"/>
          </a:xfrm>
          <a:prstGeom prst="rect">
            <a:avLst/>
          </a:prstGeom>
        </p:spPr>
        <p:txBody>
          <a:bodyPr wrap="square">
            <a:spAutoFit/>
          </a:bodyPr>
          <a:lstStyle/>
          <a:p>
            <a:pPr algn="just"/>
            <a:r>
              <a:rPr lang="ru-RU" sz="2000" i="1" dirty="0">
                <a:latin typeface="Times New Roman" pitchFamily="18" charset="0"/>
                <a:cs typeface="Times New Roman" pitchFamily="18" charset="0"/>
              </a:rPr>
              <a:t>К нарушениям осанки относят и плоскостопие, выраженные формы которого могут препятствовать или ограничивать занятия физкультурой и спортом.</a:t>
            </a:r>
          </a:p>
          <a:p>
            <a:pPr algn="just"/>
            <a:r>
              <a:rPr lang="ru-RU" sz="2000" i="1" dirty="0">
                <a:latin typeface="Times New Roman" pitchFamily="18" charset="0"/>
                <a:cs typeface="Times New Roman" pitchFamily="18" charset="0"/>
              </a:rPr>
              <a:t>Стопа - орган опоры и передвижения. Различают стопу нормальную, уплощенную и </a:t>
            </a:r>
            <a:r>
              <a:rPr lang="ru-RU" sz="2000" i="1" dirty="0" smtClean="0">
                <a:latin typeface="Times New Roman" pitchFamily="18" charset="0"/>
                <a:cs typeface="Times New Roman" pitchFamily="18" charset="0"/>
              </a:rPr>
              <a:t>плоскую.</a:t>
            </a:r>
          </a:p>
          <a:p>
            <a:pPr algn="just"/>
            <a:r>
              <a:rPr lang="ru-RU" sz="2000" b="1" i="1" dirty="0" smtClean="0">
                <a:latin typeface="Times New Roman" pitchFamily="18" charset="0"/>
                <a:cs typeface="Times New Roman" pitchFamily="18" charset="0"/>
              </a:rPr>
              <a:t>Диагностика стопы.</a:t>
            </a:r>
          </a:p>
          <a:p>
            <a:pPr algn="just"/>
            <a:r>
              <a:rPr lang="ru-RU" sz="2000" i="1" dirty="0">
                <a:latin typeface="Times New Roman" pitchFamily="18" charset="0"/>
                <a:cs typeface="Times New Roman" pitchFamily="18" charset="0"/>
              </a:rPr>
              <a:t>На отпечатке стопы проводится линия, касательная к внутреннему краю отпечатка и линия от середины пятки ко </a:t>
            </a:r>
            <a:r>
              <a:rPr lang="en-US" sz="2000" i="1" dirty="0">
                <a:latin typeface="Times New Roman" pitchFamily="18" charset="0"/>
                <a:cs typeface="Times New Roman" pitchFamily="18" charset="0"/>
              </a:rPr>
              <a:t>II </a:t>
            </a:r>
            <a:r>
              <a:rPr lang="ru-RU" sz="2000" i="1" dirty="0">
                <a:latin typeface="Times New Roman" pitchFamily="18" charset="0"/>
                <a:cs typeface="Times New Roman" pitchFamily="18" charset="0"/>
              </a:rPr>
              <a:t> пальцу; последнюю пересекают перпендикулярной линией пополам и определяют отношение в сантиметрах опорной (затемненной части) а б  к  незатемненной  б  в  (в отрезке между внутренним краем отпечатка и касательной линией).</a:t>
            </a:r>
          </a:p>
          <a:p>
            <a:pPr algn="just"/>
            <a:r>
              <a:rPr lang="ru-RU" sz="2000" i="1" dirty="0">
                <a:latin typeface="Times New Roman" pitchFamily="18" charset="0"/>
                <a:cs typeface="Times New Roman" pitchFamily="18" charset="0"/>
              </a:rPr>
              <a:t> </a:t>
            </a:r>
          </a:p>
          <a:p>
            <a:pPr algn="just"/>
            <a:r>
              <a:rPr lang="ru-RU" sz="2000" i="1" dirty="0">
                <a:latin typeface="Times New Roman" pitchFamily="18" charset="0"/>
                <a:cs typeface="Times New Roman" pitchFamily="18" charset="0"/>
              </a:rPr>
              <a:t>Индекс Чижина (ИЧ) рассчитывают по формуле: </a:t>
            </a:r>
            <a:r>
              <a:rPr lang="ru-RU" sz="2000" i="1" dirty="0" smtClean="0">
                <a:latin typeface="Times New Roman" pitchFamily="18" charset="0"/>
                <a:cs typeface="Times New Roman" pitchFamily="18" charset="0"/>
              </a:rPr>
              <a:t>     </a:t>
            </a:r>
            <a:r>
              <a:rPr lang="ru-RU" sz="2000" i="1" dirty="0">
                <a:latin typeface="Times New Roman" pitchFamily="18" charset="0"/>
                <a:cs typeface="Times New Roman" pitchFamily="18" charset="0"/>
              </a:rPr>
              <a:t>ИЧ = </a:t>
            </a:r>
            <a:r>
              <a:rPr lang="ru-RU" sz="2000" i="1" dirty="0" smtClean="0">
                <a:latin typeface="Times New Roman" pitchFamily="18" charset="0"/>
                <a:cs typeface="Times New Roman" pitchFamily="18" charset="0"/>
              </a:rPr>
              <a:t>          ,</a:t>
            </a:r>
          </a:p>
          <a:p>
            <a:pPr algn="just"/>
            <a:endParaRPr lang="ru-RU" sz="2000" i="1" dirty="0">
              <a:latin typeface="Times New Roman" pitchFamily="18" charset="0"/>
              <a:cs typeface="Times New Roman" pitchFamily="18" charset="0"/>
            </a:endParaRPr>
          </a:p>
          <a:p>
            <a:pPr algn="just"/>
            <a:r>
              <a:rPr lang="ru-RU" sz="2000" i="1" dirty="0">
                <a:latin typeface="Times New Roman" pitchFamily="18" charset="0"/>
                <a:cs typeface="Times New Roman" pitchFamily="18" charset="0"/>
              </a:rPr>
              <a:t>Стопы  нормальные - индекс Чижина менее 1,0 , уплощенные –1,0-2,0 , плоские – более 2,0).  </a:t>
            </a:r>
          </a:p>
          <a:p>
            <a:pPr algn="just"/>
            <a:endParaRPr lang="ru-RU" sz="2000" i="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444" y="3868433"/>
            <a:ext cx="726642" cy="64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463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Прямоугольник 2"/>
          <p:cNvSpPr/>
          <p:nvPr/>
        </p:nvSpPr>
        <p:spPr>
          <a:xfrm>
            <a:off x="898564" y="250830"/>
            <a:ext cx="8542317" cy="6863417"/>
          </a:xfrm>
          <a:prstGeom prst="rect">
            <a:avLst/>
          </a:prstGeom>
        </p:spPr>
        <p:txBody>
          <a:bodyPr wrap="square">
            <a:spAutoFit/>
          </a:bodyPr>
          <a:lstStyle/>
          <a:p>
            <a:pPr algn="just"/>
            <a:r>
              <a:rPr lang="ru-RU" sz="2000" i="1" dirty="0">
                <a:latin typeface="Times New Roman" pitchFamily="18" charset="0"/>
                <a:cs typeface="Times New Roman" pitchFamily="18" charset="0"/>
              </a:rPr>
              <a:t>Телосложение определяется размерами, формами, пропорцией (соотношением одних размеров тела с другими) и особенностями взаимного расположения частей тела. На телосложение влияет вид спорта, питание, окружающая среда (климатические условия) и другие факторы</a:t>
            </a:r>
            <a:r>
              <a:rPr lang="ru-RU" sz="2000" i="1" dirty="0" smtClean="0">
                <a:latin typeface="Times New Roman" pitchFamily="18" charset="0"/>
                <a:cs typeface="Times New Roman" pitchFamily="18" charset="0"/>
              </a:rPr>
              <a:t>.</a:t>
            </a:r>
          </a:p>
          <a:p>
            <a:pPr algn="just"/>
            <a:r>
              <a:rPr lang="ru-RU" sz="2000" b="1" i="1" dirty="0">
                <a:latin typeface="Times New Roman" pitchFamily="18" charset="0"/>
                <a:cs typeface="Times New Roman" pitchFamily="18" charset="0"/>
              </a:rPr>
              <a:t>Конституция</a:t>
            </a:r>
            <a:r>
              <a:rPr lang="ru-RU" sz="2000" i="1" dirty="0">
                <a:latin typeface="Times New Roman" pitchFamily="18" charset="0"/>
                <a:cs typeface="Times New Roman" pitchFamily="18" charset="0"/>
              </a:rPr>
              <a:t> - это особенности телосложения </a:t>
            </a:r>
            <a:r>
              <a:rPr lang="ru-RU" sz="2000" i="1" dirty="0" smtClean="0">
                <a:latin typeface="Times New Roman" pitchFamily="18" charset="0"/>
                <a:cs typeface="Times New Roman" pitchFamily="18" charset="0"/>
              </a:rPr>
              <a:t>человека. </a:t>
            </a:r>
          </a:p>
          <a:p>
            <a:pPr algn="just"/>
            <a:r>
              <a:rPr lang="ru-RU" sz="2000" i="1" dirty="0" smtClean="0">
                <a:latin typeface="Times New Roman" pitchFamily="18" charset="0"/>
                <a:cs typeface="Times New Roman" pitchFamily="18" charset="0"/>
              </a:rPr>
              <a:t>Три </a:t>
            </a:r>
            <a:r>
              <a:rPr lang="ru-RU" sz="2000" i="1" dirty="0">
                <a:latin typeface="Times New Roman" pitchFamily="18" charset="0"/>
                <a:cs typeface="Times New Roman" pitchFamily="18" charset="0"/>
              </a:rPr>
              <a:t>типа конституции: </a:t>
            </a:r>
            <a:r>
              <a:rPr lang="ru-RU" sz="2000" i="1" dirty="0" err="1">
                <a:latin typeface="Times New Roman" pitchFamily="18" charset="0"/>
                <a:cs typeface="Times New Roman" pitchFamily="18" charset="0"/>
              </a:rPr>
              <a:t>гиперстенический</a:t>
            </a:r>
            <a:r>
              <a:rPr lang="ru-RU" sz="2000" i="1" dirty="0">
                <a:latin typeface="Times New Roman" pitchFamily="18" charset="0"/>
                <a:cs typeface="Times New Roman" pitchFamily="18" charset="0"/>
              </a:rPr>
              <a:t>, астенический и </a:t>
            </a:r>
            <a:r>
              <a:rPr lang="ru-RU" sz="2000" i="1" dirty="0" err="1">
                <a:latin typeface="Times New Roman" pitchFamily="18" charset="0"/>
                <a:cs typeface="Times New Roman" pitchFamily="18" charset="0"/>
              </a:rPr>
              <a:t>нормостенический</a:t>
            </a:r>
            <a:r>
              <a:rPr lang="ru-RU" sz="2000" i="1" dirty="0" smtClean="0">
                <a:latin typeface="Times New Roman" pitchFamily="18" charset="0"/>
                <a:cs typeface="Times New Roman" pitchFamily="18" charset="0"/>
              </a:rPr>
              <a:t>.</a:t>
            </a:r>
          </a:p>
          <a:p>
            <a:pPr algn="just"/>
            <a:r>
              <a:rPr lang="ru-RU" sz="2000" i="1" dirty="0" smtClean="0">
                <a:latin typeface="Times New Roman" pitchFamily="18" charset="0"/>
                <a:cs typeface="Times New Roman" pitchFamily="18" charset="0"/>
              </a:rPr>
              <a:t>При </a:t>
            </a:r>
            <a:r>
              <a:rPr lang="ru-RU" sz="2000" i="1" dirty="0" err="1">
                <a:latin typeface="Times New Roman" pitchFamily="18" charset="0"/>
                <a:cs typeface="Times New Roman" pitchFamily="18" charset="0"/>
              </a:rPr>
              <a:t>гиперстеническом</a:t>
            </a:r>
            <a:r>
              <a:rPr lang="ru-RU" sz="2000" i="1" dirty="0">
                <a:latin typeface="Times New Roman" pitchFamily="18" charset="0"/>
                <a:cs typeface="Times New Roman" pitchFamily="18" charset="0"/>
              </a:rPr>
              <a:t> типе телосложения преобладают поперечные размеры тела, голова округлой формы, лицо широкое, шея короткая и толстая, грудная клетка широкая и короткая, живот большой, конечности короткие и толстые, кожа плотная. Астенический тип телосложения характеризуется преобладанием продольных размеров тела. У астеников узкое лицо, длинная и тонкая шея, длинная и плоская грудная клетка, небольшой живот, тонкие конечности, слаборазвитая мускулатура, тонкая </a:t>
            </a:r>
            <a:r>
              <a:rPr lang="ru-RU" sz="2000" i="1" dirty="0" smtClean="0">
                <a:latin typeface="Times New Roman" pitchFamily="18" charset="0"/>
                <a:cs typeface="Times New Roman" pitchFamily="18" charset="0"/>
              </a:rPr>
              <a:t>бледная кожа. </a:t>
            </a:r>
            <a:r>
              <a:rPr lang="ru-RU" sz="2000" i="1" dirty="0" err="1" smtClean="0">
                <a:latin typeface="Times New Roman" pitchFamily="18" charset="0"/>
                <a:cs typeface="Times New Roman" pitchFamily="18" charset="0"/>
              </a:rPr>
              <a:t>Нормостенический</a:t>
            </a:r>
            <a:r>
              <a:rPr lang="ru-RU" sz="2000" i="1" dirty="0" smtClean="0">
                <a:latin typeface="Times New Roman" pitchFamily="18" charset="0"/>
                <a:cs typeface="Times New Roman" pitchFamily="18" charset="0"/>
              </a:rPr>
              <a:t> </a:t>
            </a:r>
            <a:r>
              <a:rPr lang="ru-RU" sz="2000" i="1" dirty="0">
                <a:latin typeface="Times New Roman" pitchFamily="18" charset="0"/>
                <a:cs typeface="Times New Roman" pitchFamily="18" charset="0"/>
              </a:rPr>
              <a:t>тип телосложения характеризуется пропорциональностью. Замечена зависимость между конституциональным типом человека и подверженностью его тем или иным заболеваниям. Так, у астеников чаще встречаются туберкулез, заболевания желудочно-кишечного тракта, а у гиперстеников — болезни обмена веществ, печени, гипертоническая болезнь и др.</a:t>
            </a:r>
            <a:endParaRPr lang="ru-RU" sz="2000" dirty="0">
              <a:latin typeface="Times New Roman" pitchFamily="18" charset="0"/>
              <a:cs typeface="Times New Roman" pitchFamily="18" charset="0"/>
            </a:endParaRPr>
          </a:p>
          <a:p>
            <a:pPr algn="just"/>
            <a:r>
              <a:rPr lang="ru-RU" sz="2000" i="1" dirty="0">
                <a:latin typeface="Times New Roman" pitchFamily="18" charset="0"/>
                <a:cs typeface="Times New Roman" pitchFamily="18" charset="0"/>
              </a:rPr>
              <a:t>                        </a:t>
            </a:r>
            <a:endParaRPr lang="ru-RU" sz="2000" dirty="0">
              <a:latin typeface="Times New Roman" pitchFamily="18" charset="0"/>
              <a:cs typeface="Times New Roman" pitchFamily="18" charset="0"/>
            </a:endParaRPr>
          </a:p>
          <a:p>
            <a:pPr algn="just"/>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val="1134220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19</a:t>
            </a:fld>
            <a:endParaRPr lang="en-US" dirty="0"/>
          </a:p>
        </p:txBody>
      </p:sp>
      <p:sp>
        <p:nvSpPr>
          <p:cNvPr id="3" name="TextBox 2"/>
          <p:cNvSpPr txBox="1"/>
          <p:nvPr/>
        </p:nvSpPr>
        <p:spPr>
          <a:xfrm>
            <a:off x="3898444" y="391886"/>
            <a:ext cx="3386120" cy="461665"/>
          </a:xfrm>
          <a:prstGeom prst="rect">
            <a:avLst/>
          </a:prstGeom>
          <a:noFill/>
        </p:spPr>
        <p:txBody>
          <a:bodyPr wrap="none" rtlCol="0">
            <a:spAutoFit/>
          </a:bodyPr>
          <a:lstStyle/>
          <a:p>
            <a:pPr algn="ctr"/>
            <a:r>
              <a:rPr lang="ru-RU" sz="2400" b="1" dirty="0" smtClean="0">
                <a:latin typeface="Times New Roman" pitchFamily="18" charset="0"/>
                <a:cs typeface="Times New Roman" pitchFamily="18" charset="0"/>
              </a:rPr>
              <a:t>Форма грудной клетки</a:t>
            </a:r>
            <a:endParaRPr lang="ru-RU" sz="2400" b="1" dirty="0">
              <a:latin typeface="Times New Roman" pitchFamily="18" charset="0"/>
              <a:cs typeface="Times New Roman" pitchFamily="18" charset="0"/>
            </a:endParaRPr>
          </a:p>
        </p:txBody>
      </p:sp>
      <p:sp>
        <p:nvSpPr>
          <p:cNvPr id="4" name="Прямоугольник 3"/>
          <p:cNvSpPr/>
          <p:nvPr/>
        </p:nvSpPr>
        <p:spPr>
          <a:xfrm>
            <a:off x="706000" y="1095039"/>
            <a:ext cx="8889262" cy="4093428"/>
          </a:xfrm>
          <a:prstGeom prst="rect">
            <a:avLst/>
          </a:prstGeom>
        </p:spPr>
        <p:txBody>
          <a:bodyPr wrap="square">
            <a:spAutoFit/>
          </a:bodyPr>
          <a:lstStyle/>
          <a:p>
            <a:pPr algn="just"/>
            <a:r>
              <a:rPr lang="ru-RU" sz="2000" i="1" dirty="0">
                <a:latin typeface="Times New Roman" pitchFamily="18" charset="0"/>
                <a:cs typeface="Times New Roman" pitchFamily="18" charset="0"/>
              </a:rPr>
              <a:t>Осмотр грудной клетки нужен для определения ее формы, симметричности в дыхании обеих половин грудной клетки и типа дыхания.</a:t>
            </a:r>
            <a:endParaRPr lang="ru-RU" sz="2000" i="1" dirty="0" smtClean="0">
              <a:latin typeface="Times New Roman" pitchFamily="18" charset="0"/>
              <a:cs typeface="Times New Roman" pitchFamily="18" charset="0"/>
            </a:endParaRPr>
          </a:p>
          <a:p>
            <a:pPr algn="just"/>
            <a:r>
              <a:rPr lang="ru-RU" sz="2000" i="1" dirty="0" smtClean="0">
                <a:latin typeface="Times New Roman" pitchFamily="18" charset="0"/>
                <a:cs typeface="Times New Roman" pitchFamily="18" charset="0"/>
              </a:rPr>
              <a:t>Форма </a:t>
            </a:r>
            <a:r>
              <a:rPr lang="ru-RU" sz="2000" i="1" dirty="0">
                <a:latin typeface="Times New Roman" pitchFamily="18" charset="0"/>
                <a:cs typeface="Times New Roman" pitchFamily="18" charset="0"/>
              </a:rPr>
              <a:t>грудной клетки, соответственно конституциональным типам, бывает трех видов: </a:t>
            </a:r>
            <a:r>
              <a:rPr lang="ru-RU" sz="2000" i="1" dirty="0" err="1">
                <a:latin typeface="Times New Roman" pitchFamily="18" charset="0"/>
                <a:cs typeface="Times New Roman" pitchFamily="18" charset="0"/>
              </a:rPr>
              <a:t>нормостеническая</a:t>
            </a:r>
            <a:r>
              <a:rPr lang="ru-RU" sz="2000" i="1" dirty="0">
                <a:latin typeface="Times New Roman" pitchFamily="18" charset="0"/>
                <a:cs typeface="Times New Roman" pitchFamily="18" charset="0"/>
              </a:rPr>
              <a:t>, астеническая и </a:t>
            </a:r>
            <a:r>
              <a:rPr lang="ru-RU" sz="2000" i="1" dirty="0" err="1">
                <a:latin typeface="Times New Roman" pitchFamily="18" charset="0"/>
                <a:cs typeface="Times New Roman" pitchFamily="18" charset="0"/>
              </a:rPr>
              <a:t>гиперстеническая</a:t>
            </a:r>
            <a:r>
              <a:rPr lang="ru-RU" sz="2000" i="1" dirty="0" smtClean="0">
                <a:latin typeface="Times New Roman" pitchFamily="18" charset="0"/>
                <a:cs typeface="Times New Roman" pitchFamily="18" charset="0"/>
              </a:rPr>
              <a:t>.</a:t>
            </a:r>
          </a:p>
          <a:p>
            <a:pPr algn="just"/>
            <a:r>
              <a:rPr lang="ru-RU" sz="2000" i="1" dirty="0" smtClean="0">
                <a:latin typeface="Times New Roman" pitchFamily="18" charset="0"/>
                <a:cs typeface="Times New Roman" pitchFamily="18" charset="0"/>
              </a:rPr>
              <a:t>При </a:t>
            </a:r>
            <a:r>
              <a:rPr lang="ru-RU" sz="2000" i="1" dirty="0">
                <a:latin typeface="Times New Roman" pitchFamily="18" charset="0"/>
                <a:cs typeface="Times New Roman" pitchFamily="18" charset="0"/>
              </a:rPr>
              <a:t>исследовании грудной клетки необходимо также обратить внимание на тип дыхания, его частоту, глубину и ритм</a:t>
            </a:r>
            <a:r>
              <a:rPr lang="ru-RU" sz="2000" i="1" dirty="0" smtClean="0">
                <a:latin typeface="Times New Roman" pitchFamily="18" charset="0"/>
                <a:cs typeface="Times New Roman" pitchFamily="18" charset="0"/>
              </a:rPr>
              <a:t>.</a:t>
            </a:r>
          </a:p>
          <a:p>
            <a:pPr algn="just"/>
            <a:r>
              <a:rPr lang="ru-RU" sz="2000" i="1" dirty="0" smtClean="0">
                <a:latin typeface="Times New Roman" pitchFamily="18" charset="0"/>
                <a:cs typeface="Times New Roman" pitchFamily="18" charset="0"/>
              </a:rPr>
              <a:t>Различают </a:t>
            </a:r>
            <a:r>
              <a:rPr lang="ru-RU" sz="2000" i="1" dirty="0">
                <a:latin typeface="Times New Roman" pitchFamily="18" charset="0"/>
                <a:cs typeface="Times New Roman" pitchFamily="18" charset="0"/>
              </a:rPr>
              <a:t>следующие типы дыхания: грудной, брюшной и смешанный. Если дыхательные движения выполняются в основном за счет сокращения межреберных мышц, то говорят о грудном, или реберном, типе дыхания. Он присущ в основном женщинам. Брюшной тип дыхания характерен для мужчин. Смешанный тип, при котором в дыхании участвуют нижние отделы грудной клетки и верхняя часть живота, характерен для спортсменов.</a:t>
            </a:r>
          </a:p>
          <a:p>
            <a:pPr algn="just"/>
            <a:endParaRPr lang="ru-RU"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185183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6621" y="1198429"/>
            <a:ext cx="8102600" cy="4093428"/>
          </a:xfrm>
          <a:prstGeom prst="rect">
            <a:avLst/>
          </a:prstGeom>
          <a:noFill/>
        </p:spPr>
        <p:txBody>
          <a:bodyPr wrap="square" rtlCol="0" anchor="ctr">
            <a:spAutoFit/>
          </a:bodyPr>
          <a:lstStyle/>
          <a:p>
            <a:pPr marL="342900" indent="-342900">
              <a:buFont typeface="Wingdings" pitchFamily="2" charset="2"/>
              <a:buChar char="Ø"/>
            </a:pPr>
            <a:r>
              <a:rPr lang="ru-RU" sz="2000" b="1" i="1" dirty="0">
                <a:latin typeface="Times New Roman" pitchFamily="18" charset="0"/>
                <a:cs typeface="Times New Roman" pitchFamily="18" charset="0"/>
              </a:rPr>
              <a:t>Врачебный контроль </a:t>
            </a:r>
            <a:r>
              <a:rPr lang="ru-RU" sz="2000" i="1" dirty="0">
                <a:latin typeface="Times New Roman" pitchFamily="18" charset="0"/>
                <a:cs typeface="Times New Roman" pitchFamily="18" charset="0"/>
              </a:rPr>
              <a:t>- научно-практический раздел медицины, изучающий состояние здоровья, физического развития, функционального состояния организма занимающихся физическими упражнениями и спор­том.</a:t>
            </a:r>
          </a:p>
          <a:p>
            <a:pPr marL="342900" indent="-342900">
              <a:buFont typeface="Wingdings" pitchFamily="2" charset="2"/>
              <a:buChar char="Ø"/>
            </a:pPr>
            <a:r>
              <a:rPr lang="ru-RU" sz="2000" b="1" i="1" dirty="0">
                <a:latin typeface="Times New Roman" pitchFamily="18" charset="0"/>
                <a:cs typeface="Times New Roman" pitchFamily="18" charset="0"/>
              </a:rPr>
              <a:t>Педагогический контроль </a:t>
            </a:r>
            <a:r>
              <a:rPr lang="ru-RU" sz="2000" i="1" dirty="0">
                <a:latin typeface="Times New Roman" pitchFamily="18" charset="0"/>
                <a:cs typeface="Times New Roman" pitchFamily="18" charset="0"/>
              </a:rPr>
              <a:t>- процесс получения информации о влиянии занятии физическими упражнениями и спортом на организм за­нимающихся, с целью повышения эффективности учебно-тренировочного процесса.</a:t>
            </a:r>
          </a:p>
          <a:p>
            <a:pPr marL="342900" indent="-342900">
              <a:buFont typeface="Wingdings" pitchFamily="2" charset="2"/>
              <a:buChar char="Ø"/>
            </a:pPr>
            <a:r>
              <a:rPr lang="ru-RU" sz="2000" b="1" i="1" dirty="0">
                <a:latin typeface="Times New Roman" pitchFamily="18" charset="0"/>
                <a:cs typeface="Times New Roman" pitchFamily="18" charset="0"/>
              </a:rPr>
              <a:t>Самоконтроль</a:t>
            </a:r>
            <a:r>
              <a:rPr lang="ru-RU" sz="2000" i="1" dirty="0">
                <a:latin typeface="Times New Roman" pitchFamily="18" charset="0"/>
                <a:cs typeface="Times New Roman" pitchFamily="18" charset="0"/>
              </a:rPr>
              <a:t> - это метод самонаблюдения за состоянием своего организма в процессе занятий физическими упражнениями и спортом. Он необходим для того, чтобы занятия оказывали тренирующий эффект и не вызывали нарушений в состоянии здоровья.</a:t>
            </a:r>
          </a:p>
        </p:txBody>
      </p:sp>
      <p:sp>
        <p:nvSpPr>
          <p:cNvPr id="3" name="Номер слайда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Прямоугольник 3"/>
          <p:cNvSpPr/>
          <p:nvPr/>
        </p:nvSpPr>
        <p:spPr>
          <a:xfrm>
            <a:off x="3940928" y="382381"/>
            <a:ext cx="2853986" cy="461665"/>
          </a:xfrm>
          <a:prstGeom prst="rect">
            <a:avLst/>
          </a:prstGeom>
        </p:spPr>
        <p:txBody>
          <a:bodyPr wrap="none">
            <a:spAutoFit/>
          </a:bodyPr>
          <a:lstStyle/>
          <a:p>
            <a:r>
              <a:rPr lang="ru-RU" sz="2400" b="1" dirty="0">
                <a:latin typeface="Times New Roman" pitchFamily="18" charset="0"/>
                <a:cs typeface="Times New Roman" pitchFamily="18" charset="0"/>
              </a:rPr>
              <a:t>Основные понятия</a:t>
            </a:r>
          </a:p>
        </p:txBody>
      </p:sp>
    </p:spTree>
    <p:extLst>
      <p:ext uri="{BB962C8B-B14F-4D97-AF65-F5344CB8AC3E}">
        <p14:creationId xmlns:p14="http://schemas.microsoft.com/office/powerpoint/2010/main" val="68985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20</a:t>
            </a:fld>
            <a:endParaRPr lang="en-US" dirty="0"/>
          </a:p>
        </p:txBody>
      </p:sp>
      <p:sp>
        <p:nvSpPr>
          <p:cNvPr id="3" name="Прямоугольник 2"/>
          <p:cNvSpPr/>
          <p:nvPr/>
        </p:nvSpPr>
        <p:spPr>
          <a:xfrm>
            <a:off x="922317" y="667527"/>
            <a:ext cx="8613568" cy="1015663"/>
          </a:xfrm>
          <a:prstGeom prst="rect">
            <a:avLst/>
          </a:prstGeom>
        </p:spPr>
        <p:txBody>
          <a:bodyPr wrap="square">
            <a:spAutoFit/>
          </a:bodyPr>
          <a:lstStyle/>
          <a:p>
            <a:pPr lvl="0" algn="just"/>
            <a:r>
              <a:rPr lang="ru-RU" sz="2000" b="1" i="1" dirty="0">
                <a:latin typeface="Times New Roman" pitchFamily="18" charset="0"/>
                <a:cs typeface="Times New Roman" pitchFamily="18" charset="0"/>
              </a:rPr>
              <a:t>П</a:t>
            </a:r>
            <a:r>
              <a:rPr lang="ru-RU" sz="2000" b="1" i="1" dirty="0" smtClean="0">
                <a:latin typeface="Times New Roman" pitchFamily="18" charset="0"/>
                <a:cs typeface="Times New Roman" pitchFamily="18" charset="0"/>
              </a:rPr>
              <a:t>итание</a:t>
            </a:r>
            <a:r>
              <a:rPr lang="ru-RU" sz="2000" i="1" dirty="0" smtClean="0">
                <a:latin typeface="Times New Roman" pitchFamily="18" charset="0"/>
                <a:cs typeface="Times New Roman" pitchFamily="18" charset="0"/>
              </a:rPr>
              <a:t> </a:t>
            </a:r>
            <a:r>
              <a:rPr lang="ru-RU" sz="2000" i="1" dirty="0">
                <a:latin typeface="Times New Roman" pitchFamily="18" charset="0"/>
                <a:cs typeface="Times New Roman" pitchFamily="18" charset="0"/>
              </a:rPr>
              <a:t>- (степень развития подкожной жировой клетчатки – нормальная, умеренная, повышенная, пониженная); особенности локального отложения жировой </a:t>
            </a:r>
            <a:r>
              <a:rPr lang="ru-RU" sz="2000" i="1" dirty="0" smtClean="0">
                <a:latin typeface="Times New Roman" pitchFamily="18" charset="0"/>
                <a:cs typeface="Times New Roman" pitchFamily="18" charset="0"/>
              </a:rPr>
              <a:t>ткани.</a:t>
            </a:r>
            <a:endParaRPr lang="ru-RU" sz="2000" dirty="0">
              <a:latin typeface="Times New Roman" pitchFamily="18" charset="0"/>
              <a:cs typeface="Times New Roman" pitchFamily="18" charset="0"/>
            </a:endParaRPr>
          </a:p>
        </p:txBody>
      </p:sp>
      <p:sp>
        <p:nvSpPr>
          <p:cNvPr id="4" name="Прямоугольник 3"/>
          <p:cNvSpPr/>
          <p:nvPr/>
        </p:nvSpPr>
        <p:spPr>
          <a:xfrm>
            <a:off x="922315" y="1683190"/>
            <a:ext cx="8613569" cy="5016758"/>
          </a:xfrm>
          <a:prstGeom prst="rect">
            <a:avLst/>
          </a:prstGeom>
        </p:spPr>
        <p:txBody>
          <a:bodyPr wrap="square">
            <a:spAutoFit/>
          </a:bodyPr>
          <a:lstStyle/>
          <a:p>
            <a:pPr algn="just"/>
            <a:r>
              <a:rPr lang="ru-RU" sz="2000" b="1" i="1" dirty="0">
                <a:latin typeface="Times New Roman" pitchFamily="18" charset="0"/>
                <a:cs typeface="Times New Roman" pitchFamily="18" charset="0"/>
              </a:rPr>
              <a:t>М</a:t>
            </a:r>
            <a:r>
              <a:rPr lang="ru-RU" sz="2000" b="1" i="1" dirty="0" smtClean="0">
                <a:latin typeface="Times New Roman" pitchFamily="18" charset="0"/>
                <a:cs typeface="Times New Roman" pitchFamily="18" charset="0"/>
              </a:rPr>
              <a:t>ускулатура</a:t>
            </a:r>
            <a:r>
              <a:rPr lang="ru-RU" sz="2000" i="1" dirty="0" smtClean="0">
                <a:latin typeface="Times New Roman" pitchFamily="18" charset="0"/>
                <a:cs typeface="Times New Roman" pitchFamily="18" charset="0"/>
              </a:rPr>
              <a:t> </a:t>
            </a:r>
            <a:r>
              <a:rPr lang="ru-RU" sz="2000" i="1" dirty="0">
                <a:latin typeface="Times New Roman" pitchFamily="18" charset="0"/>
                <a:cs typeface="Times New Roman" pitchFamily="18" charset="0"/>
              </a:rPr>
              <a:t>- степень развития (объём, рельеф мышц) - хорошая, удовлетворительная, слабая; симметричность; пропорциональность; локализация – равномерная, неравномерная (преобладание в области верхнего плечевого пояса, нижних конечностей, туловища и т.д.); тонус мускулатуры в расслабленном и напряженном </a:t>
            </a:r>
            <a:r>
              <a:rPr lang="ru-RU" sz="2000" i="1" dirty="0" smtClean="0">
                <a:latin typeface="Times New Roman" pitchFamily="18" charset="0"/>
                <a:cs typeface="Times New Roman" pitchFamily="18" charset="0"/>
              </a:rPr>
              <a:t>состоянии</a:t>
            </a:r>
            <a:r>
              <a:rPr lang="ru-RU" sz="2000" i="1" dirty="0">
                <a:latin typeface="Times New Roman" pitchFamily="18" charset="0"/>
                <a:cs typeface="Times New Roman" pitchFamily="18" charset="0"/>
              </a:rPr>
              <a:t>.</a:t>
            </a:r>
            <a:endParaRPr lang="ru-RU" sz="2000" dirty="0">
              <a:latin typeface="Times New Roman" pitchFamily="18" charset="0"/>
              <a:cs typeface="Times New Roman" pitchFamily="18" charset="0"/>
            </a:endParaRPr>
          </a:p>
          <a:p>
            <a:pPr algn="just"/>
            <a:r>
              <a:rPr lang="ru-RU" sz="2000" i="1" dirty="0" smtClean="0">
                <a:latin typeface="Times New Roman" pitchFamily="18" charset="0"/>
                <a:cs typeface="Times New Roman" pitchFamily="18" charset="0"/>
              </a:rPr>
              <a:t>О </a:t>
            </a:r>
            <a:r>
              <a:rPr lang="ru-RU" sz="2000" i="1" dirty="0">
                <a:latin typeface="Times New Roman" pitchFamily="18" charset="0"/>
                <a:cs typeface="Times New Roman" pitchFamily="18" charset="0"/>
              </a:rPr>
              <a:t>развитии мускулатуры дополнительно судят по положению лопаток, форме живота и т.д. Развитость мускулатуры в значительной мере определяет силу, выносливость человека и вид спорта, которым он занимается. </a:t>
            </a:r>
            <a:endParaRPr lang="ru-RU" sz="2000" i="1" dirty="0" smtClean="0">
              <a:latin typeface="Times New Roman" pitchFamily="18" charset="0"/>
              <a:cs typeface="Times New Roman" pitchFamily="18" charset="0"/>
            </a:endParaRPr>
          </a:p>
          <a:p>
            <a:pPr lvl="0" algn="just"/>
            <a:r>
              <a:rPr lang="ru-RU" sz="2000" b="1" i="1" dirty="0">
                <a:latin typeface="Times New Roman" pitchFamily="18" charset="0"/>
                <a:cs typeface="Times New Roman" pitchFamily="18" charset="0"/>
              </a:rPr>
              <a:t>П</a:t>
            </a:r>
            <a:r>
              <a:rPr lang="ru-RU" sz="2000" b="1" i="1" dirty="0" smtClean="0">
                <a:latin typeface="Times New Roman" pitchFamily="18" charset="0"/>
                <a:cs typeface="Times New Roman" pitchFamily="18" charset="0"/>
              </a:rPr>
              <a:t>одвижность </a:t>
            </a:r>
            <a:r>
              <a:rPr lang="ru-RU" sz="2000" b="1" i="1" dirty="0">
                <a:latin typeface="Times New Roman" pitchFamily="18" charset="0"/>
                <a:cs typeface="Times New Roman" pitchFamily="18" charset="0"/>
              </a:rPr>
              <a:t>суставов</a:t>
            </a:r>
            <a:r>
              <a:rPr lang="ru-RU" sz="2000" i="1" dirty="0">
                <a:latin typeface="Times New Roman" pitchFamily="18" charset="0"/>
                <a:cs typeface="Times New Roman" pitchFamily="18" charset="0"/>
              </a:rPr>
              <a:t> - наиболее крупных – тазобедренных, коленных, голеностопных, плечевых, локтевых, лучезапястных; ограничение объёма движений в суставах или их разболтанность; возможное уменьшение амплитуды движения в суставах связано с индивидуальными анатомическими особенностями, повышенным тонусом мышц-сгибателей, последствиями спортивной травмы.</a:t>
            </a:r>
            <a:endParaRPr lang="ru-RU" sz="2000" dirty="0">
              <a:latin typeface="Times New Roman" pitchFamily="18" charset="0"/>
              <a:cs typeface="Times New Roman" pitchFamily="18" charset="0"/>
            </a:endParaRPr>
          </a:p>
          <a:p>
            <a:pPr algn="just"/>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val="3283648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3" name="Рисунок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8710" y="400050"/>
            <a:ext cx="3771900" cy="6057900"/>
          </a:xfrm>
          <a:prstGeom prst="rect">
            <a:avLst/>
          </a:prstGeom>
          <a:noFill/>
          <a:ln>
            <a:noFill/>
          </a:ln>
        </p:spPr>
      </p:pic>
      <p:sp>
        <p:nvSpPr>
          <p:cNvPr id="4" name="Прямоугольник 3"/>
          <p:cNvSpPr/>
          <p:nvPr/>
        </p:nvSpPr>
        <p:spPr>
          <a:xfrm>
            <a:off x="4948052" y="113668"/>
            <a:ext cx="6096000" cy="6247864"/>
          </a:xfrm>
          <a:prstGeom prst="rect">
            <a:avLst/>
          </a:prstGeom>
        </p:spPr>
        <p:txBody>
          <a:bodyPr>
            <a:spAutoFit/>
          </a:bodyPr>
          <a:lstStyle/>
          <a:p>
            <a:r>
              <a:rPr lang="ru-RU" sz="1600" dirty="0">
                <a:latin typeface="Times New Roman" pitchFamily="18" charset="0"/>
                <a:cs typeface="Times New Roman" pitchFamily="18" charset="0"/>
              </a:rPr>
              <a:t>1–верхушечная</a:t>
            </a:r>
            <a:r>
              <a:rPr lang="ru-RU" sz="1600" dirty="0" smtClean="0">
                <a:latin typeface="Times New Roman" pitchFamily="18" charset="0"/>
                <a:cs typeface="Times New Roman" pitchFamily="18" charset="0"/>
              </a:rPr>
              <a:t>;</a:t>
            </a:r>
          </a:p>
          <a:p>
            <a:r>
              <a:rPr lang="ru-RU" sz="1600" dirty="0" smtClean="0">
                <a:latin typeface="Times New Roman" pitchFamily="18" charset="0"/>
                <a:cs typeface="Times New Roman" pitchFamily="18" charset="0"/>
              </a:rPr>
              <a:t>2–волосяная;</a:t>
            </a:r>
          </a:p>
          <a:p>
            <a:r>
              <a:rPr lang="ru-RU" sz="1600" dirty="0" smtClean="0">
                <a:latin typeface="Times New Roman" pitchFamily="18" charset="0"/>
                <a:cs typeface="Times New Roman" pitchFamily="18" charset="0"/>
              </a:rPr>
              <a:t>3–лобная  </a:t>
            </a:r>
            <a:r>
              <a:rPr lang="ru-RU" sz="1600" dirty="0">
                <a:latin typeface="Times New Roman" pitchFamily="18" charset="0"/>
                <a:cs typeface="Times New Roman" pitchFamily="18" charset="0"/>
              </a:rPr>
              <a:t>(</a:t>
            </a:r>
            <a:r>
              <a:rPr lang="ru-RU" sz="1600" dirty="0" err="1">
                <a:latin typeface="Times New Roman" pitchFamily="18" charset="0"/>
                <a:cs typeface="Times New Roman" pitchFamily="18" charset="0"/>
              </a:rPr>
              <a:t>метопион</a:t>
            </a:r>
            <a:r>
              <a:rPr lang="ru-RU" sz="1600" dirty="0" smtClean="0">
                <a:latin typeface="Times New Roman" pitchFamily="18" charset="0"/>
                <a:cs typeface="Times New Roman" pitchFamily="18" charset="0"/>
              </a:rPr>
              <a:t>);</a:t>
            </a:r>
          </a:p>
          <a:p>
            <a:r>
              <a:rPr lang="ru-RU" sz="1600" dirty="0" smtClean="0">
                <a:latin typeface="Times New Roman" pitchFamily="18" charset="0"/>
                <a:cs typeface="Times New Roman" pitchFamily="18" charset="0"/>
              </a:rPr>
              <a:t>4–</a:t>
            </a:r>
            <a:r>
              <a:rPr lang="ru-RU" sz="1600" dirty="0" err="1" smtClean="0">
                <a:latin typeface="Times New Roman" pitchFamily="18" charset="0"/>
                <a:cs typeface="Times New Roman" pitchFamily="18" charset="0"/>
              </a:rPr>
              <a:t>верхненосовая</a:t>
            </a:r>
            <a:r>
              <a:rPr lang="ru-RU" sz="1600" dirty="0">
                <a:latin typeface="Times New Roman" pitchFamily="18" charset="0"/>
                <a:cs typeface="Times New Roman" pitchFamily="18" charset="0"/>
              </a:rPr>
              <a:t>; </a:t>
            </a:r>
          </a:p>
          <a:p>
            <a:r>
              <a:rPr lang="ru-RU" sz="1600" dirty="0" smtClean="0">
                <a:latin typeface="Times New Roman" pitchFamily="18" charset="0"/>
                <a:cs typeface="Times New Roman" pitchFamily="18" charset="0"/>
              </a:rPr>
              <a:t>5–</a:t>
            </a:r>
            <a:r>
              <a:rPr lang="ru-RU" sz="1600" dirty="0" err="1" smtClean="0">
                <a:latin typeface="Times New Roman" pitchFamily="18" charset="0"/>
                <a:cs typeface="Times New Roman" pitchFamily="18" charset="0"/>
              </a:rPr>
              <a:t>ниж­неносовая</a:t>
            </a:r>
            <a:r>
              <a:rPr lang="ru-RU" sz="1600" dirty="0" smtClean="0">
                <a:latin typeface="Times New Roman" pitchFamily="18" charset="0"/>
                <a:cs typeface="Times New Roman" pitchFamily="18" charset="0"/>
              </a:rPr>
              <a:t>;</a:t>
            </a:r>
          </a:p>
          <a:p>
            <a:r>
              <a:rPr lang="ru-RU" sz="1600" dirty="0" smtClean="0">
                <a:latin typeface="Times New Roman" pitchFamily="18" charset="0"/>
                <a:cs typeface="Times New Roman" pitchFamily="18" charset="0"/>
              </a:rPr>
              <a:t>6–подбородочная;</a:t>
            </a:r>
          </a:p>
          <a:p>
            <a:r>
              <a:rPr lang="ru-RU" sz="1600" dirty="0" smtClean="0">
                <a:latin typeface="Times New Roman" pitchFamily="18" charset="0"/>
                <a:cs typeface="Times New Roman" pitchFamily="18" charset="0"/>
              </a:rPr>
              <a:t>7–шейная;</a:t>
            </a:r>
          </a:p>
          <a:p>
            <a:r>
              <a:rPr lang="ru-RU" sz="1600" dirty="0" smtClean="0">
                <a:latin typeface="Times New Roman" pitchFamily="18" charset="0"/>
                <a:cs typeface="Times New Roman" pitchFamily="18" charset="0"/>
              </a:rPr>
              <a:t>8–</a:t>
            </a:r>
            <a:r>
              <a:rPr lang="ru-RU" sz="1600" dirty="0" err="1" smtClean="0">
                <a:latin typeface="Times New Roman" pitchFamily="18" charset="0"/>
                <a:cs typeface="Times New Roman" pitchFamily="18" charset="0"/>
              </a:rPr>
              <a:t>верхнегрудинная</a:t>
            </a:r>
            <a:r>
              <a:rPr lang="ru-RU" sz="1600" dirty="0" smtClean="0">
                <a:latin typeface="Times New Roman" pitchFamily="18" charset="0"/>
                <a:cs typeface="Times New Roman" pitchFamily="18" charset="0"/>
              </a:rPr>
              <a:t>;</a:t>
            </a:r>
          </a:p>
          <a:p>
            <a:r>
              <a:rPr lang="ru-RU" sz="1600" dirty="0" smtClean="0">
                <a:latin typeface="Times New Roman" pitchFamily="18" charset="0"/>
                <a:cs typeface="Times New Roman" pitchFamily="18" charset="0"/>
              </a:rPr>
              <a:t>9–плечевая;</a:t>
            </a:r>
          </a:p>
          <a:p>
            <a:r>
              <a:rPr lang="ru-RU" sz="1600" dirty="0" smtClean="0">
                <a:latin typeface="Times New Roman" pitchFamily="18" charset="0"/>
                <a:cs typeface="Times New Roman" pitchFamily="18" charset="0"/>
              </a:rPr>
              <a:t>10–</a:t>
            </a:r>
            <a:r>
              <a:rPr lang="ru-RU" sz="1600" dirty="0" err="1" smtClean="0">
                <a:latin typeface="Times New Roman" pitchFamily="18" charset="0"/>
                <a:cs typeface="Times New Roman" pitchFamily="18" charset="0"/>
              </a:rPr>
              <a:t>среднегрудинная</a:t>
            </a:r>
            <a:r>
              <a:rPr lang="ru-RU" sz="1600" dirty="0" smtClean="0">
                <a:latin typeface="Times New Roman" pitchFamily="18" charset="0"/>
                <a:cs typeface="Times New Roman" pitchFamily="18" charset="0"/>
              </a:rPr>
              <a:t>;</a:t>
            </a:r>
          </a:p>
          <a:p>
            <a:r>
              <a:rPr lang="ru-RU" sz="1600" dirty="0" smtClean="0">
                <a:latin typeface="Times New Roman" pitchFamily="18" charset="0"/>
                <a:cs typeface="Times New Roman" pitchFamily="18" charset="0"/>
              </a:rPr>
              <a:t>11–</a:t>
            </a:r>
            <a:r>
              <a:rPr lang="ru-RU" sz="1600" dirty="0" err="1" smtClean="0">
                <a:latin typeface="Times New Roman" pitchFamily="18" charset="0"/>
                <a:cs typeface="Times New Roman" pitchFamily="18" charset="0"/>
              </a:rPr>
              <a:t>нижнегрудинная</a:t>
            </a:r>
            <a:r>
              <a:rPr lang="ru-RU" sz="1600" dirty="0" smtClean="0">
                <a:latin typeface="Times New Roman" pitchFamily="18" charset="0"/>
                <a:cs typeface="Times New Roman" pitchFamily="18" charset="0"/>
              </a:rPr>
              <a:t>;</a:t>
            </a:r>
          </a:p>
          <a:p>
            <a:r>
              <a:rPr lang="ru-RU" sz="1600" dirty="0" smtClean="0">
                <a:latin typeface="Times New Roman" pitchFamily="18" charset="0"/>
                <a:cs typeface="Times New Roman" pitchFamily="18" charset="0"/>
              </a:rPr>
              <a:t>12–лучевая;</a:t>
            </a:r>
          </a:p>
          <a:p>
            <a:r>
              <a:rPr lang="ru-RU" sz="1600" dirty="0" smtClean="0">
                <a:latin typeface="Times New Roman" pitchFamily="18" charset="0"/>
                <a:cs typeface="Times New Roman" pitchFamily="18" charset="0"/>
              </a:rPr>
              <a:t>13–пупковая</a:t>
            </a:r>
            <a:r>
              <a:rPr lang="ru-RU" sz="1600" dirty="0">
                <a:latin typeface="Times New Roman" pitchFamily="18" charset="0"/>
                <a:cs typeface="Times New Roman" pitchFamily="18" charset="0"/>
              </a:rPr>
              <a:t>; </a:t>
            </a:r>
          </a:p>
          <a:p>
            <a:r>
              <a:rPr lang="ru-RU" sz="1600" dirty="0">
                <a:latin typeface="Times New Roman" pitchFamily="18" charset="0"/>
                <a:cs typeface="Times New Roman" pitchFamily="18" charset="0"/>
              </a:rPr>
              <a:t>14–гребешковая</a:t>
            </a:r>
            <a:r>
              <a:rPr lang="ru-RU" sz="1600" dirty="0" smtClean="0">
                <a:latin typeface="Times New Roman" pitchFamily="18" charset="0"/>
                <a:cs typeface="Times New Roman" pitchFamily="18" charset="0"/>
              </a:rPr>
              <a:t>;</a:t>
            </a:r>
          </a:p>
          <a:p>
            <a:r>
              <a:rPr lang="ru-RU" sz="1600" dirty="0" smtClean="0">
                <a:latin typeface="Times New Roman" pitchFamily="18" charset="0"/>
                <a:cs typeface="Times New Roman" pitchFamily="18" charset="0"/>
              </a:rPr>
              <a:t>15–остисто-подвздошная;</a:t>
            </a:r>
          </a:p>
          <a:p>
            <a:r>
              <a:rPr lang="ru-RU" sz="1600" dirty="0" smtClean="0">
                <a:latin typeface="Times New Roman" pitchFamily="18" charset="0"/>
                <a:cs typeface="Times New Roman" pitchFamily="18" charset="0"/>
              </a:rPr>
              <a:t>16–лобковая;</a:t>
            </a:r>
          </a:p>
          <a:p>
            <a:r>
              <a:rPr lang="ru-RU" sz="1600" dirty="0" smtClean="0">
                <a:latin typeface="Times New Roman" pitchFamily="18" charset="0"/>
                <a:cs typeface="Times New Roman" pitchFamily="18" charset="0"/>
              </a:rPr>
              <a:t>17–вертельная</a:t>
            </a:r>
            <a:r>
              <a:rPr lang="ru-RU" sz="1600" dirty="0">
                <a:latin typeface="Times New Roman" pitchFamily="18" charset="0"/>
                <a:cs typeface="Times New Roman" pitchFamily="18" charset="0"/>
              </a:rPr>
              <a:t>; </a:t>
            </a:r>
          </a:p>
          <a:p>
            <a:r>
              <a:rPr lang="ru-RU" sz="1600" dirty="0">
                <a:latin typeface="Times New Roman" pitchFamily="18" charset="0"/>
                <a:cs typeface="Times New Roman" pitchFamily="18" charset="0"/>
              </a:rPr>
              <a:t>18–шиловидная; </a:t>
            </a:r>
            <a:endParaRPr lang="ru-RU" sz="1600" dirty="0" smtClean="0">
              <a:latin typeface="Times New Roman" pitchFamily="18" charset="0"/>
              <a:cs typeface="Times New Roman" pitchFamily="18" charset="0"/>
            </a:endParaRPr>
          </a:p>
          <a:p>
            <a:r>
              <a:rPr lang="ru-RU" sz="1600" dirty="0" smtClean="0">
                <a:latin typeface="Times New Roman" pitchFamily="18" charset="0"/>
                <a:cs typeface="Times New Roman" pitchFamily="18" charset="0"/>
              </a:rPr>
              <a:t>19–фаланговая</a:t>
            </a:r>
            <a:r>
              <a:rPr lang="ru-RU" sz="1600" dirty="0">
                <a:latin typeface="Times New Roman" pitchFamily="18" charset="0"/>
                <a:cs typeface="Times New Roman" pitchFamily="18" charset="0"/>
              </a:rPr>
              <a:t>;  </a:t>
            </a:r>
            <a:endParaRPr lang="ru-RU" sz="1600" dirty="0" smtClean="0">
              <a:latin typeface="Times New Roman" pitchFamily="18" charset="0"/>
              <a:cs typeface="Times New Roman" pitchFamily="18" charset="0"/>
            </a:endParaRPr>
          </a:p>
          <a:p>
            <a:r>
              <a:rPr lang="ru-RU" sz="1600" dirty="0" smtClean="0">
                <a:latin typeface="Times New Roman" pitchFamily="18" charset="0"/>
                <a:cs typeface="Times New Roman" pitchFamily="18" charset="0"/>
              </a:rPr>
              <a:t>20–пальцевая</a:t>
            </a:r>
            <a:r>
              <a:rPr lang="ru-RU" sz="1600" dirty="0">
                <a:latin typeface="Times New Roman" pitchFamily="18" charset="0"/>
                <a:cs typeface="Times New Roman" pitchFamily="18" charset="0"/>
              </a:rPr>
              <a:t>;   </a:t>
            </a:r>
            <a:endParaRPr lang="ru-RU" sz="1600" dirty="0" smtClean="0">
              <a:latin typeface="Times New Roman" pitchFamily="18" charset="0"/>
              <a:cs typeface="Times New Roman" pitchFamily="18" charset="0"/>
            </a:endParaRPr>
          </a:p>
          <a:p>
            <a:r>
              <a:rPr lang="ru-RU" sz="1600" dirty="0" smtClean="0">
                <a:latin typeface="Times New Roman" pitchFamily="18" charset="0"/>
                <a:cs typeface="Times New Roman" pitchFamily="18" charset="0"/>
              </a:rPr>
              <a:t>21–</a:t>
            </a:r>
            <a:r>
              <a:rPr lang="ru-RU" sz="1600" dirty="0" err="1" smtClean="0">
                <a:latin typeface="Times New Roman" pitchFamily="18" charset="0"/>
                <a:cs typeface="Times New Roman" pitchFamily="18" charset="0"/>
              </a:rPr>
              <a:t>верхнеберцовая</a:t>
            </a:r>
            <a:r>
              <a:rPr lang="ru-RU" sz="1600" dirty="0">
                <a:latin typeface="Times New Roman" pitchFamily="18" charset="0"/>
                <a:cs typeface="Times New Roman" pitchFamily="18" charset="0"/>
              </a:rPr>
              <a:t>; </a:t>
            </a:r>
          </a:p>
          <a:p>
            <a:r>
              <a:rPr lang="ru-RU" sz="1600" dirty="0">
                <a:latin typeface="Times New Roman" pitchFamily="18" charset="0"/>
                <a:cs typeface="Times New Roman" pitchFamily="18" charset="0"/>
              </a:rPr>
              <a:t>22–</a:t>
            </a:r>
            <a:r>
              <a:rPr lang="ru-RU" sz="1600" dirty="0" err="1">
                <a:latin typeface="Times New Roman" pitchFamily="18" charset="0"/>
                <a:cs typeface="Times New Roman" pitchFamily="18" charset="0"/>
              </a:rPr>
              <a:t>нижнеберцовая</a:t>
            </a:r>
            <a:r>
              <a:rPr lang="ru-RU" sz="1600" dirty="0">
                <a:latin typeface="Times New Roman" pitchFamily="18" charset="0"/>
                <a:cs typeface="Times New Roman" pitchFamily="18" charset="0"/>
              </a:rPr>
              <a:t>; </a:t>
            </a:r>
            <a:endParaRPr lang="ru-RU" sz="1600" dirty="0" smtClean="0">
              <a:latin typeface="Times New Roman" pitchFamily="18" charset="0"/>
              <a:cs typeface="Times New Roman" pitchFamily="18" charset="0"/>
            </a:endParaRPr>
          </a:p>
          <a:p>
            <a:r>
              <a:rPr lang="ru-RU" sz="1600" dirty="0" smtClean="0">
                <a:latin typeface="Times New Roman" pitchFamily="18" charset="0"/>
                <a:cs typeface="Times New Roman" pitchFamily="18" charset="0"/>
              </a:rPr>
              <a:t>23 </a:t>
            </a:r>
            <a:r>
              <a:rPr lang="ru-RU" sz="1600" dirty="0">
                <a:latin typeface="Times New Roman" pitchFamily="18" charset="0"/>
                <a:cs typeface="Times New Roman" pitchFamily="18" charset="0"/>
              </a:rPr>
              <a:t>- конечная;  </a:t>
            </a:r>
            <a:endParaRPr lang="ru-RU" sz="1600" dirty="0" smtClean="0">
              <a:latin typeface="Times New Roman" pitchFamily="18" charset="0"/>
              <a:cs typeface="Times New Roman" pitchFamily="18" charset="0"/>
            </a:endParaRPr>
          </a:p>
          <a:p>
            <a:r>
              <a:rPr lang="ru-RU" sz="1600" dirty="0" smtClean="0">
                <a:latin typeface="Times New Roman" pitchFamily="18" charset="0"/>
                <a:cs typeface="Times New Roman" pitchFamily="18" charset="0"/>
              </a:rPr>
              <a:t>24–пя­точная</a:t>
            </a:r>
            <a:r>
              <a:rPr lang="ru-RU" sz="1600" dirty="0">
                <a:latin typeface="Times New Roman" pitchFamily="18" charset="0"/>
                <a:cs typeface="Times New Roman" pitchFamily="18" charset="0"/>
              </a:rPr>
              <a:t>.</a:t>
            </a:r>
          </a:p>
          <a:p>
            <a:r>
              <a:rPr lang="ru-RU" sz="1600" i="1" dirty="0">
                <a:latin typeface="Times New Roman" pitchFamily="18" charset="0"/>
                <a:cs typeface="Times New Roman" pitchFamily="18" charset="0"/>
              </a:rPr>
              <a:t> </a:t>
            </a: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3929169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 name="Прямоугольник 2"/>
          <p:cNvSpPr/>
          <p:nvPr/>
        </p:nvSpPr>
        <p:spPr>
          <a:xfrm>
            <a:off x="3377015" y="465508"/>
            <a:ext cx="4639027" cy="461665"/>
          </a:xfrm>
          <a:prstGeom prst="rect">
            <a:avLst/>
          </a:prstGeom>
        </p:spPr>
        <p:txBody>
          <a:bodyPr wrap="none">
            <a:spAutoFit/>
          </a:bodyPr>
          <a:lstStyle/>
          <a:p>
            <a:r>
              <a:rPr lang="ru-RU" sz="2400" b="1" dirty="0" err="1">
                <a:latin typeface="Times New Roman" panose="02020603050405020304" pitchFamily="18" charset="0"/>
                <a:cs typeface="Times New Roman" panose="02020603050405020304" pitchFamily="18" charset="0"/>
              </a:rPr>
              <a:t>Соматометрические</a:t>
            </a:r>
            <a:r>
              <a:rPr lang="ru-RU" sz="2400" b="1" dirty="0">
                <a:latin typeface="Times New Roman" panose="02020603050405020304" pitchFamily="18" charset="0"/>
                <a:cs typeface="Times New Roman" panose="02020603050405020304" pitchFamily="18" charset="0"/>
              </a:rPr>
              <a:t> показатели</a:t>
            </a:r>
            <a:endParaRPr lang="ru-RU" sz="2400"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807522" y="1071979"/>
            <a:ext cx="9714015" cy="5649456"/>
          </a:xfrm>
          <a:prstGeom prst="rect">
            <a:avLst/>
          </a:prstGeom>
        </p:spPr>
        <p:txBody>
          <a:bodyPr wrap="square">
            <a:spAutoFit/>
          </a:bodyPr>
          <a:lstStyle/>
          <a:p>
            <a:pPr>
              <a:lnSpc>
                <a:spcPct val="150000"/>
              </a:lnSpc>
            </a:pPr>
            <a:r>
              <a:rPr lang="ru-RU" sz="2000" i="1" dirty="0">
                <a:latin typeface="Times New Roman" panose="02020603050405020304" pitchFamily="18" charset="0"/>
                <a:cs typeface="Times New Roman" panose="02020603050405020304" pitchFamily="18" charset="0"/>
              </a:rPr>
              <a:t>Уровень физического развития определяют совокупностью методов, основанных на измерениях морфологических и функциональных признаков. Различают </a:t>
            </a:r>
            <a:r>
              <a:rPr lang="ru-RU" sz="2000" b="1" i="1" dirty="0">
                <a:latin typeface="Times New Roman" panose="02020603050405020304" pitchFamily="18" charset="0"/>
                <a:cs typeface="Times New Roman" panose="02020603050405020304" pitchFamily="18" charset="0"/>
              </a:rPr>
              <a:t>основные и дополнительные </a:t>
            </a:r>
            <a:r>
              <a:rPr lang="ru-RU" sz="2000" b="1" i="1" dirty="0" err="1">
                <a:latin typeface="Times New Roman" panose="02020603050405020304" pitchFamily="18" charset="0"/>
                <a:cs typeface="Times New Roman" panose="02020603050405020304" pitchFamily="18" charset="0"/>
              </a:rPr>
              <a:t>соматометрические</a:t>
            </a:r>
            <a:r>
              <a:rPr lang="ru-RU" sz="2000" b="1" i="1" dirty="0">
                <a:latin typeface="Times New Roman" panose="02020603050405020304" pitchFamily="18" charset="0"/>
                <a:cs typeface="Times New Roman" panose="02020603050405020304" pitchFamily="18" charset="0"/>
              </a:rPr>
              <a:t> показатели</a:t>
            </a:r>
            <a:r>
              <a:rPr lang="ru-RU" sz="2000" i="1"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ru-RU" sz="2000" i="1" dirty="0" smtClean="0">
                <a:latin typeface="Times New Roman" panose="02020603050405020304" pitchFamily="18" charset="0"/>
                <a:cs typeface="Times New Roman" panose="02020603050405020304" pitchFamily="18" charset="0"/>
              </a:rPr>
              <a:t> </a:t>
            </a:r>
            <a:r>
              <a:rPr lang="ru-RU" sz="2000" i="1" dirty="0">
                <a:latin typeface="Times New Roman" panose="02020603050405020304" pitchFamily="18" charset="0"/>
                <a:cs typeface="Times New Roman" panose="02020603050405020304" pitchFamily="18" charset="0"/>
              </a:rPr>
              <a:t>К первым относят рост, массу тела, окружность грудной клетки (при максимальном вдохе, паузе и максимальном выдохе). Кроме того, к основным показателям физического развития относят определение соотношения «активных» и «пассивных» тканей тела (тощая масса, общее количество жира) и другие показатели состава тела</a:t>
            </a:r>
            <a:r>
              <a:rPr lang="ru-RU" sz="2000" i="1"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ru-RU" sz="2000" i="1" dirty="0" smtClean="0">
                <a:latin typeface="Times New Roman" panose="02020603050405020304" pitchFamily="18" charset="0"/>
                <a:cs typeface="Times New Roman" panose="02020603050405020304" pitchFamily="18" charset="0"/>
              </a:rPr>
              <a:t> </a:t>
            </a:r>
            <a:r>
              <a:rPr lang="ru-RU" sz="2000" i="1" dirty="0">
                <a:latin typeface="Times New Roman" panose="02020603050405020304" pitchFamily="18" charset="0"/>
                <a:cs typeface="Times New Roman" panose="02020603050405020304" pitchFamily="18" charset="0"/>
              </a:rPr>
              <a:t>К дополнительным </a:t>
            </a:r>
            <a:r>
              <a:rPr lang="ru-RU" sz="2000" i="1" dirty="0" err="1">
                <a:latin typeface="Times New Roman" panose="02020603050405020304" pitchFamily="18" charset="0"/>
                <a:cs typeface="Times New Roman" panose="02020603050405020304" pitchFamily="18" charset="0"/>
              </a:rPr>
              <a:t>соматометрическим</a:t>
            </a:r>
            <a:r>
              <a:rPr lang="ru-RU" sz="2000" i="1" dirty="0">
                <a:latin typeface="Times New Roman" panose="02020603050405020304" pitchFamily="18" charset="0"/>
                <a:cs typeface="Times New Roman" panose="02020603050405020304" pitchFamily="18" charset="0"/>
              </a:rPr>
              <a:t> показателям относят рост сидя, окружность шеи, живота, талии, бедра и голени, размер плеча, сагиттальный и фронтальный диаметры грудной клетки, длину рук и др. Таким образом, </a:t>
            </a:r>
            <a:r>
              <a:rPr lang="ru-RU" sz="2000" i="1" dirty="0" err="1">
                <a:latin typeface="Times New Roman" panose="02020603050405020304" pitchFamily="18" charset="0"/>
                <a:cs typeface="Times New Roman" panose="02020603050405020304" pitchFamily="18" charset="0"/>
              </a:rPr>
              <a:t>соматометрия</a:t>
            </a:r>
            <a:r>
              <a:rPr lang="ru-RU" sz="2000" i="1" dirty="0">
                <a:latin typeface="Times New Roman" panose="02020603050405020304" pitchFamily="18" charset="0"/>
                <a:cs typeface="Times New Roman" panose="02020603050405020304" pitchFamily="18" charset="0"/>
              </a:rPr>
              <a:t> включает в себя определение длины, диаметров, окружностей и др. </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41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01" y="782007"/>
            <a:ext cx="8731967" cy="6075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5070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794126" y="619887"/>
            <a:ext cx="6057556" cy="400110"/>
          </a:xfrm>
          <a:prstGeom prst="rect">
            <a:avLst/>
          </a:prstGeom>
        </p:spPr>
        <p:txBody>
          <a:bodyPr wrap="none">
            <a:spAutoFit/>
          </a:bodyPr>
          <a:lstStyle/>
          <a:p>
            <a:r>
              <a:rPr lang="ru-RU" sz="2000" b="1" dirty="0" err="1">
                <a:latin typeface="Times New Roman" panose="02020603050405020304" pitchFamily="18" charset="0"/>
                <a:cs typeface="Times New Roman" panose="02020603050405020304" pitchFamily="18" charset="0"/>
              </a:rPr>
              <a:t>Физиометрические</a:t>
            </a:r>
            <a:r>
              <a:rPr lang="ru-RU" sz="2000" b="1" dirty="0">
                <a:latin typeface="Times New Roman" panose="02020603050405020304" pitchFamily="18" charset="0"/>
                <a:cs typeface="Times New Roman" panose="02020603050405020304" pitchFamily="18" charset="0"/>
              </a:rPr>
              <a:t> (функциональные) показатели</a:t>
            </a:r>
          </a:p>
        </p:txBody>
      </p:sp>
      <p:sp>
        <p:nvSpPr>
          <p:cNvPr id="7" name="Прямоугольник 6"/>
          <p:cNvSpPr/>
          <p:nvPr/>
        </p:nvSpPr>
        <p:spPr>
          <a:xfrm>
            <a:off x="922316" y="1071978"/>
            <a:ext cx="9599221" cy="2585323"/>
          </a:xfrm>
          <a:prstGeom prst="rect">
            <a:avLst/>
          </a:prstGeom>
        </p:spPr>
        <p:txBody>
          <a:bodyPr wrap="square">
            <a:spAutoFit/>
          </a:bodyPr>
          <a:lstStyle/>
          <a:p>
            <a:r>
              <a:rPr lang="ru-RU" b="1" i="1" dirty="0"/>
              <a:t>Кистевая динамометрия - метод определения </a:t>
            </a:r>
            <a:r>
              <a:rPr lang="ru-RU" b="1" i="1" dirty="0" err="1"/>
              <a:t>сгибательной</a:t>
            </a:r>
            <a:r>
              <a:rPr lang="ru-RU" b="1" i="1" dirty="0"/>
              <a:t> силы кисти</a:t>
            </a:r>
            <a:r>
              <a:rPr lang="ru-RU" i="1" dirty="0"/>
              <a:t>. Динамометр берут в руку циферблатом внутрь. Руку вытягивают в сторону на уровне плеча и максимально сжимают динамометр. Проводятся по два-три измерения на каждой руке, фиксируется лучший результат. Средние показатели силы правой кисти (если человек правша) у мужчин - 35-50 кг, у женщин - 25-33 кг; средние показатели силы левой кисти обычно на 5-10 кг меньше</a:t>
            </a:r>
            <a:r>
              <a:rPr lang="ru-RU" i="1" dirty="0" smtClean="0"/>
              <a:t>.</a:t>
            </a:r>
          </a:p>
          <a:p>
            <a:r>
              <a:rPr lang="ru-RU" b="1" i="1" dirty="0"/>
              <a:t>Становая динамометрия </a:t>
            </a:r>
            <a:r>
              <a:rPr lang="ru-RU" i="1" dirty="0"/>
              <a:t>определяет силу разгибателей мышц спины и измеряется она становым динамометром. Становая сила взрослых мужчин в среднем равна 130-150 кг, женщин-80-90 кг</a:t>
            </a:r>
            <a:r>
              <a:rPr lang="ru-RU" i="1" dirty="0" smtClean="0"/>
              <a:t>.</a:t>
            </a:r>
          </a:p>
        </p:txBody>
      </p:sp>
    </p:spTree>
    <p:extLst>
      <p:ext uri="{BB962C8B-B14F-4D97-AF65-F5344CB8AC3E}">
        <p14:creationId xmlns:p14="http://schemas.microsoft.com/office/powerpoint/2010/main" val="185206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2050" name="Picture 2" descr="Динамометрическое измере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615043"/>
            <a:ext cx="4701919" cy="33519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Становая динамометри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0738" y="1481270"/>
            <a:ext cx="28289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549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26</a:t>
            </a:fld>
            <a:endParaRPr lang="en-US" dirty="0"/>
          </a:p>
        </p:txBody>
      </p:sp>
      <p:sp>
        <p:nvSpPr>
          <p:cNvPr id="3" name="Прямоугольник 2"/>
          <p:cNvSpPr/>
          <p:nvPr/>
        </p:nvSpPr>
        <p:spPr>
          <a:xfrm>
            <a:off x="807521" y="1555668"/>
            <a:ext cx="9191501" cy="5170646"/>
          </a:xfrm>
          <a:prstGeom prst="rect">
            <a:avLst/>
          </a:prstGeom>
        </p:spPr>
        <p:txBody>
          <a:bodyPr wrap="square">
            <a:spAutoFit/>
          </a:bodyPr>
          <a:lstStyle/>
          <a:p>
            <a:pPr lvl="0">
              <a:lnSpc>
                <a:spcPct val="150000"/>
              </a:lnSpc>
            </a:pPr>
            <a:r>
              <a:rPr lang="ru-RU" sz="2000" b="1" dirty="0">
                <a:solidFill>
                  <a:prstClr val="black"/>
                </a:solidFill>
                <a:latin typeface="Times New Roman" panose="02020603050405020304" pitchFamily="18" charset="0"/>
                <a:cs typeface="Times New Roman" panose="02020603050405020304" pitchFamily="18" charset="0"/>
              </a:rPr>
              <a:t>Частота     дыхания (ЧД)</a:t>
            </a:r>
            <a:r>
              <a:rPr lang="ru-RU" sz="2000" dirty="0">
                <a:solidFill>
                  <a:prstClr val="black"/>
                </a:solidFill>
                <a:latin typeface="Times New Roman" panose="02020603050405020304" pitchFamily="18" charset="0"/>
                <a:cs typeface="Times New Roman" panose="02020603050405020304" pitchFamily="18" charset="0"/>
              </a:rPr>
              <a:t> </a:t>
            </a:r>
            <a:r>
              <a:rPr lang="ru-RU" sz="2000" i="1" dirty="0">
                <a:solidFill>
                  <a:prstClr val="black"/>
                </a:solidFill>
                <a:latin typeface="Times New Roman" panose="02020603050405020304" pitchFamily="18" charset="0"/>
                <a:cs typeface="Times New Roman" panose="02020603050405020304" pitchFamily="18" charset="0"/>
              </a:rPr>
              <a:t>измеряется   следующим   образом: испытуемый   кладет   ладонь   так, чтобы она захватила нижнюю часть грудной клетки и верхнюю часть живота, дыхание должно быть равномерным. Средний показатель ЧД - 14-18 дыхательных движений в минуту, у спортсменов - 10-16.</a:t>
            </a:r>
          </a:p>
          <a:p>
            <a:pPr lvl="0">
              <a:lnSpc>
                <a:spcPct val="150000"/>
              </a:lnSpc>
            </a:pPr>
            <a:r>
              <a:rPr lang="ru-RU" sz="2000" b="1" dirty="0">
                <a:solidFill>
                  <a:prstClr val="black"/>
                </a:solidFill>
                <a:latin typeface="Times New Roman" panose="02020603050405020304" pitchFamily="18" charset="0"/>
                <a:cs typeface="Times New Roman" panose="02020603050405020304" pitchFamily="18" charset="0"/>
              </a:rPr>
              <a:t>Жизненная емкость легких (ЖЕЛ) </a:t>
            </a:r>
            <a:r>
              <a:rPr lang="ru-RU" sz="2000" dirty="0" smtClean="0">
                <a:solidFill>
                  <a:prstClr val="black"/>
                </a:solidFill>
                <a:latin typeface="Times New Roman" panose="02020603050405020304" pitchFamily="18" charset="0"/>
                <a:cs typeface="Times New Roman" panose="02020603050405020304" pitchFamily="18" charset="0"/>
              </a:rPr>
              <a:t>- </a:t>
            </a:r>
            <a:r>
              <a:rPr lang="ru-RU" sz="2000" i="1" dirty="0" smtClean="0">
                <a:solidFill>
                  <a:prstClr val="black"/>
                </a:solidFill>
                <a:latin typeface="Times New Roman" panose="02020603050405020304" pitchFamily="18" charset="0"/>
                <a:cs typeface="Times New Roman" panose="02020603050405020304" pitchFamily="18" charset="0"/>
              </a:rPr>
              <a:t>важный </a:t>
            </a:r>
            <a:r>
              <a:rPr lang="ru-RU" sz="2000" i="1" dirty="0">
                <a:solidFill>
                  <a:prstClr val="black"/>
                </a:solidFill>
                <a:latin typeface="Times New Roman" panose="02020603050405020304" pitchFamily="18" charset="0"/>
                <a:cs typeface="Times New Roman" panose="02020603050405020304" pitchFamily="18" charset="0"/>
              </a:rPr>
              <a:t>показатель, отражающий функциональные возможности системы дыхания. Измеряется с помощью спирометра. </a:t>
            </a:r>
          </a:p>
          <a:p>
            <a:pPr lvl="0">
              <a:lnSpc>
                <a:spcPct val="150000"/>
              </a:lnSpc>
            </a:pPr>
            <a:r>
              <a:rPr lang="ru-RU" sz="2000" i="1" dirty="0">
                <a:solidFill>
                  <a:prstClr val="black"/>
                </a:solidFill>
                <a:latin typeface="Times New Roman" panose="02020603050405020304" pitchFamily="18" charset="0"/>
                <a:cs typeface="Times New Roman" panose="02020603050405020304" pitchFamily="18" charset="0"/>
              </a:rPr>
              <a:t>Средний показатель ЖЕЛ у мужчин колеблется в пределах 3200-4200 мл, у женщин 2500-3500 мл. У спортсменов особенно занимающихся циклическими видами спорта (плавание, бег, лыжные гонки и т.п.) ЖЕЛ может достигать у мужчин 7000 мл и более, а у женщин 5000 мл и более.</a:t>
            </a:r>
          </a:p>
        </p:txBody>
      </p:sp>
      <p:sp>
        <p:nvSpPr>
          <p:cNvPr id="4" name="Прямоугольник 3"/>
          <p:cNvSpPr/>
          <p:nvPr/>
        </p:nvSpPr>
        <p:spPr>
          <a:xfrm>
            <a:off x="914401" y="166255"/>
            <a:ext cx="7920138" cy="461665"/>
          </a:xfrm>
          <a:prstGeom prst="rect">
            <a:avLst/>
          </a:prstGeom>
        </p:spPr>
        <p:txBody>
          <a:bodyPr wrap="square">
            <a:spAutoFit/>
          </a:bodyPr>
          <a:lstStyle/>
          <a:p>
            <a:pPr algn="ctr"/>
            <a:r>
              <a:rPr lang="ru-RU" sz="2400" b="1" dirty="0" err="1">
                <a:latin typeface="Times New Roman" panose="02020603050405020304" pitchFamily="18" charset="0"/>
                <a:cs typeface="Times New Roman" panose="02020603050405020304" pitchFamily="18" charset="0"/>
              </a:rPr>
              <a:t>Физиометрические</a:t>
            </a:r>
            <a:r>
              <a:rPr lang="ru-RU" sz="2400" b="1" dirty="0">
                <a:latin typeface="Times New Roman" panose="02020603050405020304" pitchFamily="18" charset="0"/>
                <a:cs typeface="Times New Roman" panose="02020603050405020304" pitchFamily="18" charset="0"/>
              </a:rPr>
              <a:t> (функциональные) показатели</a:t>
            </a:r>
          </a:p>
        </p:txBody>
      </p:sp>
    </p:spTree>
    <p:extLst>
      <p:ext uri="{BB962C8B-B14F-4D97-AF65-F5344CB8AC3E}">
        <p14:creationId xmlns:p14="http://schemas.microsoft.com/office/powerpoint/2010/main" val="2780070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27</a:t>
            </a:fld>
            <a:endParaRPr lang="en-US" dirty="0"/>
          </a:p>
        </p:txBody>
      </p:sp>
      <p:sp>
        <p:nvSpPr>
          <p:cNvPr id="3" name="Прямоугольник 2"/>
          <p:cNvSpPr/>
          <p:nvPr/>
        </p:nvSpPr>
        <p:spPr>
          <a:xfrm>
            <a:off x="546265" y="386386"/>
            <a:ext cx="9737766" cy="830997"/>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Методы стандартов, антропометрических индексов для оценки  физического развития</a:t>
            </a:r>
            <a:endParaRPr lang="ru-RU" sz="2400"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463139" y="1377539"/>
            <a:ext cx="10675916" cy="5155257"/>
          </a:xfrm>
          <a:prstGeom prst="rect">
            <a:avLst/>
          </a:prstGeom>
        </p:spPr>
        <p:txBody>
          <a:bodyPr wrap="square">
            <a:spAutoFit/>
          </a:bodyPr>
          <a:lstStyle/>
          <a:p>
            <a:pPr algn="ctr"/>
            <a:r>
              <a:rPr lang="ru-RU" sz="2000" b="1" dirty="0">
                <a:latin typeface="Times New Roman" panose="02020603050405020304" pitchFamily="18" charset="0"/>
                <a:cs typeface="Times New Roman" panose="02020603050405020304" pitchFamily="18" charset="0"/>
              </a:rPr>
              <a:t>Метод </a:t>
            </a:r>
            <a:r>
              <a:rPr lang="ru-RU" sz="2000" b="1" dirty="0" smtClean="0">
                <a:latin typeface="Times New Roman" panose="02020603050405020304" pitchFamily="18" charset="0"/>
                <a:cs typeface="Times New Roman" panose="02020603050405020304" pitchFamily="18" charset="0"/>
              </a:rPr>
              <a:t>стандартов </a:t>
            </a:r>
          </a:p>
          <a:p>
            <a:pPr algn="just"/>
            <a:r>
              <a:rPr lang="ru-RU" sz="2000" i="1" dirty="0" smtClean="0">
                <a:latin typeface="Times New Roman" panose="02020603050405020304" pitchFamily="18" charset="0"/>
                <a:cs typeface="Times New Roman" panose="02020603050405020304" pitchFamily="18" charset="0"/>
              </a:rPr>
              <a:t>Антропометрические </a:t>
            </a:r>
            <a:r>
              <a:rPr lang="ru-RU" sz="2000" i="1" dirty="0">
                <a:latin typeface="Times New Roman" panose="02020603050405020304" pitchFamily="18" charset="0"/>
                <a:cs typeface="Times New Roman" panose="02020603050405020304" pitchFamily="18" charset="0"/>
              </a:rPr>
              <a:t>стандарты физического развития определяются путем вычисления средних величин антропометрических данных, полученных при обследовании различных групп людей, одинаковых по полу, возрасту, социальному составу, национальности, профессии и т.д</a:t>
            </a:r>
            <a:r>
              <a:rPr lang="ru-RU" sz="2000" i="1" dirty="0" smtClean="0">
                <a:latin typeface="Times New Roman" panose="02020603050405020304" pitchFamily="18" charset="0"/>
                <a:cs typeface="Times New Roman" panose="02020603050405020304" pitchFamily="18" charset="0"/>
              </a:rPr>
              <a:t>.</a:t>
            </a:r>
          </a:p>
          <a:p>
            <a:pPr algn="just"/>
            <a:r>
              <a:rPr lang="ru-RU" sz="2000" i="1" dirty="0" smtClean="0">
                <a:latin typeface="Times New Roman" panose="02020603050405020304" pitchFamily="18" charset="0"/>
                <a:cs typeface="Times New Roman" panose="02020603050405020304" pitchFamily="18" charset="0"/>
              </a:rPr>
              <a:t> </a:t>
            </a:r>
            <a:r>
              <a:rPr lang="ru-RU" sz="2000" i="1" dirty="0">
                <a:latin typeface="Times New Roman" panose="02020603050405020304" pitchFamily="18" charset="0"/>
                <a:cs typeface="Times New Roman" panose="02020603050405020304" pitchFamily="18" charset="0"/>
              </a:rPr>
              <a:t>При проведении самоконтроля определяется соответствие или степень отклонения индивидуальных показателей физического развития от средних </a:t>
            </a:r>
            <a:r>
              <a:rPr lang="ru-RU" sz="2000" i="1" dirty="0" smtClean="0">
                <a:latin typeface="Times New Roman" panose="02020603050405020304" pitchFamily="18" charset="0"/>
                <a:cs typeface="Times New Roman" panose="02020603050405020304" pitchFamily="18" charset="0"/>
              </a:rPr>
              <a:t>стандартных.</a:t>
            </a:r>
          </a:p>
          <a:p>
            <a:pPr algn="just"/>
            <a:endParaRPr lang="ru-RU" sz="2000" i="1" dirty="0" smtClean="0">
              <a:latin typeface="Times New Roman" panose="02020603050405020304" pitchFamily="18" charset="0"/>
              <a:cs typeface="Times New Roman" panose="02020603050405020304" pitchFamily="18" charset="0"/>
            </a:endParaRPr>
          </a:p>
          <a:p>
            <a:pPr indent="180340" algn="just">
              <a:spcAft>
                <a:spcPts val="0"/>
              </a:spcAft>
            </a:pPr>
            <a:r>
              <a:rPr lang="ru-RU" sz="2000" i="1" dirty="0">
                <a:latin typeface="Times New Roman"/>
                <a:ea typeface="Times New Roman"/>
                <a:cs typeface="Times New Roman"/>
              </a:rPr>
              <a:t>Например, ЖЕЛ в норме у здоровых людей может отклонятся от средней величины в пределах - 15%. Величина отклонения определяется из соотношения: </a:t>
            </a:r>
            <a:endParaRPr lang="ru-RU" sz="2000" i="1" dirty="0">
              <a:latin typeface="Calibri"/>
              <a:ea typeface="Times New Roman"/>
              <a:cs typeface="Times New Roman"/>
            </a:endParaRPr>
          </a:p>
          <a:p>
            <a:pPr indent="180340" algn="just">
              <a:lnSpc>
                <a:spcPct val="115000"/>
              </a:lnSpc>
              <a:spcAft>
                <a:spcPts val="0"/>
              </a:spcAft>
            </a:pPr>
            <a:r>
              <a:rPr lang="ru-RU" sz="2000" i="1" dirty="0">
                <a:latin typeface="Times New Roman"/>
                <a:ea typeface="Times New Roman"/>
                <a:cs typeface="Times New Roman"/>
              </a:rPr>
              <a:t>ЖЕЛ факт х  100  /  ЖЕЛ  ср. </a:t>
            </a:r>
            <a:endParaRPr lang="ru-RU" sz="2000" i="1" dirty="0" smtClean="0">
              <a:latin typeface="Times New Roman"/>
              <a:ea typeface="Times New Roman"/>
              <a:cs typeface="Times New Roman"/>
            </a:endParaRPr>
          </a:p>
          <a:p>
            <a:pPr indent="180340" algn="just">
              <a:lnSpc>
                <a:spcPct val="115000"/>
              </a:lnSpc>
              <a:spcAft>
                <a:spcPts val="0"/>
              </a:spcAft>
            </a:pPr>
            <a:r>
              <a:rPr lang="ru-RU" sz="2000" i="1" dirty="0" smtClean="0">
                <a:latin typeface="Times New Roman"/>
                <a:ea typeface="Times New Roman"/>
                <a:cs typeface="Times New Roman"/>
              </a:rPr>
              <a:t> </a:t>
            </a:r>
            <a:r>
              <a:rPr lang="ru-RU" sz="2000" i="1" dirty="0">
                <a:latin typeface="Times New Roman"/>
                <a:ea typeface="Times New Roman"/>
                <a:cs typeface="Times New Roman"/>
              </a:rPr>
              <a:t>Например;  если  фактическая  ЖЕЛ  равна  4200 миллилитрам, а средняя -4100, то получим: 4200 х 100 /  4110  =  102,4  (%), т.е. отклонение - 2,4%. </a:t>
            </a:r>
            <a:endParaRPr lang="ru-RU" sz="2000" i="1" dirty="0">
              <a:latin typeface="Calibri"/>
              <a:ea typeface="Times New Roman"/>
              <a:cs typeface="Times New Roman"/>
            </a:endParaRPr>
          </a:p>
          <a:p>
            <a:endParaRPr lang="ru-RU" sz="2000" i="1" dirty="0">
              <a:latin typeface="Times New Roman" panose="02020603050405020304" pitchFamily="18" charset="0"/>
              <a:cs typeface="Times New Roman" panose="02020603050405020304" pitchFamily="18" charset="0"/>
            </a:endParaRPr>
          </a:p>
          <a:p>
            <a:endParaRPr lang="ru-RU" sz="2000" i="1" dirty="0" smtClean="0">
              <a:latin typeface="Times New Roman" panose="02020603050405020304" pitchFamily="18" charset="0"/>
              <a:cs typeface="Times New Roman" panose="02020603050405020304" pitchFamily="18" charset="0"/>
            </a:endParaRPr>
          </a:p>
          <a:p>
            <a:endParaRPr lang="ru-RU" sz="2000" i="1" dirty="0">
              <a:latin typeface="Times New Roman" panose="02020603050405020304" pitchFamily="18" charset="0"/>
              <a:cs typeface="Times New Roman" panose="02020603050405020304" pitchFamily="18" charset="0"/>
            </a:endParaRPr>
          </a:p>
          <a:p>
            <a:r>
              <a:rPr lang="ru-RU" sz="2000" i="1"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607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28</a:t>
            </a:fld>
            <a:endParaRPr lang="en-US" dirty="0"/>
          </a:p>
        </p:txBody>
      </p:sp>
      <p:sp>
        <p:nvSpPr>
          <p:cNvPr id="3" name="Прямоугольник 2"/>
          <p:cNvSpPr/>
          <p:nvPr/>
        </p:nvSpPr>
        <p:spPr>
          <a:xfrm>
            <a:off x="451261" y="356260"/>
            <a:ext cx="9939647" cy="5416868"/>
          </a:xfrm>
          <a:prstGeom prst="rect">
            <a:avLst/>
          </a:prstGeom>
        </p:spPr>
        <p:txBody>
          <a:bodyPr wrap="square">
            <a:spAutoFit/>
          </a:bodyPr>
          <a:lstStyle/>
          <a:p>
            <a:pPr marL="228600" algn="ctr">
              <a:lnSpc>
                <a:spcPct val="150000"/>
              </a:lnSpc>
              <a:spcAft>
                <a:spcPts val="0"/>
              </a:spcAft>
            </a:pPr>
            <a:r>
              <a:rPr lang="ru-RU" sz="2400" b="1" dirty="0">
                <a:latin typeface="Times New Roman"/>
                <a:ea typeface="Times New Roman"/>
                <a:cs typeface="Times New Roman"/>
              </a:rPr>
              <a:t>Метод индексов</a:t>
            </a:r>
            <a:endParaRPr lang="ru-RU" sz="2400" dirty="0">
              <a:latin typeface="Calibri"/>
              <a:ea typeface="Times New Roman"/>
              <a:cs typeface="Times New Roman"/>
            </a:endParaRPr>
          </a:p>
          <a:p>
            <a:pPr marL="228600" algn="just">
              <a:spcAft>
                <a:spcPts val="0"/>
              </a:spcAft>
            </a:pPr>
            <a:r>
              <a:rPr lang="ru-RU" sz="2000" b="1" i="1" dirty="0">
                <a:latin typeface="Times New Roman" panose="02020603050405020304" pitchFamily="18" charset="0"/>
                <a:ea typeface="Times New Roman"/>
                <a:cs typeface="Times New Roman" panose="02020603050405020304" pitchFamily="18" charset="0"/>
              </a:rPr>
              <a:t>Метод индексов </a:t>
            </a:r>
            <a:r>
              <a:rPr lang="ru-RU" sz="2000" i="1" dirty="0">
                <a:latin typeface="Times New Roman" panose="02020603050405020304" pitchFamily="18" charset="0"/>
                <a:ea typeface="Times New Roman"/>
                <a:cs typeface="Times New Roman" panose="02020603050405020304" pitchFamily="18" charset="0"/>
              </a:rPr>
              <a:t>может быть использован для ориентировочной оценки антропометрических данных, для определения соответствия (пропорциональности) между отдельными  показателями Ф.Р. , при обязательном учете пола, возраста и ряда других индивидуальных особенностей исследуемого пациента.</a:t>
            </a: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Индексы представляют собой отношение между двумя (или более) признаками, выраженными или в единицах измерения (гр./см, мл/кг …) или в  </a:t>
            </a:r>
            <a:r>
              <a:rPr lang="ru-RU" sz="2000" i="1" dirty="0" smtClean="0">
                <a:latin typeface="Times New Roman" panose="02020603050405020304" pitchFamily="18" charset="0"/>
                <a:ea typeface="Times New Roman"/>
                <a:cs typeface="Times New Roman" panose="02020603050405020304" pitchFamily="18" charset="0"/>
              </a:rPr>
              <a:t>%.</a:t>
            </a:r>
          </a:p>
          <a:p>
            <a:pPr marL="228600" algn="just">
              <a:spcAft>
                <a:spcPts val="0"/>
              </a:spcAft>
            </a:pPr>
            <a:endParaRPr lang="ru-RU" sz="2000" i="1" dirty="0">
              <a:effectLst/>
              <a:latin typeface="Times New Roman" panose="02020603050405020304" pitchFamily="18" charset="0"/>
              <a:ea typeface="Times New Roman"/>
              <a:cs typeface="Times New Roman" panose="02020603050405020304" pitchFamily="18" charset="0"/>
            </a:endParaRPr>
          </a:p>
          <a:p>
            <a:pPr marL="228600" algn="just">
              <a:lnSpc>
                <a:spcPct val="150000"/>
              </a:lnSpc>
              <a:spcAft>
                <a:spcPts val="0"/>
              </a:spcAft>
            </a:pPr>
            <a:r>
              <a:rPr lang="ru-RU" sz="2000" dirty="0">
                <a:latin typeface="Times New Roman"/>
                <a:ea typeface="Times New Roman"/>
                <a:cs typeface="Times New Roman"/>
              </a:rPr>
              <a:t>1. Индекс </a:t>
            </a:r>
            <a:r>
              <a:rPr lang="ru-RU" sz="2000" dirty="0" err="1">
                <a:latin typeface="Times New Roman"/>
                <a:ea typeface="Times New Roman"/>
                <a:cs typeface="Times New Roman"/>
              </a:rPr>
              <a:t>Брока-Бругша</a:t>
            </a:r>
            <a:r>
              <a:rPr lang="ru-RU" sz="2000" dirty="0">
                <a:latin typeface="Times New Roman"/>
                <a:ea typeface="Times New Roman"/>
                <a:cs typeface="Times New Roman"/>
              </a:rPr>
              <a:t>     </a:t>
            </a:r>
            <a:r>
              <a:rPr lang="ru-RU" sz="2000" b="1" dirty="0">
                <a:latin typeface="Times New Roman"/>
                <a:ea typeface="Times New Roman"/>
                <a:cs typeface="Times New Roman"/>
              </a:rPr>
              <a:t>МАССА ТЕЛА (кг)</a:t>
            </a:r>
            <a:r>
              <a:rPr lang="ru-RU" sz="2000" dirty="0">
                <a:latin typeface="Times New Roman"/>
                <a:ea typeface="Times New Roman"/>
                <a:cs typeface="Times New Roman"/>
              </a:rPr>
              <a:t> </a:t>
            </a:r>
            <a:r>
              <a:rPr lang="ru-RU" sz="2000" b="1" dirty="0">
                <a:latin typeface="Times New Roman"/>
                <a:ea typeface="Times New Roman"/>
                <a:cs typeface="Times New Roman"/>
              </a:rPr>
              <a:t>= ДЛИНА ТЕЛА (см) -  100</a:t>
            </a:r>
            <a:endParaRPr lang="ru-RU" sz="1600" dirty="0">
              <a:latin typeface="Calibri"/>
              <a:ea typeface="Times New Roman"/>
              <a:cs typeface="Times New Roman"/>
            </a:endParaRPr>
          </a:p>
          <a:p>
            <a:pPr marL="228600" algn="just">
              <a:lnSpc>
                <a:spcPct val="150000"/>
              </a:lnSpc>
              <a:spcAft>
                <a:spcPts val="0"/>
              </a:spcAft>
            </a:pPr>
            <a:r>
              <a:rPr lang="ru-RU" sz="2000" dirty="0">
                <a:latin typeface="Times New Roman"/>
                <a:ea typeface="Times New Roman"/>
                <a:cs typeface="Times New Roman"/>
              </a:rPr>
              <a:t>    	(примечание: « - 100» при ДТ до 160 см</a:t>
            </a:r>
            <a:endParaRPr lang="ru-RU" sz="1600" dirty="0">
              <a:latin typeface="Calibri"/>
              <a:ea typeface="Times New Roman"/>
              <a:cs typeface="Times New Roman"/>
            </a:endParaRPr>
          </a:p>
          <a:p>
            <a:pPr marL="228600" algn="just">
              <a:lnSpc>
                <a:spcPct val="150000"/>
              </a:lnSpc>
              <a:spcAft>
                <a:spcPts val="0"/>
              </a:spcAft>
            </a:pPr>
            <a:r>
              <a:rPr lang="ru-RU" sz="2000" dirty="0">
                <a:latin typeface="Times New Roman"/>
                <a:ea typeface="Times New Roman"/>
                <a:cs typeface="Times New Roman"/>
              </a:rPr>
              <a:t>			   </a:t>
            </a:r>
            <a:r>
              <a:rPr lang="ru-RU" sz="2000" dirty="0" smtClean="0">
                <a:latin typeface="Times New Roman"/>
                <a:ea typeface="Times New Roman"/>
                <a:cs typeface="Times New Roman"/>
              </a:rPr>
              <a:t>              « </a:t>
            </a:r>
            <a:r>
              <a:rPr lang="ru-RU" sz="2000" dirty="0">
                <a:latin typeface="Times New Roman"/>
                <a:ea typeface="Times New Roman"/>
                <a:cs typeface="Times New Roman"/>
              </a:rPr>
              <a:t>- 105» при ДТ от 161 до 170 см</a:t>
            </a:r>
            <a:endParaRPr lang="ru-RU" sz="1600" dirty="0">
              <a:latin typeface="Calibri"/>
              <a:ea typeface="Times New Roman"/>
              <a:cs typeface="Times New Roman"/>
            </a:endParaRPr>
          </a:p>
          <a:p>
            <a:pPr marL="228600" algn="just">
              <a:lnSpc>
                <a:spcPct val="150000"/>
              </a:lnSpc>
              <a:spcAft>
                <a:spcPts val="0"/>
              </a:spcAft>
            </a:pPr>
            <a:r>
              <a:rPr lang="ru-RU" sz="2000" dirty="0">
                <a:latin typeface="Times New Roman"/>
                <a:ea typeface="Times New Roman"/>
                <a:cs typeface="Times New Roman"/>
              </a:rPr>
              <a:t>                            </a:t>
            </a:r>
            <a:r>
              <a:rPr lang="ru-RU" sz="2000" dirty="0" smtClean="0">
                <a:latin typeface="Times New Roman"/>
                <a:ea typeface="Times New Roman"/>
                <a:cs typeface="Times New Roman"/>
              </a:rPr>
              <a:t>        « </a:t>
            </a:r>
            <a:r>
              <a:rPr lang="ru-RU" sz="2000" dirty="0">
                <a:latin typeface="Times New Roman"/>
                <a:ea typeface="Times New Roman"/>
                <a:cs typeface="Times New Roman"/>
              </a:rPr>
              <a:t>- 110» при ДТ от 170 см)						</a:t>
            </a:r>
            <a:endParaRPr lang="ru-RU" sz="1600" dirty="0">
              <a:latin typeface="Calibri"/>
              <a:ea typeface="Times New Roman"/>
              <a:cs typeface="Times New Roman"/>
            </a:endParaRPr>
          </a:p>
          <a:p>
            <a:pPr marL="228600" algn="just">
              <a:lnSpc>
                <a:spcPct val="150000"/>
              </a:lnSpc>
              <a:spcAft>
                <a:spcPts val="0"/>
              </a:spcAft>
            </a:pPr>
            <a:r>
              <a:rPr lang="ru-RU" sz="2000" dirty="0">
                <a:latin typeface="Times New Roman"/>
                <a:ea typeface="Times New Roman"/>
                <a:cs typeface="Times New Roman"/>
              </a:rPr>
              <a:t> </a:t>
            </a:r>
            <a:endParaRPr lang="ru-RU" sz="1600" dirty="0">
              <a:latin typeface="Calibri"/>
              <a:ea typeface="Times New Roman"/>
              <a:cs typeface="Times New Roman"/>
            </a:endParaRPr>
          </a:p>
          <a:p>
            <a:pPr marL="228600" algn="just">
              <a:spcAft>
                <a:spcPts val="0"/>
              </a:spcAft>
            </a:pPr>
            <a:endParaRPr lang="ru-RU" sz="2000" i="1" dirty="0">
              <a:effectLst/>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1742077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29</a:t>
            </a:fld>
            <a:endParaRPr lang="en-US" dirty="0"/>
          </a:p>
        </p:txBody>
      </p:sp>
      <p:sp>
        <p:nvSpPr>
          <p:cNvPr id="3" name="Прямоугольник 2"/>
          <p:cNvSpPr/>
          <p:nvPr/>
        </p:nvSpPr>
        <p:spPr>
          <a:xfrm>
            <a:off x="795647" y="320634"/>
            <a:ext cx="8348353" cy="7186583"/>
          </a:xfrm>
          <a:prstGeom prst="rect">
            <a:avLst/>
          </a:prstGeom>
        </p:spPr>
        <p:txBody>
          <a:bodyPr wrap="square">
            <a:spAutoFit/>
          </a:bodyPr>
          <a:lstStyle/>
          <a:p>
            <a:pPr marL="228600" algn="just">
              <a:spcAft>
                <a:spcPts val="0"/>
              </a:spcAft>
            </a:pPr>
            <a:r>
              <a:rPr lang="ru-RU" sz="2000" dirty="0" smtClean="0">
                <a:latin typeface="Times New Roman" panose="02020603050405020304" pitchFamily="18" charset="0"/>
                <a:ea typeface="Times New Roman"/>
                <a:cs typeface="Times New Roman" panose="02020603050405020304" pitchFamily="18" charset="0"/>
              </a:rPr>
              <a:t>2. </a:t>
            </a:r>
            <a:r>
              <a:rPr lang="ru-RU" sz="2000" b="1" i="1" dirty="0" smtClean="0">
                <a:latin typeface="Times New Roman" panose="02020603050405020304" pitchFamily="18" charset="0"/>
                <a:ea typeface="Times New Roman"/>
                <a:cs typeface="Times New Roman" panose="02020603050405020304" pitchFamily="18" charset="0"/>
              </a:rPr>
              <a:t>Индекс </a:t>
            </a:r>
            <a:r>
              <a:rPr lang="ru-RU" sz="2000" b="1" i="1" dirty="0">
                <a:latin typeface="Times New Roman" panose="02020603050405020304" pitchFamily="18" charset="0"/>
                <a:ea typeface="Times New Roman"/>
                <a:cs typeface="Times New Roman" panose="02020603050405020304" pitchFamily="18" charset="0"/>
              </a:rPr>
              <a:t>Кетле-1</a:t>
            </a:r>
            <a:r>
              <a:rPr lang="ru-RU" sz="2000" i="1" dirty="0">
                <a:latin typeface="Times New Roman" panose="02020603050405020304" pitchFamily="18" charset="0"/>
                <a:ea typeface="Times New Roman"/>
                <a:cs typeface="Times New Roman" panose="02020603050405020304" pitchFamily="18" charset="0"/>
              </a:rPr>
              <a:t>	</a:t>
            </a:r>
            <a:endParaRPr lang="ru-RU" sz="2000" i="1" dirty="0" smtClean="0">
              <a:latin typeface="Times New Roman" panose="02020603050405020304" pitchFamily="18" charset="0"/>
              <a:ea typeface="Times New Roman"/>
              <a:cs typeface="Times New Roman" panose="02020603050405020304" pitchFamily="18" charset="0"/>
            </a:endParaRPr>
          </a:p>
          <a:p>
            <a:pPr marL="228600" algn="just">
              <a:spcAft>
                <a:spcPts val="0"/>
              </a:spcAft>
            </a:pPr>
            <a:r>
              <a:rPr lang="ru-RU" sz="2000" b="1" i="1" dirty="0">
                <a:latin typeface="Times New Roman" panose="02020603050405020304" pitchFamily="18" charset="0"/>
                <a:ea typeface="Times New Roman"/>
                <a:cs typeface="Times New Roman" panose="02020603050405020304" pitchFamily="18" charset="0"/>
              </a:rPr>
              <a:t> </a:t>
            </a:r>
            <a:r>
              <a:rPr lang="ru-RU" sz="2000" b="1" i="1" dirty="0" smtClean="0">
                <a:latin typeface="Times New Roman" panose="02020603050405020304" pitchFamily="18" charset="0"/>
                <a:ea typeface="Times New Roman"/>
                <a:cs typeface="Times New Roman" panose="02020603050405020304" pitchFamily="18" charset="0"/>
              </a:rPr>
              <a:t>                        МАССА </a:t>
            </a:r>
            <a:r>
              <a:rPr lang="ru-RU" sz="2000" b="1" i="1" dirty="0">
                <a:latin typeface="Times New Roman" panose="02020603050405020304" pitchFamily="18" charset="0"/>
                <a:ea typeface="Times New Roman"/>
                <a:cs typeface="Times New Roman" panose="02020603050405020304" pitchFamily="18" charset="0"/>
              </a:rPr>
              <a:t>ТЕЛА  (гр.)</a:t>
            </a:r>
            <a:endParaRPr lang="ru-RU" sz="2000" i="1" dirty="0">
              <a:latin typeface="Times New Roman" panose="02020603050405020304" pitchFamily="18" charset="0"/>
              <a:ea typeface="Times New Roman"/>
              <a:cs typeface="Times New Roman" panose="02020603050405020304" pitchFamily="18" charset="0"/>
            </a:endParaRPr>
          </a:p>
          <a:p>
            <a:pPr marL="228600" algn="just">
              <a:spcAft>
                <a:spcPts val="0"/>
              </a:spcAft>
            </a:pPr>
            <a:r>
              <a:rPr lang="ru-RU" sz="2000" b="1" i="1" dirty="0">
                <a:latin typeface="Times New Roman" panose="02020603050405020304" pitchFamily="18" charset="0"/>
                <a:ea typeface="Times New Roman"/>
                <a:cs typeface="Times New Roman" panose="02020603050405020304" pitchFamily="18" charset="0"/>
              </a:rPr>
              <a:t>				</a:t>
            </a:r>
            <a:r>
              <a:rPr lang="ru-RU" sz="2000" i="1" dirty="0">
                <a:latin typeface="Times New Roman" panose="02020603050405020304" pitchFamily="18" charset="0"/>
                <a:ea typeface="Times New Roman"/>
                <a:cs typeface="Times New Roman" panose="02020603050405020304" pitchFamily="18" charset="0"/>
              </a:rPr>
              <a:t>----------------------------</a:t>
            </a:r>
          </a:p>
          <a:p>
            <a:pPr marL="228600" algn="just">
              <a:spcAft>
                <a:spcPts val="0"/>
              </a:spcAft>
            </a:pPr>
            <a:r>
              <a:rPr lang="ru-RU" sz="2000" b="1" i="1" dirty="0">
                <a:latin typeface="Times New Roman" panose="02020603050405020304" pitchFamily="18" charset="0"/>
                <a:ea typeface="Times New Roman"/>
                <a:cs typeface="Times New Roman" panose="02020603050405020304" pitchFamily="18" charset="0"/>
              </a:rPr>
              <a:t>				ДЛИНА ТЕЛА</a:t>
            </a:r>
            <a:r>
              <a:rPr lang="ru-RU" sz="2000" i="1" dirty="0">
                <a:latin typeface="Times New Roman" panose="02020603050405020304" pitchFamily="18" charset="0"/>
                <a:ea typeface="Times New Roman"/>
                <a:cs typeface="Times New Roman" panose="02020603050405020304" pitchFamily="18" charset="0"/>
              </a:rPr>
              <a:t>  </a:t>
            </a:r>
            <a:r>
              <a:rPr lang="ru-RU" sz="2000" b="1" i="1" dirty="0">
                <a:latin typeface="Times New Roman" panose="02020603050405020304" pitchFamily="18" charset="0"/>
                <a:ea typeface="Times New Roman"/>
                <a:cs typeface="Times New Roman" panose="02020603050405020304" pitchFamily="18" charset="0"/>
              </a:rPr>
              <a:t>(см)</a:t>
            </a:r>
            <a:endParaRPr lang="ru-RU" sz="2000" i="1" dirty="0">
              <a:latin typeface="Times New Roman" panose="02020603050405020304" pitchFamily="18" charset="0"/>
              <a:ea typeface="Times New Roman"/>
              <a:cs typeface="Times New Roman" panose="02020603050405020304" pitchFamily="18" charset="0"/>
            </a:endParaRPr>
          </a:p>
          <a:p>
            <a:pPr marL="228600" algn="just">
              <a:spcAft>
                <a:spcPts val="0"/>
              </a:spcAft>
            </a:pPr>
            <a:r>
              <a:rPr lang="ru-RU" sz="2000" b="1" i="1" dirty="0">
                <a:latin typeface="Times New Roman" panose="02020603050405020304" pitchFamily="18" charset="0"/>
                <a:ea typeface="Times New Roman"/>
                <a:cs typeface="Times New Roman" panose="02020603050405020304" pitchFamily="18" charset="0"/>
              </a:rPr>
              <a:t>	</a:t>
            </a:r>
            <a:endParaRPr lang="ru-RU" sz="2000" i="1" dirty="0">
              <a:latin typeface="Times New Roman" panose="02020603050405020304" pitchFamily="18" charset="0"/>
              <a:ea typeface="Times New Roman"/>
              <a:cs typeface="Times New Roman" panose="02020603050405020304" pitchFamily="18" charset="0"/>
            </a:endParaRP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	оптимальное значение индекса -  для мужчин </a:t>
            </a:r>
            <a:r>
              <a:rPr lang="ru-RU" sz="2000" b="1" i="1" dirty="0">
                <a:latin typeface="Times New Roman" panose="02020603050405020304" pitchFamily="18" charset="0"/>
                <a:ea typeface="Times New Roman"/>
                <a:cs typeface="Times New Roman" panose="02020603050405020304" pitchFamily="18" charset="0"/>
              </a:rPr>
              <a:t>350 – 400</a:t>
            </a:r>
            <a:r>
              <a:rPr lang="ru-RU" sz="2000" i="1" dirty="0">
                <a:latin typeface="Times New Roman" panose="02020603050405020304" pitchFamily="18" charset="0"/>
                <a:ea typeface="Times New Roman"/>
                <a:cs typeface="Times New Roman" panose="02020603050405020304" pitchFamily="18" charset="0"/>
              </a:rPr>
              <a:t> гр./см</a:t>
            </a: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	              				  </a:t>
            </a:r>
            <a:r>
              <a:rPr lang="ru-RU" sz="2000" i="1" dirty="0" smtClean="0">
                <a:latin typeface="Times New Roman" panose="02020603050405020304" pitchFamily="18" charset="0"/>
                <a:ea typeface="Times New Roman"/>
                <a:cs typeface="Times New Roman" panose="02020603050405020304" pitchFamily="18" charset="0"/>
              </a:rPr>
              <a:t>                 -  </a:t>
            </a:r>
            <a:r>
              <a:rPr lang="ru-RU" sz="2000" i="1" dirty="0">
                <a:latin typeface="Times New Roman" panose="02020603050405020304" pitchFamily="18" charset="0"/>
                <a:ea typeface="Times New Roman"/>
                <a:cs typeface="Times New Roman" panose="02020603050405020304" pitchFamily="18" charset="0"/>
              </a:rPr>
              <a:t>для женщин </a:t>
            </a:r>
            <a:r>
              <a:rPr lang="ru-RU" sz="2000" b="1" i="1" dirty="0">
                <a:latin typeface="Times New Roman" panose="02020603050405020304" pitchFamily="18" charset="0"/>
                <a:ea typeface="Times New Roman"/>
                <a:cs typeface="Times New Roman" panose="02020603050405020304" pitchFamily="18" charset="0"/>
              </a:rPr>
              <a:t>325 – 375</a:t>
            </a:r>
            <a:r>
              <a:rPr lang="ru-RU" sz="2000" i="1" dirty="0">
                <a:latin typeface="Times New Roman" panose="02020603050405020304" pitchFamily="18" charset="0"/>
                <a:ea typeface="Times New Roman"/>
                <a:cs typeface="Times New Roman" panose="02020603050405020304" pitchFamily="18" charset="0"/>
              </a:rPr>
              <a:t> гр./</a:t>
            </a:r>
            <a:r>
              <a:rPr lang="ru-RU" sz="2000" i="1" dirty="0" smtClean="0">
                <a:latin typeface="Times New Roman" panose="02020603050405020304" pitchFamily="18" charset="0"/>
                <a:ea typeface="Times New Roman"/>
                <a:cs typeface="Times New Roman" panose="02020603050405020304" pitchFamily="18" charset="0"/>
              </a:rPr>
              <a:t>см</a:t>
            </a:r>
          </a:p>
          <a:p>
            <a:pPr indent="228600" algn="just">
              <a:spcAft>
                <a:spcPts val="0"/>
              </a:spcAft>
            </a:pPr>
            <a:r>
              <a:rPr lang="ru-RU" sz="2000" i="1" dirty="0" smtClean="0">
                <a:latin typeface="Times New Roman" panose="02020603050405020304" pitchFamily="18" charset="0"/>
                <a:ea typeface="Times New Roman"/>
                <a:cs typeface="Times New Roman" panose="02020603050405020304" pitchFamily="18" charset="0"/>
              </a:rPr>
              <a:t>3. </a:t>
            </a:r>
            <a:r>
              <a:rPr lang="ru-RU" sz="2000" b="1" i="1" dirty="0">
                <a:latin typeface="Times New Roman" panose="02020603050405020304" pitchFamily="18" charset="0"/>
                <a:ea typeface="Times New Roman"/>
                <a:cs typeface="Times New Roman" panose="02020603050405020304" pitchFamily="18" charset="0"/>
              </a:rPr>
              <a:t>Жизненный индекс      </a:t>
            </a:r>
            <a:r>
              <a:rPr lang="ru-RU" sz="2000" i="1" dirty="0">
                <a:latin typeface="Times New Roman" panose="02020603050405020304" pitchFamily="18" charset="0"/>
                <a:ea typeface="Times New Roman"/>
                <a:cs typeface="Times New Roman" panose="02020603050405020304" pitchFamily="18" charset="0"/>
              </a:rPr>
              <a:t>	</a:t>
            </a:r>
            <a:r>
              <a:rPr lang="ru-RU" sz="2000" b="1" i="1" dirty="0">
                <a:latin typeface="Times New Roman" panose="02020603050405020304" pitchFamily="18" charset="0"/>
                <a:ea typeface="Times New Roman"/>
                <a:cs typeface="Times New Roman" panose="02020603050405020304" pitchFamily="18" charset="0"/>
              </a:rPr>
              <a:t>Ж Е Л (мл)</a:t>
            </a:r>
            <a:endParaRPr lang="ru-RU" sz="2000" i="1" dirty="0">
              <a:latin typeface="Times New Roman" panose="02020603050405020304" pitchFamily="18" charset="0"/>
              <a:ea typeface="Times New Roman"/>
              <a:cs typeface="Times New Roman" panose="02020603050405020304" pitchFamily="18" charset="0"/>
            </a:endParaRPr>
          </a:p>
          <a:p>
            <a:pPr indent="228600" algn="just">
              <a:spcAft>
                <a:spcPts val="0"/>
              </a:spcAft>
            </a:pPr>
            <a:r>
              <a:rPr lang="ru-RU" sz="2000" b="1" i="1" dirty="0">
                <a:latin typeface="Times New Roman" panose="02020603050405020304" pitchFamily="18" charset="0"/>
                <a:ea typeface="Times New Roman"/>
                <a:cs typeface="Times New Roman" panose="02020603050405020304" pitchFamily="18" charset="0"/>
              </a:rPr>
              <a:t>					</a:t>
            </a:r>
            <a:r>
              <a:rPr lang="ru-RU" sz="2000" b="1" i="1" dirty="0" smtClean="0">
                <a:latin typeface="Times New Roman" panose="02020603050405020304" pitchFamily="18" charset="0"/>
                <a:ea typeface="Times New Roman"/>
                <a:cs typeface="Times New Roman" panose="02020603050405020304" pitchFamily="18" charset="0"/>
              </a:rPr>
              <a:t>         </a:t>
            </a:r>
            <a:r>
              <a:rPr lang="ru-RU" sz="2000" i="1" dirty="0" smtClean="0">
                <a:latin typeface="Times New Roman" panose="02020603050405020304" pitchFamily="18" charset="0"/>
                <a:ea typeface="Times New Roman"/>
                <a:cs typeface="Times New Roman" panose="02020603050405020304" pitchFamily="18" charset="0"/>
              </a:rPr>
              <a:t>-------------------------</a:t>
            </a:r>
            <a:endParaRPr lang="ru-RU" sz="2000" i="1" dirty="0">
              <a:latin typeface="Times New Roman" panose="02020603050405020304" pitchFamily="18" charset="0"/>
              <a:ea typeface="Times New Roman"/>
              <a:cs typeface="Times New Roman" panose="02020603050405020304" pitchFamily="18" charset="0"/>
            </a:endParaRP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					</a:t>
            </a:r>
            <a:r>
              <a:rPr lang="ru-RU" sz="2000" i="1" dirty="0" smtClean="0">
                <a:latin typeface="Times New Roman" panose="02020603050405020304" pitchFamily="18" charset="0"/>
                <a:ea typeface="Times New Roman"/>
                <a:cs typeface="Times New Roman" panose="02020603050405020304" pitchFamily="18" charset="0"/>
              </a:rPr>
              <a:t>         </a:t>
            </a:r>
            <a:r>
              <a:rPr lang="ru-RU" sz="2000" b="1" i="1" dirty="0" smtClean="0">
                <a:latin typeface="Times New Roman" panose="02020603050405020304" pitchFamily="18" charset="0"/>
                <a:ea typeface="Times New Roman"/>
                <a:cs typeface="Times New Roman" panose="02020603050405020304" pitchFamily="18" charset="0"/>
              </a:rPr>
              <a:t>МАССА </a:t>
            </a:r>
            <a:r>
              <a:rPr lang="ru-RU" sz="2000" b="1" i="1" dirty="0">
                <a:latin typeface="Times New Roman" panose="02020603050405020304" pitchFamily="18" charset="0"/>
                <a:ea typeface="Times New Roman"/>
                <a:cs typeface="Times New Roman" panose="02020603050405020304" pitchFamily="18" charset="0"/>
              </a:rPr>
              <a:t>ТЕЛА</a:t>
            </a:r>
            <a:r>
              <a:rPr lang="ru-RU" sz="2000" i="1" dirty="0">
                <a:latin typeface="Times New Roman" panose="02020603050405020304" pitchFamily="18" charset="0"/>
                <a:ea typeface="Times New Roman"/>
                <a:cs typeface="Times New Roman" panose="02020603050405020304" pitchFamily="18" charset="0"/>
              </a:rPr>
              <a:t> (кг)</a:t>
            </a: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 </a:t>
            </a: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	оптимальное значение индекса -  для мужчин </a:t>
            </a:r>
            <a:r>
              <a:rPr lang="ru-RU" sz="2000" b="1" i="1" dirty="0">
                <a:latin typeface="Times New Roman" panose="02020603050405020304" pitchFamily="18" charset="0"/>
                <a:ea typeface="Times New Roman"/>
                <a:cs typeface="Times New Roman" panose="02020603050405020304" pitchFamily="18" charset="0"/>
              </a:rPr>
              <a:t>65 – 70</a:t>
            </a:r>
            <a:r>
              <a:rPr lang="ru-RU" sz="2000" i="1" dirty="0">
                <a:latin typeface="Times New Roman" panose="02020603050405020304" pitchFamily="18" charset="0"/>
                <a:ea typeface="Times New Roman"/>
                <a:cs typeface="Times New Roman" panose="02020603050405020304" pitchFamily="18" charset="0"/>
              </a:rPr>
              <a:t> мл/кг</a:t>
            </a: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					      </a:t>
            </a:r>
            <a:r>
              <a:rPr lang="ru-RU" sz="2000" i="1" dirty="0" smtClean="0">
                <a:latin typeface="Times New Roman" panose="02020603050405020304" pitchFamily="18" charset="0"/>
                <a:ea typeface="Times New Roman"/>
                <a:cs typeface="Times New Roman" panose="02020603050405020304" pitchFamily="18" charset="0"/>
              </a:rPr>
              <a:t>                    - </a:t>
            </a:r>
            <a:r>
              <a:rPr lang="ru-RU" sz="2000" i="1" dirty="0">
                <a:latin typeface="Times New Roman" panose="02020603050405020304" pitchFamily="18" charset="0"/>
                <a:ea typeface="Times New Roman"/>
                <a:cs typeface="Times New Roman" panose="02020603050405020304" pitchFamily="18" charset="0"/>
              </a:rPr>
              <a:t>для женщин </a:t>
            </a:r>
            <a:r>
              <a:rPr lang="ru-RU" sz="2000" b="1" i="1" dirty="0">
                <a:latin typeface="Times New Roman" panose="02020603050405020304" pitchFamily="18" charset="0"/>
                <a:ea typeface="Times New Roman"/>
                <a:cs typeface="Times New Roman" panose="02020603050405020304" pitchFamily="18" charset="0"/>
              </a:rPr>
              <a:t>55 – 60</a:t>
            </a:r>
            <a:r>
              <a:rPr lang="ru-RU" sz="2000" i="1" dirty="0">
                <a:latin typeface="Times New Roman" panose="02020603050405020304" pitchFamily="18" charset="0"/>
                <a:ea typeface="Times New Roman"/>
                <a:cs typeface="Times New Roman" panose="02020603050405020304" pitchFamily="18" charset="0"/>
              </a:rPr>
              <a:t> мл/кг</a:t>
            </a: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 </a:t>
            </a: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4</a:t>
            </a:r>
            <a:r>
              <a:rPr lang="ru-RU" sz="2000" i="1" dirty="0" smtClean="0">
                <a:latin typeface="Times New Roman" panose="02020603050405020304" pitchFamily="18" charset="0"/>
                <a:ea typeface="Times New Roman"/>
                <a:cs typeface="Times New Roman" panose="02020603050405020304" pitchFamily="18" charset="0"/>
              </a:rPr>
              <a:t>. </a:t>
            </a:r>
            <a:r>
              <a:rPr lang="ru-RU" sz="2000" b="1" i="1" dirty="0">
                <a:latin typeface="Times New Roman" panose="02020603050405020304" pitchFamily="18" charset="0"/>
                <a:ea typeface="Times New Roman"/>
                <a:cs typeface="Times New Roman" panose="02020603050405020304" pitchFamily="18" charset="0"/>
              </a:rPr>
              <a:t>Индекс </a:t>
            </a:r>
            <a:r>
              <a:rPr lang="ru-RU" sz="2000" b="1" i="1" dirty="0" err="1">
                <a:latin typeface="Times New Roman" panose="02020603050405020304" pitchFamily="18" charset="0"/>
                <a:ea typeface="Times New Roman"/>
                <a:cs typeface="Times New Roman" panose="02020603050405020304" pitchFamily="18" charset="0"/>
              </a:rPr>
              <a:t>Пинье</a:t>
            </a:r>
            <a:r>
              <a:rPr lang="ru-RU" sz="2000" b="1" i="1" dirty="0">
                <a:latin typeface="Times New Roman" panose="02020603050405020304" pitchFamily="18" charset="0"/>
                <a:ea typeface="Times New Roman"/>
                <a:cs typeface="Times New Roman" panose="02020603050405020304" pitchFamily="18" charset="0"/>
              </a:rPr>
              <a:t>  (крепость телосложения)</a:t>
            </a:r>
          </a:p>
          <a:p>
            <a:pPr marL="1143000" indent="228600" algn="just">
              <a:spcAft>
                <a:spcPts val="0"/>
              </a:spcAft>
            </a:pPr>
            <a:r>
              <a:rPr lang="en-US" sz="2000" i="1" dirty="0">
                <a:latin typeface="Times New Roman" panose="02020603050405020304" pitchFamily="18" charset="0"/>
                <a:ea typeface="Times New Roman"/>
                <a:cs typeface="Times New Roman" panose="02020603050405020304" pitchFamily="18" charset="0"/>
              </a:rPr>
              <a:t>I</a:t>
            </a:r>
            <a:r>
              <a:rPr lang="ru-RU" sz="2000" i="1" dirty="0">
                <a:latin typeface="Times New Roman" panose="02020603050405020304" pitchFamily="18" charset="0"/>
                <a:ea typeface="Times New Roman"/>
                <a:cs typeface="Times New Roman" panose="02020603050405020304" pitchFamily="18" charset="0"/>
              </a:rPr>
              <a:t> = </a:t>
            </a:r>
            <a:r>
              <a:rPr lang="ru-RU" sz="2000" b="1" i="1" dirty="0">
                <a:latin typeface="Times New Roman" panose="02020603050405020304" pitchFamily="18" charset="0"/>
                <a:ea typeface="Times New Roman"/>
                <a:cs typeface="Times New Roman" panose="02020603050405020304" pitchFamily="18" charset="0"/>
              </a:rPr>
              <a:t>ДЛИНА ТЕЛА – (МАССА ТЕЛА + ОГК)</a:t>
            </a:r>
            <a:endParaRPr lang="ru-RU" sz="2000" i="1" dirty="0">
              <a:latin typeface="Times New Roman" panose="02020603050405020304" pitchFamily="18" charset="0"/>
              <a:ea typeface="Times New Roman"/>
              <a:cs typeface="Times New Roman" panose="02020603050405020304" pitchFamily="18" charset="0"/>
            </a:endParaRPr>
          </a:p>
          <a:p>
            <a:pPr marL="228600" algn="just">
              <a:spcAft>
                <a:spcPts val="0"/>
              </a:spcAft>
            </a:pPr>
            <a:r>
              <a:rPr lang="ru-RU" sz="2000" b="1" i="1" dirty="0">
                <a:latin typeface="Times New Roman" panose="02020603050405020304" pitchFamily="18" charset="0"/>
                <a:ea typeface="Times New Roman"/>
                <a:cs typeface="Times New Roman" panose="02020603050405020304" pitchFamily="18" charset="0"/>
              </a:rPr>
              <a:t>		</a:t>
            </a:r>
            <a:r>
              <a:rPr lang="ru-RU" sz="2000" i="1" dirty="0">
                <a:latin typeface="Times New Roman" panose="02020603050405020304" pitchFamily="18" charset="0"/>
                <a:ea typeface="Times New Roman"/>
                <a:cs typeface="Times New Roman" panose="02020603050405020304" pitchFamily="18" charset="0"/>
              </a:rPr>
              <a:t>индекс   &lt; 10 – телосложение крепкое</a:t>
            </a: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		от 10 до 20 – хорошее</a:t>
            </a: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		от 21 до 25 – среднее</a:t>
            </a:r>
          </a:p>
          <a:p>
            <a:pPr marL="228600" algn="just">
              <a:spcAft>
                <a:spcPts val="0"/>
              </a:spcAft>
            </a:pPr>
            <a:r>
              <a:rPr lang="ru-RU" sz="2000" i="1" dirty="0">
                <a:latin typeface="Times New Roman" panose="02020603050405020304" pitchFamily="18" charset="0"/>
                <a:ea typeface="Times New Roman"/>
                <a:cs typeface="Times New Roman" panose="02020603050405020304" pitchFamily="18" charset="0"/>
              </a:rPr>
              <a:t>		от 26 до 35 – слабое</a:t>
            </a:r>
          </a:p>
          <a:p>
            <a:pPr marL="457200" indent="457200" algn="just">
              <a:spcAft>
                <a:spcPts val="0"/>
              </a:spcAft>
            </a:pPr>
            <a:r>
              <a:rPr lang="ru-RU" sz="2000" i="1" dirty="0">
                <a:latin typeface="Times New Roman" panose="02020603050405020304" pitchFamily="18" charset="0"/>
                <a:ea typeface="Times New Roman"/>
                <a:cs typeface="Times New Roman" panose="02020603050405020304" pitchFamily="18" charset="0"/>
              </a:rPr>
              <a:t>индекс  &gt;  36  –  телосложение очень слабое</a:t>
            </a:r>
          </a:p>
          <a:p>
            <a:pPr algn="just">
              <a:spcAft>
                <a:spcPts val="0"/>
              </a:spcAft>
            </a:pPr>
            <a:r>
              <a:rPr lang="ru-RU" sz="2000" dirty="0">
                <a:latin typeface="Times New Roman" panose="02020603050405020304" pitchFamily="18" charset="0"/>
                <a:ea typeface="Times New Roman"/>
                <a:cs typeface="Times New Roman" panose="02020603050405020304" pitchFamily="18" charset="0"/>
              </a:rPr>
              <a:t>     </a:t>
            </a:r>
          </a:p>
          <a:p>
            <a:pPr marL="228600" algn="just">
              <a:lnSpc>
                <a:spcPct val="150000"/>
              </a:lnSpc>
              <a:spcAft>
                <a:spcPts val="0"/>
              </a:spcAft>
            </a:pPr>
            <a:endParaRPr lang="ru-RU" sz="1400" dirty="0">
              <a:effectLst/>
              <a:latin typeface="Calibri"/>
              <a:ea typeface="Times New Roman"/>
              <a:cs typeface="Times New Roman"/>
            </a:endParaRPr>
          </a:p>
        </p:txBody>
      </p:sp>
    </p:spTree>
    <p:extLst>
      <p:ext uri="{BB962C8B-B14F-4D97-AF65-F5344CB8AC3E}">
        <p14:creationId xmlns:p14="http://schemas.microsoft.com/office/powerpoint/2010/main" val="221198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2344" y="1160490"/>
            <a:ext cx="8699500" cy="4708981"/>
          </a:xfrm>
          <a:prstGeom prst="rect">
            <a:avLst/>
          </a:prstGeom>
          <a:solidFill>
            <a:schemeClr val="bg1"/>
          </a:solidFill>
        </p:spPr>
        <p:txBody>
          <a:bodyPr wrap="square" rtlCol="0" anchor="ctr">
            <a:spAutoFit/>
          </a:bodyPr>
          <a:lstStyle/>
          <a:p>
            <a:pPr marL="342900" indent="-342900">
              <a:buFont typeface="Wingdings" pitchFamily="2" charset="2"/>
              <a:buChar char="Ø"/>
            </a:pPr>
            <a:r>
              <a:rPr lang="ru-RU" sz="2000" b="1" i="1" dirty="0">
                <a:latin typeface="Times New Roman" pitchFamily="18" charset="0"/>
                <a:cs typeface="Times New Roman" pitchFamily="18" charset="0"/>
              </a:rPr>
              <a:t>Диагностика состояния здоровья</a:t>
            </a:r>
            <a:r>
              <a:rPr lang="ru-RU" sz="2000" i="1" dirty="0">
                <a:latin typeface="Times New Roman" pitchFamily="18" charset="0"/>
                <a:cs typeface="Times New Roman" pitchFamily="18" charset="0"/>
              </a:rPr>
              <a:t> - краткое заключение о состоя­нии здоровья занимающегося по результатам врачебного контроля.</a:t>
            </a:r>
          </a:p>
          <a:p>
            <a:pPr marL="342900" indent="-342900">
              <a:buFont typeface="Wingdings" pitchFamily="2" charset="2"/>
              <a:buChar char="Ø"/>
            </a:pPr>
            <a:r>
              <a:rPr lang="ru-RU" sz="2000" b="1" i="1" dirty="0">
                <a:latin typeface="Times New Roman" pitchFamily="18" charset="0"/>
                <a:cs typeface="Times New Roman" pitchFamily="18" charset="0"/>
              </a:rPr>
              <a:t>Функциональная проба </a:t>
            </a:r>
            <a:r>
              <a:rPr lang="ru-RU" sz="2000" i="1" dirty="0">
                <a:latin typeface="Times New Roman" pitchFamily="18" charset="0"/>
                <a:cs typeface="Times New Roman" pitchFamily="18" charset="0"/>
              </a:rPr>
              <a:t>- дозированная нагрузка, позволяющая оценить функциональное состояние организма.</a:t>
            </a:r>
          </a:p>
          <a:p>
            <a:pPr marL="342900" indent="-342900">
              <a:buFont typeface="Wingdings" pitchFamily="2" charset="2"/>
              <a:buChar char="Ø"/>
            </a:pPr>
            <a:r>
              <a:rPr lang="ru-RU" sz="2000" b="1" i="1" dirty="0">
                <a:latin typeface="Times New Roman" pitchFamily="18" charset="0"/>
                <a:cs typeface="Times New Roman" pitchFamily="18" charset="0"/>
              </a:rPr>
              <a:t>Критерии физического развития </a:t>
            </a:r>
            <a:r>
              <a:rPr lang="ru-RU" sz="2000" i="1" dirty="0">
                <a:latin typeface="Times New Roman" pitchFamily="18" charset="0"/>
                <a:cs typeface="Times New Roman" pitchFamily="18" charset="0"/>
              </a:rPr>
              <a:t>- состояние основных форм и размеров тела, функциональных способностей организма. К ним относятся: осанка, состояние костного скелета и мускулатуры, степень жироотложе­ния, форма грудной клетки, спины, живота, ног, а также результаты функ­циональных проб.</a:t>
            </a:r>
          </a:p>
          <a:p>
            <a:pPr marL="342900" indent="-342900">
              <a:buFont typeface="Wingdings" pitchFamily="2" charset="2"/>
              <a:buChar char="Ø"/>
            </a:pPr>
            <a:r>
              <a:rPr lang="ru-RU" sz="2000" b="1" i="1" dirty="0">
                <a:latin typeface="Times New Roman" pitchFamily="18" charset="0"/>
                <a:cs typeface="Times New Roman" pitchFamily="18" charset="0"/>
              </a:rPr>
              <a:t>Антропометрические показатели </a:t>
            </a:r>
            <a:r>
              <a:rPr lang="ru-RU" sz="2000" i="1" dirty="0">
                <a:latin typeface="Times New Roman" pitchFamily="18" charset="0"/>
                <a:cs typeface="Times New Roman" pitchFamily="18" charset="0"/>
              </a:rPr>
              <a:t>- это комплекс морфологиче­ских и функциональных данных, характеризующих возрастные и половые особенности физического развития. К ним относятся: длина и масса тела, окружность грудной клетки, жизненная емкость легких, ручная и становая динамометрия и др.</a:t>
            </a:r>
          </a:p>
          <a:p>
            <a:r>
              <a:rPr lang="ru-RU" sz="2000" i="1" dirty="0">
                <a:latin typeface="Times New Roman" pitchFamily="18" charset="0"/>
                <a:cs typeface="Times New Roman" pitchFamily="18" charset="0"/>
              </a:rPr>
              <a:t> </a:t>
            </a:r>
          </a:p>
        </p:txBody>
      </p:sp>
      <p:sp>
        <p:nvSpPr>
          <p:cNvPr id="7" name="Номер слайда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144273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30</a:t>
            </a:fld>
            <a:endParaRPr lang="en-US" dirty="0"/>
          </a:p>
        </p:txBody>
      </p:sp>
      <p:sp>
        <p:nvSpPr>
          <p:cNvPr id="3" name="Прямоугольник 2"/>
          <p:cNvSpPr/>
          <p:nvPr/>
        </p:nvSpPr>
        <p:spPr>
          <a:xfrm>
            <a:off x="807522" y="249382"/>
            <a:ext cx="9571512" cy="7017306"/>
          </a:xfrm>
          <a:prstGeom prst="rect">
            <a:avLst/>
          </a:prstGeom>
        </p:spPr>
        <p:txBody>
          <a:bodyPr wrap="square">
            <a:spAutoFit/>
          </a:bodyPr>
          <a:lstStyle/>
          <a:p>
            <a:pPr marL="228600" algn="ctr">
              <a:lnSpc>
                <a:spcPct val="150000"/>
              </a:lnSpc>
              <a:spcAft>
                <a:spcPts val="0"/>
              </a:spcAft>
            </a:pPr>
            <a:r>
              <a:rPr lang="ru-RU" sz="2000" b="1" dirty="0">
                <a:latin typeface="Times New Roman"/>
                <a:ea typeface="Times New Roman"/>
                <a:cs typeface="Times New Roman"/>
              </a:rPr>
              <a:t>Исследование и оценка функционального </a:t>
            </a:r>
            <a:r>
              <a:rPr lang="ru-RU" sz="2000" b="1" dirty="0" smtClean="0">
                <a:latin typeface="Times New Roman"/>
                <a:ea typeface="Times New Roman"/>
                <a:cs typeface="Times New Roman"/>
              </a:rPr>
              <a:t>состояния</a:t>
            </a:r>
            <a:endParaRPr lang="ru-RU" sz="1400" dirty="0">
              <a:latin typeface="Calibri"/>
              <a:ea typeface="Times New Roman"/>
              <a:cs typeface="Times New Roman"/>
            </a:endParaRPr>
          </a:p>
          <a:p>
            <a:pPr indent="450215" algn="just">
              <a:lnSpc>
                <a:spcPct val="150000"/>
              </a:lnSpc>
              <a:spcAft>
                <a:spcPts val="0"/>
              </a:spcAft>
            </a:pPr>
            <a:r>
              <a:rPr lang="ru-RU" sz="2000" b="1" i="1" dirty="0" smtClean="0">
                <a:latin typeface="Times New Roman"/>
                <a:ea typeface="Times New Roman"/>
                <a:cs typeface="Times New Roman"/>
              </a:rPr>
              <a:t>Функциональная </a:t>
            </a:r>
            <a:r>
              <a:rPr lang="ru-RU" sz="2000" b="1" i="1" dirty="0">
                <a:latin typeface="Times New Roman"/>
                <a:ea typeface="Times New Roman"/>
                <a:cs typeface="Times New Roman"/>
              </a:rPr>
              <a:t>проба </a:t>
            </a:r>
            <a:r>
              <a:rPr lang="ru-RU" sz="2000" i="1" dirty="0">
                <a:latin typeface="Times New Roman"/>
                <a:ea typeface="Times New Roman"/>
                <a:cs typeface="Times New Roman"/>
              </a:rPr>
              <a:t>- способ определения степени влияния на организм дозированной физической нагрузки. Проба имеет значение для оценки функционального состояния систем организма, степени приспособляемости организма к физическим нагрузкам для определения их оптимального объема и интенсивности, а также для выявления отклонений, связанных с нарушением методики учебно-тренировочного процесса</a:t>
            </a:r>
            <a:r>
              <a:rPr lang="ru-RU" sz="2000" i="1" dirty="0" smtClean="0">
                <a:latin typeface="Times New Roman"/>
                <a:ea typeface="Times New Roman"/>
                <a:cs typeface="Times New Roman"/>
              </a:rPr>
              <a:t>.</a:t>
            </a:r>
          </a:p>
          <a:p>
            <a:pPr algn="ctr">
              <a:lnSpc>
                <a:spcPct val="150000"/>
              </a:lnSpc>
              <a:spcAft>
                <a:spcPts val="0"/>
              </a:spcAft>
            </a:pPr>
            <a:r>
              <a:rPr lang="ru-RU" sz="2000" b="1" i="1" dirty="0">
                <a:latin typeface="Times New Roman"/>
                <a:ea typeface="Times New Roman"/>
                <a:cs typeface="Times New Roman"/>
              </a:rPr>
              <a:t>Исследование сердечнососудистой системы и оценка физической                              </a:t>
            </a:r>
            <a:r>
              <a:rPr lang="ru-RU" sz="2000" b="1" i="1" dirty="0" smtClean="0">
                <a:latin typeface="Times New Roman"/>
                <a:ea typeface="Times New Roman"/>
                <a:cs typeface="Times New Roman"/>
              </a:rPr>
              <a:t>работоспособности</a:t>
            </a:r>
            <a:endParaRPr lang="ru-RU" sz="1600" i="1" dirty="0">
              <a:latin typeface="Calibri"/>
              <a:ea typeface="Times New Roman"/>
              <a:cs typeface="Times New Roman"/>
            </a:endParaRPr>
          </a:p>
          <a:p>
            <a:pPr indent="450215" algn="just">
              <a:lnSpc>
                <a:spcPct val="150000"/>
              </a:lnSpc>
              <a:spcAft>
                <a:spcPts val="0"/>
              </a:spcAft>
            </a:pPr>
            <a:endParaRPr lang="ru-RU" sz="2000" i="1" dirty="0" smtClean="0">
              <a:latin typeface="Times New Roman"/>
              <a:ea typeface="Times New Roman"/>
              <a:cs typeface="Times New Roman"/>
            </a:endParaRPr>
          </a:p>
          <a:p>
            <a:pPr indent="450215" algn="just">
              <a:lnSpc>
                <a:spcPct val="150000"/>
              </a:lnSpc>
              <a:spcAft>
                <a:spcPts val="0"/>
              </a:spcAft>
            </a:pPr>
            <a:r>
              <a:rPr lang="ru-RU" sz="2000" dirty="0">
                <a:latin typeface="Times New Roman"/>
                <a:ea typeface="Times New Roman"/>
                <a:cs typeface="Times New Roman"/>
              </a:rPr>
              <a:t>Функциональные пробы подразделяют на три группы</a:t>
            </a:r>
            <a:r>
              <a:rPr lang="ru-RU" sz="2000" dirty="0" smtClean="0">
                <a:latin typeface="Times New Roman"/>
                <a:ea typeface="Times New Roman"/>
                <a:cs typeface="Times New Roman"/>
              </a:rPr>
              <a:t>:</a:t>
            </a:r>
          </a:p>
          <a:p>
            <a:pPr indent="450215" algn="just">
              <a:lnSpc>
                <a:spcPct val="150000"/>
              </a:lnSpc>
              <a:spcAft>
                <a:spcPts val="0"/>
              </a:spcAft>
            </a:pPr>
            <a:r>
              <a:rPr lang="ru-RU" sz="2000" dirty="0" smtClean="0">
                <a:latin typeface="Times New Roman"/>
                <a:ea typeface="Times New Roman"/>
                <a:cs typeface="Times New Roman"/>
              </a:rPr>
              <a:t>  </a:t>
            </a:r>
            <a:r>
              <a:rPr lang="ru-RU" sz="2000" dirty="0">
                <a:latin typeface="Times New Roman"/>
                <a:ea typeface="Times New Roman"/>
                <a:cs typeface="Times New Roman"/>
              </a:rPr>
              <a:t>1. </a:t>
            </a:r>
            <a:r>
              <a:rPr lang="ru-RU" sz="2000" dirty="0" smtClean="0">
                <a:latin typeface="Times New Roman"/>
                <a:ea typeface="Times New Roman"/>
                <a:cs typeface="Times New Roman"/>
              </a:rPr>
              <a:t>одномоментные - с однократной физической нагрузкой;</a:t>
            </a:r>
          </a:p>
          <a:p>
            <a:pPr indent="450215" algn="just">
              <a:lnSpc>
                <a:spcPct val="150000"/>
              </a:lnSpc>
              <a:spcAft>
                <a:spcPts val="0"/>
              </a:spcAft>
            </a:pPr>
            <a:r>
              <a:rPr lang="ru-RU" sz="2000" dirty="0" smtClean="0">
                <a:latin typeface="Times New Roman"/>
                <a:ea typeface="Times New Roman"/>
                <a:cs typeface="Times New Roman"/>
              </a:rPr>
              <a:t>  </a:t>
            </a:r>
            <a:r>
              <a:rPr lang="ru-RU" sz="2000" dirty="0">
                <a:latin typeface="Times New Roman"/>
                <a:ea typeface="Times New Roman"/>
                <a:cs typeface="Times New Roman"/>
              </a:rPr>
              <a:t>2. </a:t>
            </a:r>
            <a:r>
              <a:rPr lang="ru-RU" sz="2000" dirty="0" err="1" smtClean="0">
                <a:latin typeface="Times New Roman"/>
                <a:ea typeface="Times New Roman"/>
                <a:cs typeface="Times New Roman"/>
              </a:rPr>
              <a:t>двухмоментные</a:t>
            </a:r>
            <a:r>
              <a:rPr lang="ru-RU" sz="2000" dirty="0">
                <a:latin typeface="Times New Roman"/>
                <a:ea typeface="Times New Roman"/>
                <a:cs typeface="Times New Roman"/>
              </a:rPr>
              <a:t>,</a:t>
            </a:r>
            <a:r>
              <a:rPr lang="ru-RU" sz="2000" dirty="0" smtClean="0">
                <a:latin typeface="Times New Roman"/>
                <a:ea typeface="Times New Roman"/>
                <a:cs typeface="Times New Roman"/>
              </a:rPr>
              <a:t> </a:t>
            </a:r>
            <a:endParaRPr lang="ru-RU" sz="1600" dirty="0">
              <a:latin typeface="Calibri"/>
              <a:ea typeface="Times New Roman"/>
              <a:cs typeface="Times New Roman"/>
            </a:endParaRPr>
          </a:p>
          <a:p>
            <a:pPr indent="450215" algn="just">
              <a:lnSpc>
                <a:spcPct val="150000"/>
              </a:lnSpc>
              <a:spcAft>
                <a:spcPts val="0"/>
              </a:spcAft>
            </a:pPr>
            <a:r>
              <a:rPr lang="ru-RU" sz="2000" dirty="0" smtClean="0">
                <a:latin typeface="Times New Roman"/>
                <a:ea typeface="Times New Roman"/>
                <a:cs typeface="Times New Roman"/>
              </a:rPr>
              <a:t>  3</a:t>
            </a:r>
            <a:r>
              <a:rPr lang="ru-RU" sz="2000" dirty="0">
                <a:latin typeface="Times New Roman"/>
                <a:ea typeface="Times New Roman"/>
                <a:cs typeface="Times New Roman"/>
              </a:rPr>
              <a:t>. </a:t>
            </a:r>
            <a:r>
              <a:rPr lang="ru-RU" sz="2000" dirty="0" err="1" smtClean="0">
                <a:latin typeface="Times New Roman"/>
                <a:ea typeface="Times New Roman"/>
                <a:cs typeface="Times New Roman"/>
              </a:rPr>
              <a:t>трехмоментные</a:t>
            </a:r>
            <a:r>
              <a:rPr lang="ru-RU" sz="2000" dirty="0">
                <a:latin typeface="Times New Roman"/>
                <a:ea typeface="Times New Roman"/>
                <a:cs typeface="Times New Roman"/>
              </a:rPr>
              <a:t>.</a:t>
            </a:r>
            <a:endParaRPr lang="ru-RU" sz="1600" dirty="0">
              <a:latin typeface="Calibri"/>
              <a:ea typeface="Times New Roman"/>
              <a:cs typeface="Times New Roman"/>
            </a:endParaRPr>
          </a:p>
          <a:p>
            <a:pPr indent="450215" algn="just">
              <a:lnSpc>
                <a:spcPct val="150000"/>
              </a:lnSpc>
              <a:spcAft>
                <a:spcPts val="0"/>
              </a:spcAft>
            </a:pPr>
            <a:endParaRPr lang="ru-RU" sz="2000" i="1" dirty="0">
              <a:effectLst/>
              <a:latin typeface="Calibri"/>
              <a:ea typeface="Times New Roman"/>
              <a:cs typeface="Times New Roman"/>
            </a:endParaRPr>
          </a:p>
        </p:txBody>
      </p:sp>
    </p:spTree>
    <p:extLst>
      <p:ext uri="{BB962C8B-B14F-4D97-AF65-F5344CB8AC3E}">
        <p14:creationId xmlns:p14="http://schemas.microsoft.com/office/powerpoint/2010/main" val="957392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31</a:t>
            </a:fld>
            <a:endParaRPr lang="en-US" dirty="0"/>
          </a:p>
        </p:txBody>
      </p:sp>
      <p:sp>
        <p:nvSpPr>
          <p:cNvPr id="3" name="Прямоугольник 2"/>
          <p:cNvSpPr/>
          <p:nvPr/>
        </p:nvSpPr>
        <p:spPr>
          <a:xfrm>
            <a:off x="807521" y="296883"/>
            <a:ext cx="10141527" cy="5632311"/>
          </a:xfrm>
          <a:prstGeom prst="rect">
            <a:avLst/>
          </a:prstGeom>
        </p:spPr>
        <p:txBody>
          <a:bodyPr wrap="square">
            <a:spAutoFit/>
          </a:bodyPr>
          <a:lstStyle/>
          <a:p>
            <a:pPr algn="ctr"/>
            <a:r>
              <a:rPr lang="ru-RU" sz="2000" b="1" dirty="0" smtClean="0">
                <a:latin typeface="Times New Roman" panose="02020603050405020304" pitchFamily="18" charset="0"/>
                <a:ea typeface="Times New Roman"/>
                <a:cs typeface="Times New Roman" panose="02020603050405020304" pitchFamily="18" charset="0"/>
              </a:rPr>
              <a:t>По </a:t>
            </a:r>
            <a:r>
              <a:rPr lang="ru-RU" sz="2000" b="1" dirty="0">
                <a:latin typeface="Times New Roman" panose="02020603050405020304" pitchFamily="18" charset="0"/>
                <a:ea typeface="Times New Roman"/>
                <a:cs typeface="Times New Roman" panose="02020603050405020304" pitchFamily="18" charset="0"/>
              </a:rPr>
              <a:t>характеру изменения пульса и артериального давления на нагрузки установлено </a:t>
            </a:r>
            <a:r>
              <a:rPr lang="ru-RU" sz="2000" b="1" dirty="0" smtClean="0">
                <a:latin typeface="Times New Roman" panose="02020603050405020304" pitchFamily="18" charset="0"/>
                <a:ea typeface="Times New Roman"/>
                <a:cs typeface="Times New Roman" panose="02020603050405020304" pitchFamily="18" charset="0"/>
              </a:rPr>
              <a:t> п я </a:t>
            </a:r>
            <a:r>
              <a:rPr lang="ru-RU" sz="2000" b="1" dirty="0">
                <a:latin typeface="Times New Roman" panose="02020603050405020304" pitchFamily="18" charset="0"/>
                <a:ea typeface="Times New Roman"/>
                <a:cs typeface="Times New Roman" panose="02020603050405020304" pitchFamily="18" charset="0"/>
              </a:rPr>
              <a:t>т ь    о с н о в н ы х   т и п о в   р е а к ц и </a:t>
            </a:r>
            <a:r>
              <a:rPr lang="ru-RU" sz="2000" b="1" dirty="0" smtClean="0">
                <a:latin typeface="Times New Roman" panose="02020603050405020304" pitchFamily="18" charset="0"/>
                <a:ea typeface="Times New Roman"/>
                <a:cs typeface="Times New Roman" panose="02020603050405020304" pitchFamily="18" charset="0"/>
              </a:rPr>
              <a:t>й.</a:t>
            </a:r>
            <a:endParaRPr lang="ru-RU" sz="2000" b="1" dirty="0">
              <a:latin typeface="Times New Roman" panose="02020603050405020304" pitchFamily="18" charset="0"/>
              <a:ea typeface="Times New Roman"/>
              <a:cs typeface="Times New Roman" panose="02020603050405020304" pitchFamily="18" charset="0"/>
            </a:endParaRPr>
          </a:p>
          <a:p>
            <a:pPr marL="285750" indent="-285750" algn="just">
              <a:buFont typeface="Wingdings" panose="05000000000000000000" pitchFamily="2" charset="2"/>
              <a:buChar char="Ø"/>
            </a:pPr>
            <a:r>
              <a:rPr lang="ru-RU" sz="2000" dirty="0" smtClean="0">
                <a:latin typeface="Times New Roman" panose="02020603050405020304" pitchFamily="18" charset="0"/>
                <a:ea typeface="Times New Roman"/>
                <a:cs typeface="Times New Roman" panose="02020603050405020304" pitchFamily="18" charset="0"/>
              </a:rPr>
              <a:t> </a:t>
            </a:r>
            <a:r>
              <a:rPr lang="ru-RU" sz="2000" i="1" dirty="0">
                <a:latin typeface="Times New Roman" panose="02020603050405020304" pitchFamily="18" charset="0"/>
                <a:ea typeface="Times New Roman"/>
                <a:cs typeface="Times New Roman" panose="02020603050405020304" pitchFamily="18" charset="0"/>
              </a:rPr>
              <a:t>Н о р м о т о н и ч е с к а я      реакция характеризуется </a:t>
            </a:r>
            <a:r>
              <a:rPr lang="ru-RU" sz="2000" i="1" dirty="0" err="1">
                <a:latin typeface="Times New Roman" panose="02020603050405020304" pitchFamily="18" charset="0"/>
                <a:ea typeface="Times New Roman"/>
                <a:cs typeface="Times New Roman" panose="02020603050405020304" pitchFamily="18" charset="0"/>
              </a:rPr>
              <a:t>однонаправленностью</a:t>
            </a:r>
            <a:r>
              <a:rPr lang="ru-RU" sz="2000" i="1" dirty="0">
                <a:latin typeface="Times New Roman" panose="02020603050405020304" pitchFamily="18" charset="0"/>
                <a:ea typeface="Times New Roman"/>
                <a:cs typeface="Times New Roman" panose="02020603050405020304" pitchFamily="18" charset="0"/>
              </a:rPr>
              <a:t> изменений пульса и АД  при сохранении определенных соотношений. </a:t>
            </a:r>
            <a:endParaRPr lang="ru-RU" sz="2000" i="1" dirty="0" smtClean="0">
              <a:latin typeface="Times New Roman" panose="02020603050405020304" pitchFamily="18" charset="0"/>
              <a:ea typeface="Times New Roman"/>
              <a:cs typeface="Times New Roman" panose="02020603050405020304" pitchFamily="18" charset="0"/>
            </a:endParaRPr>
          </a:p>
          <a:p>
            <a:pPr marL="285750" indent="-285750" algn="just">
              <a:buFont typeface="Wingdings" panose="05000000000000000000" pitchFamily="2" charset="2"/>
              <a:buChar char="Ø"/>
            </a:pPr>
            <a:r>
              <a:rPr lang="ru-RU" sz="2000" i="1" dirty="0">
                <a:latin typeface="Times New Roman" panose="02020603050405020304" pitchFamily="18" charset="0"/>
                <a:ea typeface="Times New Roman"/>
                <a:cs typeface="Times New Roman" panose="02020603050405020304" pitchFamily="18" charset="0"/>
              </a:rPr>
              <a:t> А с т е н и ч е с к а я (гипотоническая)    реакция характеризуется относительно значительным учащением пульса (на 100-150%), тогда как максимальное давление повышается слабо или вовсе не повышается, а иногда даже снижается. </a:t>
            </a:r>
            <a:endParaRPr lang="ru-RU" sz="2000" i="1" dirty="0" smtClean="0">
              <a:latin typeface="Times New Roman" panose="02020603050405020304" pitchFamily="18" charset="0"/>
              <a:ea typeface="Times New Roman"/>
              <a:cs typeface="Times New Roman" panose="02020603050405020304" pitchFamily="18" charset="0"/>
            </a:endParaRPr>
          </a:p>
          <a:p>
            <a:pPr marL="285750" indent="-285750" algn="just">
              <a:buFont typeface="Wingdings" panose="05000000000000000000" pitchFamily="2" charset="2"/>
              <a:buChar char="Ø"/>
            </a:pPr>
            <a:r>
              <a:rPr lang="ru-RU" sz="2000" i="1" dirty="0">
                <a:latin typeface="Times New Roman" panose="02020603050405020304" pitchFamily="18" charset="0"/>
                <a:ea typeface="Times New Roman"/>
                <a:cs typeface="Times New Roman" panose="02020603050405020304" pitchFamily="18" charset="0"/>
              </a:rPr>
              <a:t> Г и п е р т о н и ч е с к а я    реакция отличается необычно большим повышением максимального давления (до 200-220 мм </a:t>
            </a:r>
            <a:r>
              <a:rPr lang="ru-RU" sz="2000" i="1" dirty="0" err="1">
                <a:latin typeface="Times New Roman" panose="02020603050405020304" pitchFamily="18" charset="0"/>
                <a:ea typeface="Times New Roman"/>
                <a:cs typeface="Times New Roman" panose="02020603050405020304" pitchFamily="18" charset="0"/>
              </a:rPr>
              <a:t>рт</a:t>
            </a:r>
            <a:r>
              <a:rPr lang="ru-RU" sz="2000" i="1" dirty="0">
                <a:latin typeface="Times New Roman" panose="02020603050405020304" pitchFamily="18" charset="0"/>
                <a:ea typeface="Times New Roman"/>
                <a:cs typeface="Times New Roman" panose="02020603050405020304" pitchFamily="18" charset="0"/>
              </a:rPr>
              <a:t> </a:t>
            </a:r>
            <a:r>
              <a:rPr lang="ru-RU" sz="2000" i="1" dirty="0" err="1">
                <a:latin typeface="Times New Roman" panose="02020603050405020304" pitchFamily="18" charset="0"/>
                <a:ea typeface="Times New Roman"/>
                <a:cs typeface="Times New Roman" panose="02020603050405020304" pitchFamily="18" charset="0"/>
              </a:rPr>
              <a:t>ст</a:t>
            </a:r>
            <a:r>
              <a:rPr lang="ru-RU" sz="2000" i="1" dirty="0">
                <a:latin typeface="Times New Roman" panose="02020603050405020304" pitchFamily="18" charset="0"/>
                <a:ea typeface="Times New Roman"/>
                <a:cs typeface="Times New Roman" panose="02020603050405020304" pitchFamily="18" charset="0"/>
              </a:rPr>
              <a:t> и выше), значительным учащением пульса; минимальное давление при этом не снижается, а повышается. </a:t>
            </a:r>
            <a:endParaRPr lang="ru-RU" sz="2000" i="1" dirty="0" smtClean="0">
              <a:latin typeface="Times New Roman" panose="02020603050405020304" pitchFamily="18" charset="0"/>
              <a:ea typeface="Times New Roman"/>
              <a:cs typeface="Times New Roman" panose="02020603050405020304" pitchFamily="18" charset="0"/>
            </a:endParaRPr>
          </a:p>
          <a:p>
            <a:pPr marL="285750" indent="-285750" algn="just">
              <a:buFont typeface="Wingdings" panose="05000000000000000000" pitchFamily="2" charset="2"/>
              <a:buChar char="Ø"/>
            </a:pPr>
            <a:r>
              <a:rPr lang="ru-RU" sz="2000" i="1" dirty="0">
                <a:latin typeface="Times New Roman" panose="02020603050405020304" pitchFamily="18" charset="0"/>
                <a:ea typeface="Times New Roman"/>
                <a:cs typeface="Times New Roman" panose="02020603050405020304" pitchFamily="18" charset="0"/>
              </a:rPr>
              <a:t>Реакция  с о  с т у п е н ч а т ы м    п о д ъ е м о м    </a:t>
            </a:r>
            <a:r>
              <a:rPr lang="ru-RU" sz="2000" i="1" dirty="0" err="1">
                <a:latin typeface="Times New Roman" panose="02020603050405020304" pitchFamily="18" charset="0"/>
                <a:ea typeface="Times New Roman"/>
                <a:cs typeface="Times New Roman" panose="02020603050405020304" pitchFamily="18" charset="0"/>
              </a:rPr>
              <a:t>м</a:t>
            </a:r>
            <a:r>
              <a:rPr lang="ru-RU" sz="2000" i="1" dirty="0">
                <a:latin typeface="Times New Roman" panose="02020603050405020304" pitchFamily="18" charset="0"/>
                <a:ea typeface="Times New Roman"/>
                <a:cs typeface="Times New Roman" panose="02020603050405020304" pitchFamily="18" charset="0"/>
              </a:rPr>
              <a:t> а к с и м а л ь н о г о  АД проявляются в выраженном увеличении ЧСС, при этом максимальное АД, измеренное непосредственно после физической нагрузки, ниже, чем на 2-3-й минуте восстановительного периода. </a:t>
            </a:r>
            <a:endParaRPr lang="ru-RU" sz="2000" i="1" dirty="0" smtClean="0">
              <a:latin typeface="Times New Roman" panose="02020603050405020304" pitchFamily="18" charset="0"/>
              <a:ea typeface="Times New Roman"/>
              <a:cs typeface="Times New Roman" panose="02020603050405020304" pitchFamily="18" charset="0"/>
            </a:endParaRPr>
          </a:p>
          <a:p>
            <a:pPr marL="285750" indent="-285750" algn="just">
              <a:buFont typeface="Wingdings" panose="05000000000000000000" pitchFamily="2" charset="2"/>
              <a:buChar char="Ø"/>
            </a:pPr>
            <a:r>
              <a:rPr lang="ru-RU" sz="2000" i="1" dirty="0" smtClean="0">
                <a:latin typeface="Times New Roman" panose="02020603050405020304" pitchFamily="18" charset="0"/>
                <a:ea typeface="Times New Roman"/>
                <a:cs typeface="Times New Roman" panose="02020603050405020304" pitchFamily="18" charset="0"/>
              </a:rPr>
              <a:t>Д </a:t>
            </a:r>
            <a:r>
              <a:rPr lang="ru-RU" sz="2000" i="1" dirty="0">
                <a:latin typeface="Times New Roman" panose="02020603050405020304" pitchFamily="18" charset="0"/>
                <a:ea typeface="Times New Roman"/>
                <a:cs typeface="Times New Roman" panose="02020603050405020304" pitchFamily="18" charset="0"/>
              </a:rPr>
              <a:t>и с т о н и ч е с к а я  реакция характеризуется тем, что при значительном увеличении ЧСС и существенном (иногда выше 200 мм </a:t>
            </a:r>
            <a:r>
              <a:rPr lang="ru-RU" sz="2000" i="1" dirty="0" err="1">
                <a:latin typeface="Times New Roman" panose="02020603050405020304" pitchFamily="18" charset="0"/>
                <a:ea typeface="Times New Roman"/>
                <a:cs typeface="Times New Roman" panose="02020603050405020304" pitchFamily="18" charset="0"/>
              </a:rPr>
              <a:t>рт</a:t>
            </a:r>
            <a:r>
              <a:rPr lang="ru-RU" sz="2000" i="1" dirty="0">
                <a:latin typeface="Times New Roman" panose="02020603050405020304" pitchFamily="18" charset="0"/>
                <a:ea typeface="Times New Roman"/>
                <a:cs typeface="Times New Roman" panose="02020603050405020304" pitchFamily="18" charset="0"/>
              </a:rPr>
              <a:t> </a:t>
            </a:r>
            <a:r>
              <a:rPr lang="ru-RU" sz="2000" i="1" dirty="0" err="1">
                <a:latin typeface="Times New Roman" panose="02020603050405020304" pitchFamily="18" charset="0"/>
                <a:ea typeface="Times New Roman"/>
                <a:cs typeface="Times New Roman" panose="02020603050405020304" pitchFamily="18" charset="0"/>
              </a:rPr>
              <a:t>ст</a:t>
            </a:r>
            <a:r>
              <a:rPr lang="ru-RU" sz="2000" i="1" dirty="0">
                <a:latin typeface="Times New Roman" panose="02020603050405020304" pitchFamily="18" charset="0"/>
                <a:ea typeface="Times New Roman"/>
                <a:cs typeface="Times New Roman" panose="02020603050405020304" pitchFamily="18" charset="0"/>
              </a:rPr>
              <a:t>) повышении максимального АД минимальное АД, определяемое слуховым методом Короткова, доходит до 0, т.е. определяется феномен бесконечного тона. </a:t>
            </a:r>
            <a:endParaRPr lang="ru-RU"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793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32</a:t>
            </a:fld>
            <a:endParaRPr lang="en-US" dirty="0"/>
          </a:p>
        </p:txBody>
      </p:sp>
      <p:sp>
        <p:nvSpPr>
          <p:cNvPr id="3" name="Прямоугольник 2"/>
          <p:cNvSpPr/>
          <p:nvPr/>
        </p:nvSpPr>
        <p:spPr>
          <a:xfrm>
            <a:off x="486888" y="629391"/>
            <a:ext cx="9239004" cy="6324808"/>
          </a:xfrm>
          <a:prstGeom prst="rect">
            <a:avLst/>
          </a:prstGeom>
        </p:spPr>
        <p:txBody>
          <a:bodyPr wrap="square">
            <a:spAutoFit/>
          </a:bodyPr>
          <a:lstStyle/>
          <a:p>
            <a:pPr indent="450215" algn="ctr">
              <a:lnSpc>
                <a:spcPct val="150000"/>
              </a:lnSpc>
              <a:spcAft>
                <a:spcPts val="0"/>
              </a:spcAft>
            </a:pPr>
            <a:r>
              <a:rPr lang="ru-RU" b="1" dirty="0">
                <a:latin typeface="Times New Roman"/>
                <a:ea typeface="Times New Roman"/>
                <a:cs typeface="Times New Roman"/>
              </a:rPr>
              <a:t>Одномоментная проба</a:t>
            </a:r>
            <a:endParaRPr lang="ru-RU" sz="1400" dirty="0">
              <a:latin typeface="Calibri"/>
              <a:ea typeface="Times New Roman"/>
              <a:cs typeface="Times New Roman"/>
            </a:endParaRPr>
          </a:p>
          <a:p>
            <a:pPr lvl="0" indent="457200" algn="just">
              <a:lnSpc>
                <a:spcPct val="150000"/>
              </a:lnSpc>
            </a:pPr>
            <a:r>
              <a:rPr lang="ru-RU" dirty="0">
                <a:latin typeface="Times New Roman"/>
                <a:ea typeface="Times New Roman"/>
              </a:rPr>
              <a:t> </a:t>
            </a:r>
            <a:r>
              <a:rPr lang="ru-RU" i="1" dirty="0">
                <a:latin typeface="Times New Roman"/>
                <a:ea typeface="Times New Roman"/>
              </a:rPr>
              <a:t>Перед выполнением одномоментной пробы отдыхают стоя, без движений в течение 3 минут. Затем замеряют ЧСС за одну минуту. Далее выполняют 20 глубоких приседаний за 30 секунд из исходного положения ноги на ширине плеч, руки вдоль туловища. При приседании руки выносят вперед, а при выпрямлении возвращают в исходное положение. После выполнения приседаний посчитывают ЧСС в течение одной минуты. При оценке определяется величина учащения ЧСС после нагрузки в процентах. Величина до 20% означает отличную реакцию сердечнососудистой системы на нагрузку, от 21 до 40 % - хорошую; от 41 до 65% -удовлетворительную; от 66 до 75% - плохую; от 76 и более - очень плохую</a:t>
            </a:r>
            <a:r>
              <a:rPr lang="ru-RU" i="1" dirty="0" smtClean="0">
                <a:latin typeface="Times New Roman"/>
                <a:ea typeface="Times New Roman"/>
              </a:rPr>
              <a:t>.</a:t>
            </a:r>
          </a:p>
          <a:p>
            <a:pPr lvl="0" indent="457200" algn="just">
              <a:lnSpc>
                <a:spcPct val="150000"/>
              </a:lnSpc>
            </a:pPr>
            <a:r>
              <a:rPr lang="ru-RU" i="1" dirty="0" smtClean="0">
                <a:latin typeface="Times New Roman"/>
                <a:ea typeface="Times New Roman"/>
              </a:rPr>
              <a:t> </a:t>
            </a:r>
            <a:r>
              <a:rPr lang="ru-RU" dirty="0">
                <a:solidFill>
                  <a:prstClr val="black"/>
                </a:solidFill>
                <a:latin typeface="Times New Roman"/>
                <a:ea typeface="Times New Roman"/>
              </a:rPr>
              <a:t>Важным показателем функционального состояния организма является время </a:t>
            </a:r>
            <a:r>
              <a:rPr lang="ru-RU" b="1" dirty="0">
                <a:solidFill>
                  <a:prstClr val="black"/>
                </a:solidFill>
                <a:latin typeface="Times New Roman"/>
                <a:ea typeface="Times New Roman"/>
              </a:rPr>
              <a:t>восстановления</a:t>
            </a:r>
            <a:r>
              <a:rPr lang="ru-RU" dirty="0">
                <a:solidFill>
                  <a:prstClr val="black"/>
                </a:solidFill>
                <a:latin typeface="Times New Roman"/>
                <a:ea typeface="Times New Roman"/>
              </a:rPr>
              <a:t>. Восстановление происходит тем быстрее, чем полноценнее функциональная способность аппарата кровообращения . Восстановление показателей гемодинамики заканчивается в течение 1-3 минут.</a:t>
            </a:r>
          </a:p>
          <a:p>
            <a:pPr indent="457200" algn="just">
              <a:lnSpc>
                <a:spcPct val="150000"/>
              </a:lnSpc>
            </a:pPr>
            <a:endParaRPr lang="ru-RU" i="1" dirty="0"/>
          </a:p>
        </p:txBody>
      </p:sp>
    </p:spTree>
    <p:extLst>
      <p:ext uri="{BB962C8B-B14F-4D97-AF65-F5344CB8AC3E}">
        <p14:creationId xmlns:p14="http://schemas.microsoft.com/office/powerpoint/2010/main" val="2610786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33</a:t>
            </a:fld>
            <a:endParaRPr lang="en-US" dirty="0"/>
          </a:p>
        </p:txBody>
      </p:sp>
      <p:sp>
        <p:nvSpPr>
          <p:cNvPr id="4" name="Прямоугольник 3"/>
          <p:cNvSpPr/>
          <p:nvPr/>
        </p:nvSpPr>
        <p:spPr>
          <a:xfrm>
            <a:off x="201881" y="130629"/>
            <a:ext cx="11566566" cy="646331"/>
          </a:xfrm>
          <a:prstGeom prst="rect">
            <a:avLst/>
          </a:prstGeom>
        </p:spPr>
        <p:txBody>
          <a:bodyPr wrap="square">
            <a:spAutoFit/>
          </a:bodyPr>
          <a:lstStyle/>
          <a:p>
            <a:pPr indent="450215" algn="just">
              <a:lnSpc>
                <a:spcPct val="150000"/>
              </a:lnSpc>
              <a:spcAft>
                <a:spcPts val="0"/>
              </a:spcAft>
            </a:pPr>
            <a:r>
              <a:rPr lang="ru-RU" sz="2400" b="1" dirty="0" smtClean="0">
                <a:latin typeface="Times New Roman"/>
                <a:ea typeface="Times New Roman"/>
                <a:cs typeface="Times New Roman"/>
              </a:rPr>
              <a:t>Исследование </a:t>
            </a:r>
            <a:r>
              <a:rPr lang="ru-RU" sz="2400" b="1" dirty="0">
                <a:latin typeface="Times New Roman"/>
                <a:ea typeface="Times New Roman"/>
                <a:cs typeface="Times New Roman"/>
              </a:rPr>
              <a:t>и оценка функционального состояния нервной </a:t>
            </a:r>
            <a:r>
              <a:rPr lang="ru-RU" sz="2400" b="1" dirty="0" smtClean="0">
                <a:latin typeface="Times New Roman"/>
                <a:ea typeface="Times New Roman"/>
                <a:cs typeface="Times New Roman"/>
              </a:rPr>
              <a:t>системы</a:t>
            </a:r>
            <a:endParaRPr lang="ru-RU" sz="2400" b="1" dirty="0">
              <a:effectLst/>
              <a:latin typeface="Calibri"/>
              <a:ea typeface="Times New Roman"/>
              <a:cs typeface="Times New Roman"/>
            </a:endParaRPr>
          </a:p>
        </p:txBody>
      </p:sp>
      <p:sp>
        <p:nvSpPr>
          <p:cNvPr id="5" name="Прямоугольник 4"/>
          <p:cNvSpPr/>
          <p:nvPr/>
        </p:nvSpPr>
        <p:spPr>
          <a:xfrm>
            <a:off x="688769" y="902525"/>
            <a:ext cx="8455231" cy="5940088"/>
          </a:xfrm>
          <a:prstGeom prst="rect">
            <a:avLst/>
          </a:prstGeom>
        </p:spPr>
        <p:txBody>
          <a:bodyPr wrap="square">
            <a:spAutoFit/>
          </a:bodyPr>
          <a:lstStyle/>
          <a:p>
            <a:r>
              <a:rPr lang="ru-RU" sz="2000" i="1" dirty="0">
                <a:latin typeface="Times New Roman"/>
                <a:ea typeface="Times New Roman"/>
              </a:rPr>
              <a:t>Главная функция нервной системы состоит в быстрой и точной передаче информации</a:t>
            </a:r>
            <a:r>
              <a:rPr lang="ru-RU" sz="2000" i="1" dirty="0" smtClean="0">
                <a:latin typeface="Times New Roman"/>
                <a:ea typeface="Times New Roman"/>
              </a:rPr>
              <a:t>.</a:t>
            </a:r>
          </a:p>
          <a:p>
            <a:pPr algn="ctr"/>
            <a:r>
              <a:rPr lang="ru-RU" sz="2000" i="1" dirty="0" smtClean="0">
                <a:latin typeface="Times New Roman"/>
                <a:ea typeface="Times New Roman"/>
              </a:rPr>
              <a:t> </a:t>
            </a:r>
            <a:r>
              <a:rPr lang="ru-RU" sz="2000" b="1" i="1" dirty="0" smtClean="0">
                <a:latin typeface="Times New Roman"/>
                <a:ea typeface="Times New Roman"/>
              </a:rPr>
              <a:t>Ортостатической проба ЦНС</a:t>
            </a:r>
          </a:p>
          <a:p>
            <a:pPr indent="457200" algn="just"/>
            <a:r>
              <a:rPr lang="ru-RU" sz="2000" i="1" dirty="0">
                <a:latin typeface="Times New Roman"/>
                <a:ea typeface="Times New Roman"/>
              </a:rPr>
              <a:t>Подсчитывается пульс в положении лежа после 5-10 мин отдыха, далее надо встать и измерить пульс в положении стоя. По разнице пульса в положении лежа и стоя за 1 минуту определяется состояние ЦНС. Возбудимость ЦНС: слабая - 0-6, нормальная - 7-12, живая 13-18, повышенная 19-24 уд/ мин. </a:t>
            </a:r>
            <a:endParaRPr lang="ru-RU" sz="2000" i="1" dirty="0" smtClean="0">
              <a:latin typeface="Times New Roman"/>
              <a:ea typeface="Times New Roman"/>
            </a:endParaRPr>
          </a:p>
          <a:p>
            <a:pPr indent="457200" algn="ctr"/>
            <a:r>
              <a:rPr lang="ru-RU" sz="2000" i="1" dirty="0" smtClean="0">
                <a:latin typeface="Times New Roman"/>
                <a:ea typeface="Times New Roman"/>
              </a:rPr>
              <a:t> </a:t>
            </a:r>
            <a:r>
              <a:rPr lang="ru-RU" sz="2000" b="1" i="1" dirty="0" smtClean="0">
                <a:latin typeface="Times New Roman"/>
                <a:ea typeface="Times New Roman"/>
              </a:rPr>
              <a:t>Проба по  кожно-сосудистой реакции (</a:t>
            </a:r>
            <a:r>
              <a:rPr lang="ru-RU" sz="2000" b="1" i="1" dirty="0" err="1">
                <a:latin typeface="Times New Roman"/>
                <a:ea typeface="Times New Roman"/>
              </a:rPr>
              <a:t>в</a:t>
            </a:r>
            <a:r>
              <a:rPr lang="ru-RU" sz="2000" b="1" i="1" dirty="0" err="1" smtClean="0">
                <a:latin typeface="Times New Roman"/>
                <a:ea typeface="Times New Roman"/>
              </a:rPr>
              <a:t>егитативная</a:t>
            </a:r>
            <a:r>
              <a:rPr lang="ru-RU" sz="2000" b="1" i="1" dirty="0" smtClean="0">
                <a:latin typeface="Times New Roman"/>
                <a:ea typeface="Times New Roman"/>
              </a:rPr>
              <a:t> НС)</a:t>
            </a:r>
          </a:p>
          <a:p>
            <a:pPr indent="457200" algn="just"/>
            <a:r>
              <a:rPr lang="ru-RU" sz="2000" i="1" dirty="0" smtClean="0">
                <a:latin typeface="Times New Roman"/>
                <a:ea typeface="Times New Roman"/>
              </a:rPr>
              <a:t>По </a:t>
            </a:r>
            <a:r>
              <a:rPr lang="ru-RU" sz="2000" i="1" dirty="0">
                <a:latin typeface="Times New Roman"/>
                <a:ea typeface="Times New Roman"/>
              </a:rPr>
              <a:t>коже каким-либо неострым предметом (неотточенный конец карандаша) с легким нажимом проводят несколько полосок. Если в месте нажима на коже появляется розовая окраска, кожно-сосудистая реакция в норме, белая – возбудимость симпатической иннервации кожных сосудов повышена, красная или выпукло-красная возбудимость симпатической иннервации кожных сосудов высокая. </a:t>
            </a:r>
            <a:endParaRPr lang="ru-RU" sz="2000" i="1" dirty="0" smtClean="0">
              <a:latin typeface="Times New Roman"/>
              <a:ea typeface="Times New Roman"/>
            </a:endParaRPr>
          </a:p>
          <a:p>
            <a:pPr indent="457200" algn="just"/>
            <a:r>
              <a:rPr lang="ru-RU" sz="2000" i="1" dirty="0" smtClean="0">
                <a:latin typeface="Times New Roman"/>
                <a:ea typeface="Times New Roman"/>
              </a:rPr>
              <a:t>Белый </a:t>
            </a:r>
            <a:r>
              <a:rPr lang="ru-RU" sz="2000" i="1" dirty="0">
                <a:latin typeface="Times New Roman"/>
                <a:ea typeface="Times New Roman"/>
              </a:rPr>
              <a:t>или красный демограф может наблюдаться при отклонениях в деятельности вегетативной нервной системы (при переутомлении, во время болезни, при неполном выздоровлении). </a:t>
            </a:r>
            <a:endParaRPr lang="ru-RU" sz="2000" i="1" dirty="0">
              <a:latin typeface="Times New Roman"/>
            </a:endParaRPr>
          </a:p>
          <a:p>
            <a:endParaRPr lang="ru-RU" sz="2000" i="1" dirty="0"/>
          </a:p>
        </p:txBody>
      </p:sp>
    </p:spTree>
    <p:extLst>
      <p:ext uri="{BB962C8B-B14F-4D97-AF65-F5344CB8AC3E}">
        <p14:creationId xmlns:p14="http://schemas.microsoft.com/office/powerpoint/2010/main" val="1572064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34</a:t>
            </a:fld>
            <a:endParaRPr lang="en-US" dirty="0"/>
          </a:p>
        </p:txBody>
      </p:sp>
      <p:sp>
        <p:nvSpPr>
          <p:cNvPr id="3" name="Прямоугольник 2"/>
          <p:cNvSpPr/>
          <p:nvPr/>
        </p:nvSpPr>
        <p:spPr>
          <a:xfrm>
            <a:off x="118753" y="308758"/>
            <a:ext cx="12073247" cy="646331"/>
          </a:xfrm>
          <a:prstGeom prst="rect">
            <a:avLst/>
          </a:prstGeom>
        </p:spPr>
        <p:txBody>
          <a:bodyPr wrap="square">
            <a:spAutoFit/>
          </a:bodyPr>
          <a:lstStyle/>
          <a:p>
            <a:pPr indent="450215" algn="just">
              <a:lnSpc>
                <a:spcPct val="150000"/>
              </a:lnSpc>
              <a:spcAft>
                <a:spcPts val="0"/>
              </a:spcAft>
            </a:pPr>
            <a:r>
              <a:rPr lang="ru-RU" sz="2400" b="1" dirty="0">
                <a:latin typeface="Times New Roman"/>
                <a:ea typeface="Times New Roman"/>
                <a:cs typeface="Times New Roman"/>
              </a:rPr>
              <a:t>Исследование и оценка функционального состояния дыхательной </a:t>
            </a:r>
            <a:r>
              <a:rPr lang="ru-RU" sz="2400" b="1" dirty="0" smtClean="0">
                <a:latin typeface="Times New Roman"/>
                <a:ea typeface="Times New Roman"/>
                <a:cs typeface="Times New Roman"/>
              </a:rPr>
              <a:t>системы</a:t>
            </a:r>
            <a:endParaRPr lang="ru-RU" sz="2400" b="1" dirty="0">
              <a:effectLst/>
              <a:latin typeface="Calibri"/>
              <a:ea typeface="Times New Roman"/>
              <a:cs typeface="Times New Roman"/>
            </a:endParaRPr>
          </a:p>
        </p:txBody>
      </p:sp>
      <p:sp>
        <p:nvSpPr>
          <p:cNvPr id="4" name="Прямоугольник 3"/>
          <p:cNvSpPr/>
          <p:nvPr/>
        </p:nvSpPr>
        <p:spPr>
          <a:xfrm>
            <a:off x="546265" y="1330036"/>
            <a:ext cx="9737766" cy="4708981"/>
          </a:xfrm>
          <a:prstGeom prst="rect">
            <a:avLst/>
          </a:prstGeom>
        </p:spPr>
        <p:txBody>
          <a:bodyPr wrap="square">
            <a:spAutoFit/>
          </a:bodyPr>
          <a:lstStyle/>
          <a:p>
            <a:pPr indent="457200" algn="ctr"/>
            <a:r>
              <a:rPr lang="ru-RU" b="1" dirty="0">
                <a:latin typeface="Times New Roman"/>
                <a:ea typeface="Times New Roman"/>
              </a:rPr>
              <a:t> </a:t>
            </a:r>
            <a:r>
              <a:rPr lang="ru-RU" sz="2000" b="1" i="1" dirty="0">
                <a:latin typeface="Times New Roman"/>
                <a:ea typeface="Times New Roman"/>
              </a:rPr>
              <a:t>Проба Штанге (задержка дыхания на вдохе</a:t>
            </a:r>
            <a:r>
              <a:rPr lang="ru-RU" sz="2000" b="1" i="1" dirty="0" smtClean="0">
                <a:latin typeface="Times New Roman"/>
                <a:ea typeface="Times New Roman"/>
              </a:rPr>
              <a:t>)</a:t>
            </a:r>
          </a:p>
          <a:p>
            <a:pPr indent="457200" algn="just"/>
            <a:r>
              <a:rPr lang="ru-RU" sz="2000" i="1" dirty="0" smtClean="0">
                <a:latin typeface="Times New Roman"/>
                <a:ea typeface="Times New Roman"/>
              </a:rPr>
              <a:t>После </a:t>
            </a:r>
            <a:r>
              <a:rPr lang="ru-RU" sz="2000" i="1" dirty="0">
                <a:latin typeface="Times New Roman"/>
                <a:ea typeface="Times New Roman"/>
              </a:rPr>
              <a:t>5-ти минут отдыха сидя сделать 2-3 глубоких вдоха и выдоха, а затем, сделав полный вдох задерживают дыхание, время отмечается от момента задержки дыхания до ее прекращения</a:t>
            </a:r>
            <a:r>
              <a:rPr lang="ru-RU" sz="2000" i="1" dirty="0" smtClean="0">
                <a:latin typeface="Times New Roman"/>
                <a:ea typeface="Times New Roman"/>
              </a:rPr>
              <a:t>.</a:t>
            </a:r>
          </a:p>
          <a:p>
            <a:pPr indent="457200" algn="just"/>
            <a:r>
              <a:rPr lang="ru-RU" sz="2000" i="1" dirty="0" smtClean="0">
                <a:latin typeface="Times New Roman"/>
                <a:ea typeface="Times New Roman"/>
              </a:rPr>
              <a:t>Средним </a:t>
            </a:r>
            <a:r>
              <a:rPr lang="ru-RU" sz="2000" i="1" dirty="0">
                <a:latin typeface="Times New Roman"/>
                <a:ea typeface="Times New Roman"/>
              </a:rPr>
              <a:t>показателем является способность задержать дыхание на вдохе для нетренированных людей на 40-55 секунд, для тренированных - на 60-90 с и более. С нарастанием тренированности время задержки дыхания возрастает, при заболевании или переутомлении это время снижается до 30-35 секунд. Эта проба характеризует устойчивость организма к недостатку кислорода. </a:t>
            </a:r>
            <a:endParaRPr lang="ru-RU" sz="2000" i="1" dirty="0" smtClean="0">
              <a:latin typeface="Times New Roman"/>
              <a:ea typeface="Times New Roman"/>
            </a:endParaRPr>
          </a:p>
          <a:p>
            <a:pPr indent="450215" algn="ctr">
              <a:spcAft>
                <a:spcPts val="0"/>
              </a:spcAft>
            </a:pPr>
            <a:r>
              <a:rPr lang="ru-RU" sz="2000" b="1" i="1" dirty="0">
                <a:latin typeface="Times New Roman" panose="02020603050405020304" pitchFamily="18" charset="0"/>
                <a:ea typeface="Times New Roman"/>
                <a:cs typeface="Times New Roman" panose="02020603050405020304" pitchFamily="18" charset="0"/>
              </a:rPr>
              <a:t>Проба </a:t>
            </a:r>
            <a:r>
              <a:rPr lang="ru-RU" sz="2000" b="1" i="1" dirty="0" err="1">
                <a:latin typeface="Times New Roman" panose="02020603050405020304" pitchFamily="18" charset="0"/>
                <a:ea typeface="Times New Roman"/>
                <a:cs typeface="Times New Roman" panose="02020603050405020304" pitchFamily="18" charset="0"/>
              </a:rPr>
              <a:t>Генчи</a:t>
            </a:r>
            <a:r>
              <a:rPr lang="ru-RU" sz="2000" b="1" i="1" dirty="0">
                <a:latin typeface="Times New Roman" panose="02020603050405020304" pitchFamily="18" charset="0"/>
                <a:ea typeface="Times New Roman"/>
                <a:cs typeface="Times New Roman" panose="02020603050405020304" pitchFamily="18" charset="0"/>
              </a:rPr>
              <a:t> (задержка дыхания на выдохе</a:t>
            </a:r>
            <a:r>
              <a:rPr lang="ru-RU" sz="2000" b="1" i="1" dirty="0" smtClean="0">
                <a:latin typeface="Times New Roman" panose="02020603050405020304" pitchFamily="18" charset="0"/>
                <a:ea typeface="Times New Roman"/>
                <a:cs typeface="Times New Roman" panose="02020603050405020304" pitchFamily="18" charset="0"/>
              </a:rPr>
              <a:t>)</a:t>
            </a:r>
          </a:p>
          <a:p>
            <a:pPr indent="450215" algn="just">
              <a:spcAft>
                <a:spcPts val="0"/>
              </a:spcAft>
            </a:pPr>
            <a:r>
              <a:rPr lang="ru-RU" sz="2000" i="1" dirty="0" smtClean="0">
                <a:latin typeface="Times New Roman" panose="02020603050405020304" pitchFamily="18" charset="0"/>
                <a:ea typeface="Times New Roman"/>
                <a:cs typeface="Times New Roman" panose="02020603050405020304" pitchFamily="18" charset="0"/>
              </a:rPr>
              <a:t> </a:t>
            </a:r>
            <a:r>
              <a:rPr lang="ru-RU" sz="2000" i="1" dirty="0">
                <a:latin typeface="Times New Roman" panose="02020603050405020304" pitchFamily="18" charset="0"/>
                <a:ea typeface="Times New Roman"/>
                <a:cs typeface="Times New Roman" panose="02020603050405020304" pitchFamily="18" charset="0"/>
              </a:rPr>
              <a:t>Выполняется так же, как и проба Штанге, только задержка дыхания производится после полного выдоха. Здесь средним показателем является способность задержать дыхание на выдохе для нетренированных людей на 25-30 с., для тренированных на 40-60 с и более.   </a:t>
            </a:r>
          </a:p>
          <a:p>
            <a:pPr indent="457200" algn="just"/>
            <a:endParaRPr lang="ru-RU" sz="2000" i="1" dirty="0"/>
          </a:p>
        </p:txBody>
      </p:sp>
    </p:spTree>
    <p:extLst>
      <p:ext uri="{BB962C8B-B14F-4D97-AF65-F5344CB8AC3E}">
        <p14:creationId xmlns:p14="http://schemas.microsoft.com/office/powerpoint/2010/main" val="3918537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35</a:t>
            </a:fld>
            <a:endParaRPr lang="en-US" dirty="0"/>
          </a:p>
        </p:txBody>
      </p:sp>
      <p:sp>
        <p:nvSpPr>
          <p:cNvPr id="3" name="Прямоугольник 2"/>
          <p:cNvSpPr/>
          <p:nvPr/>
        </p:nvSpPr>
        <p:spPr>
          <a:xfrm>
            <a:off x="1353788" y="308759"/>
            <a:ext cx="7397106" cy="587148"/>
          </a:xfrm>
          <a:prstGeom prst="rect">
            <a:avLst/>
          </a:prstGeom>
        </p:spPr>
        <p:txBody>
          <a:bodyPr wrap="square">
            <a:spAutoFit/>
          </a:bodyPr>
          <a:lstStyle/>
          <a:p>
            <a:pPr indent="450215" algn="ctr">
              <a:lnSpc>
                <a:spcPct val="150000"/>
              </a:lnSpc>
              <a:spcAft>
                <a:spcPts val="0"/>
              </a:spcAft>
            </a:pPr>
            <a:r>
              <a:rPr lang="ru-RU" sz="2400" b="1" dirty="0">
                <a:latin typeface="Times New Roman"/>
                <a:ea typeface="Times New Roman"/>
                <a:cs typeface="Times New Roman"/>
              </a:rPr>
              <a:t>Контроль за физической подготовленностью</a:t>
            </a:r>
            <a:endParaRPr lang="ru-RU" sz="2400" dirty="0">
              <a:effectLst/>
              <a:latin typeface="Calibri"/>
              <a:ea typeface="Times New Roman"/>
              <a:cs typeface="Times New Roman"/>
            </a:endParaRPr>
          </a:p>
        </p:txBody>
      </p:sp>
      <p:sp>
        <p:nvSpPr>
          <p:cNvPr id="4" name="Прямоугольник 3"/>
          <p:cNvSpPr/>
          <p:nvPr/>
        </p:nvSpPr>
        <p:spPr>
          <a:xfrm>
            <a:off x="1021278" y="1496291"/>
            <a:ext cx="8122722" cy="3785652"/>
          </a:xfrm>
          <a:prstGeom prst="rect">
            <a:avLst/>
          </a:prstGeom>
        </p:spPr>
        <p:txBody>
          <a:bodyPr wrap="square">
            <a:spAutoFit/>
          </a:bodyPr>
          <a:lstStyle/>
          <a:p>
            <a:pPr indent="457200" algn="just"/>
            <a:r>
              <a:rPr lang="ru-RU" sz="2000" b="1" i="1" dirty="0" smtClean="0">
                <a:latin typeface="Times New Roman" panose="02020603050405020304" pitchFamily="18" charset="0"/>
                <a:ea typeface="Times New Roman"/>
                <a:cs typeface="Times New Roman" panose="02020603050405020304" pitchFamily="18" charset="0"/>
              </a:rPr>
              <a:t>1.Контроль </a:t>
            </a:r>
            <a:r>
              <a:rPr lang="ru-RU" sz="2000" b="1" i="1" dirty="0">
                <a:latin typeface="Times New Roman" panose="02020603050405020304" pitchFamily="18" charset="0"/>
                <a:ea typeface="Times New Roman"/>
                <a:cs typeface="Times New Roman" panose="02020603050405020304" pitchFamily="18" charset="0"/>
              </a:rPr>
              <a:t>за </a:t>
            </a:r>
            <a:r>
              <a:rPr lang="ru-RU" sz="2000" b="1" i="1" dirty="0" smtClean="0">
                <a:latin typeface="Times New Roman" panose="02020603050405020304" pitchFamily="18" charset="0"/>
                <a:ea typeface="Times New Roman"/>
                <a:cs typeface="Times New Roman" panose="02020603050405020304" pitchFamily="18" charset="0"/>
              </a:rPr>
              <a:t>характеристиками физической подготовленности с помощью специального оборудования (ручного </a:t>
            </a:r>
            <a:r>
              <a:rPr lang="ru-RU" sz="2000" b="1" i="1" dirty="0">
                <a:latin typeface="Times New Roman" panose="02020603050405020304" pitchFamily="18" charset="0"/>
                <a:ea typeface="Times New Roman"/>
                <a:cs typeface="Times New Roman" panose="02020603050405020304" pitchFamily="18" charset="0"/>
              </a:rPr>
              <a:t>и станового </a:t>
            </a:r>
            <a:r>
              <a:rPr lang="ru-RU" sz="2000" b="1" i="1" dirty="0" smtClean="0">
                <a:latin typeface="Times New Roman" panose="02020603050405020304" pitchFamily="18" charset="0"/>
                <a:ea typeface="Times New Roman"/>
                <a:cs typeface="Times New Roman" panose="02020603050405020304" pitchFamily="18" charset="0"/>
              </a:rPr>
              <a:t>динамометра и </a:t>
            </a:r>
            <a:r>
              <a:rPr lang="ru-RU" sz="2000" b="1" i="1" dirty="0" err="1" smtClean="0">
                <a:latin typeface="Times New Roman" panose="02020603050405020304" pitchFamily="18" charset="0"/>
                <a:ea typeface="Times New Roman"/>
                <a:cs typeface="Times New Roman" panose="02020603050405020304" pitchFamily="18" charset="0"/>
              </a:rPr>
              <a:t>д.р</a:t>
            </a:r>
            <a:r>
              <a:rPr lang="ru-RU" sz="2000" b="1" i="1" dirty="0" smtClean="0">
                <a:latin typeface="Times New Roman" panose="02020603050405020304" pitchFamily="18" charset="0"/>
                <a:ea typeface="Times New Roman"/>
                <a:cs typeface="Times New Roman" panose="02020603050405020304" pitchFamily="18" charset="0"/>
              </a:rPr>
              <a:t>)</a:t>
            </a:r>
          </a:p>
          <a:p>
            <a:pPr indent="457200" algn="just"/>
            <a:r>
              <a:rPr lang="ru-RU" sz="2000" i="1" dirty="0" smtClean="0">
                <a:latin typeface="Times New Roman" panose="02020603050405020304" pitchFamily="18" charset="0"/>
                <a:ea typeface="Times New Roman"/>
                <a:cs typeface="Times New Roman" panose="02020603050405020304" pitchFamily="18" charset="0"/>
              </a:rPr>
              <a:t>Например. У </a:t>
            </a:r>
            <a:r>
              <a:rPr lang="ru-RU" sz="2000" i="1" dirty="0">
                <a:latin typeface="Times New Roman" panose="02020603050405020304" pitchFamily="18" charset="0"/>
                <a:ea typeface="Times New Roman"/>
                <a:cs typeface="Times New Roman" panose="02020603050405020304" pitchFamily="18" charset="0"/>
              </a:rPr>
              <a:t>средне физически подготовленных мужчин сила сильнейшей руки находится в пределах от 35 до 55 кг, другой руки - от 30 до 45 кг. У женщин соответственно - от 25 до 35 кг и от 20 до 30 кг. У физически тренированных мужчин она может достигать 100 кг и более, у женщин - 75 кг и более</a:t>
            </a:r>
            <a:r>
              <a:rPr lang="ru-RU" sz="2000" i="1" dirty="0" smtClean="0">
                <a:latin typeface="Times New Roman" panose="02020603050405020304" pitchFamily="18" charset="0"/>
                <a:ea typeface="Times New Roman"/>
                <a:cs typeface="Times New Roman" panose="02020603050405020304" pitchFamily="18" charset="0"/>
              </a:rPr>
              <a:t>.</a:t>
            </a:r>
          </a:p>
          <a:p>
            <a:pPr indent="457200" algn="just"/>
            <a:r>
              <a:rPr lang="ru-RU" sz="2000" i="1" dirty="0" smtClean="0">
                <a:latin typeface="Times New Roman" panose="02020603050405020304" pitchFamily="18" charset="0"/>
                <a:ea typeface="Times New Roman"/>
                <a:cs typeface="Times New Roman" panose="02020603050405020304" pitchFamily="18" charset="0"/>
              </a:rPr>
              <a:t>Становую </a:t>
            </a:r>
            <a:r>
              <a:rPr lang="ru-RU" sz="2000" i="1" dirty="0">
                <a:latin typeface="Times New Roman" panose="02020603050405020304" pitchFamily="18" charset="0"/>
                <a:ea typeface="Times New Roman"/>
                <a:cs typeface="Times New Roman" panose="02020603050405020304" pitchFamily="18" charset="0"/>
              </a:rPr>
              <a:t>силу рекомендуется измерять только у мужчин. Средними показателями являются 140-160 кг, при систематической тренировке она может достигать 175 кг и более.</a:t>
            </a:r>
          </a:p>
          <a:p>
            <a:pPr indent="457200" algn="just"/>
            <a:endParaRPr lang="ru-RU"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896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36</a:t>
            </a:fld>
            <a:endParaRPr lang="en-US" dirty="0"/>
          </a:p>
        </p:txBody>
      </p:sp>
      <p:sp>
        <p:nvSpPr>
          <p:cNvPr id="3" name="Прямоугольник 2"/>
          <p:cNvSpPr/>
          <p:nvPr/>
        </p:nvSpPr>
        <p:spPr>
          <a:xfrm>
            <a:off x="831273" y="783772"/>
            <a:ext cx="10331532" cy="5324535"/>
          </a:xfrm>
          <a:prstGeom prst="rect">
            <a:avLst/>
          </a:prstGeom>
        </p:spPr>
        <p:txBody>
          <a:bodyPr wrap="square">
            <a:spAutoFit/>
          </a:bodyPr>
          <a:lstStyle/>
          <a:p>
            <a:r>
              <a:rPr lang="ru-RU" sz="2000" b="1" i="1" dirty="0" smtClean="0">
                <a:latin typeface="Times New Roman"/>
                <a:ea typeface="Times New Roman"/>
              </a:rPr>
              <a:t>2. Оценка физической подготовленности с  использованием силовых индексов</a:t>
            </a:r>
          </a:p>
          <a:p>
            <a:endParaRPr lang="ru-RU" sz="2000" b="1" dirty="0" smtClean="0">
              <a:latin typeface="Times New Roman"/>
              <a:ea typeface="Times New Roman"/>
            </a:endParaRPr>
          </a:p>
          <a:p>
            <a:pPr indent="457200" algn="just"/>
            <a:r>
              <a:rPr lang="ru-RU" dirty="0" smtClean="0">
                <a:latin typeface="Times New Roman"/>
                <a:ea typeface="Times New Roman"/>
              </a:rPr>
              <a:t> </a:t>
            </a:r>
            <a:r>
              <a:rPr lang="ru-RU" sz="2000" i="1" dirty="0" smtClean="0">
                <a:latin typeface="Times New Roman"/>
                <a:ea typeface="Times New Roman"/>
              </a:rPr>
              <a:t>Индексы определяются </a:t>
            </a:r>
            <a:r>
              <a:rPr lang="ru-RU" sz="2000" i="1" dirty="0">
                <a:latin typeface="Times New Roman"/>
                <a:ea typeface="Times New Roman"/>
              </a:rPr>
              <a:t>делением показателей силы на вес и выражаются в процентах показатель силы. </a:t>
            </a:r>
            <a:endParaRPr lang="ru-RU" sz="2000" i="1" dirty="0" smtClean="0">
              <a:latin typeface="Times New Roman"/>
              <a:ea typeface="Times New Roman"/>
            </a:endParaRPr>
          </a:p>
          <a:p>
            <a:pPr indent="457200" algn="just"/>
            <a:r>
              <a:rPr lang="ru-RU" sz="2000" i="1" dirty="0" smtClean="0">
                <a:latin typeface="Times New Roman"/>
                <a:ea typeface="Times New Roman"/>
              </a:rPr>
              <a:t>Средними </a:t>
            </a:r>
            <a:r>
              <a:rPr lang="ru-RU" sz="2000" i="1" dirty="0">
                <a:latin typeface="Times New Roman"/>
                <a:ea typeface="Times New Roman"/>
              </a:rPr>
              <a:t>величинами силы кисти у мужчин считаются 70-75% веса, у женщин - 50-60%; для становой силы у мужчин - 200-220%, у женщин -135-150%. У физически тренированных мужчин соответственно - 75-81% и 260-300%, а у женщин - 60-70% и 150-200%.   </a:t>
            </a:r>
            <a:endParaRPr lang="ru-RU" sz="2000" i="1" dirty="0" smtClean="0">
              <a:latin typeface="Times New Roman"/>
              <a:ea typeface="Times New Roman"/>
            </a:endParaRPr>
          </a:p>
          <a:p>
            <a:pPr lvl="0"/>
            <a:r>
              <a:rPr lang="ru-RU" sz="2000" i="1" dirty="0" smtClean="0">
                <a:latin typeface="Times New Roman"/>
                <a:ea typeface="Times New Roman"/>
              </a:rPr>
              <a:t> </a:t>
            </a:r>
            <a:r>
              <a:rPr lang="ru-RU" sz="2000" b="1" i="1" dirty="0" smtClean="0">
                <a:latin typeface="Times New Roman"/>
                <a:ea typeface="Times New Roman"/>
              </a:rPr>
              <a:t>3.</a:t>
            </a:r>
            <a:r>
              <a:rPr lang="ru-RU" sz="2000" b="1" i="1" dirty="0" smtClean="0">
                <a:solidFill>
                  <a:prstClr val="black"/>
                </a:solidFill>
                <a:latin typeface="Times New Roman"/>
                <a:ea typeface="Times New Roman"/>
              </a:rPr>
              <a:t> </a:t>
            </a:r>
            <a:r>
              <a:rPr lang="ru-RU" sz="2000" b="1" i="1" dirty="0">
                <a:solidFill>
                  <a:prstClr val="black"/>
                </a:solidFill>
                <a:latin typeface="Times New Roman"/>
                <a:ea typeface="Times New Roman"/>
              </a:rPr>
              <a:t>Оценка физической подготовленности с  </a:t>
            </a:r>
            <a:r>
              <a:rPr lang="ru-RU" sz="2000" b="1" i="1" dirty="0" smtClean="0">
                <a:solidFill>
                  <a:prstClr val="black"/>
                </a:solidFill>
                <a:latin typeface="Times New Roman"/>
                <a:ea typeface="Times New Roman"/>
              </a:rPr>
              <a:t>использованием контрольных нормативов</a:t>
            </a:r>
            <a:endParaRPr lang="ru-RU" sz="2000" b="1" i="1" dirty="0">
              <a:solidFill>
                <a:prstClr val="black"/>
              </a:solidFill>
              <a:latin typeface="Times New Roman"/>
              <a:ea typeface="Times New Roman"/>
            </a:endParaRPr>
          </a:p>
          <a:p>
            <a:pPr indent="457200" algn="just"/>
            <a:r>
              <a:rPr lang="ru-RU" sz="2000" i="1" dirty="0" smtClean="0">
                <a:latin typeface="Times New Roman"/>
                <a:ea typeface="Times New Roman"/>
              </a:rPr>
              <a:t>Для </a:t>
            </a:r>
            <a:r>
              <a:rPr lang="ru-RU" sz="2000" i="1" dirty="0">
                <a:latin typeface="Times New Roman"/>
                <a:ea typeface="Times New Roman"/>
              </a:rPr>
              <a:t>оценки силы отдельных мышечных групп можно использовать контрольные упражнения и нормативы учебной программы, в частности, подтягивание в висе лежа, </a:t>
            </a:r>
            <a:r>
              <a:rPr lang="ru-RU" sz="2000" i="1" dirty="0" err="1">
                <a:latin typeface="Times New Roman"/>
                <a:ea typeface="Times New Roman"/>
              </a:rPr>
              <a:t>сгибаниё</a:t>
            </a:r>
            <a:r>
              <a:rPr lang="ru-RU" sz="2000" i="1" dirty="0">
                <a:latin typeface="Times New Roman"/>
                <a:ea typeface="Times New Roman"/>
              </a:rPr>
              <a:t> и выпрямление рук в упоре на брусьях, силовой переворот в упор на перекладине, поднимание ног в висе до касания перекладины, подъем туловища из положения лежа на спине (руки за головой, ноги закреплены), приседания на одной ноге. </a:t>
            </a:r>
            <a:endParaRPr lang="ru-RU" sz="2000" i="1" dirty="0" smtClean="0">
              <a:latin typeface="Times New Roman"/>
              <a:ea typeface="Times New Roman"/>
            </a:endParaRPr>
          </a:p>
          <a:p>
            <a:pPr lvl="0"/>
            <a:r>
              <a:rPr lang="ru-RU" sz="2000" b="1" i="1" dirty="0" smtClean="0">
                <a:solidFill>
                  <a:prstClr val="black"/>
                </a:solidFill>
                <a:latin typeface="Times New Roman"/>
                <a:ea typeface="Times New Roman"/>
              </a:rPr>
              <a:t>4. </a:t>
            </a:r>
            <a:r>
              <a:rPr lang="ru-RU" sz="2000" b="1" i="1" dirty="0">
                <a:solidFill>
                  <a:prstClr val="black"/>
                </a:solidFill>
                <a:latin typeface="Times New Roman"/>
                <a:ea typeface="Times New Roman"/>
              </a:rPr>
              <a:t>Оценка физической подготовленности с  </a:t>
            </a:r>
            <a:r>
              <a:rPr lang="ru-RU" sz="2000" b="1" i="1" dirty="0" smtClean="0">
                <a:solidFill>
                  <a:prstClr val="black"/>
                </a:solidFill>
                <a:latin typeface="Times New Roman"/>
                <a:ea typeface="Times New Roman"/>
              </a:rPr>
              <a:t>использованием тестов с  предметами </a:t>
            </a:r>
            <a:endParaRPr lang="ru-RU" sz="2000" b="1" i="1" dirty="0">
              <a:solidFill>
                <a:prstClr val="black"/>
              </a:solidFill>
              <a:latin typeface="Times New Roman"/>
              <a:ea typeface="Times New Roman"/>
            </a:endParaRPr>
          </a:p>
          <a:p>
            <a:pPr indent="457200" algn="just"/>
            <a:r>
              <a:rPr lang="ru-RU" sz="2000" dirty="0" smtClean="0">
                <a:latin typeface="Times New Roman"/>
                <a:ea typeface="Times New Roman"/>
              </a:rPr>
              <a:t>Тест </a:t>
            </a:r>
            <a:r>
              <a:rPr lang="ru-RU" sz="2000" dirty="0">
                <a:latin typeface="Times New Roman"/>
                <a:ea typeface="Times New Roman"/>
              </a:rPr>
              <a:t>с монетой. Одна рука находится на расстоянии 40 см от другой по вертикали. Упражнение выполняется 10 раз, если монета поймана, то быстрота развита хорошо. </a:t>
            </a:r>
            <a:endParaRPr lang="ru-RU" sz="2000" i="1" dirty="0"/>
          </a:p>
        </p:txBody>
      </p:sp>
    </p:spTree>
    <p:extLst>
      <p:ext uri="{BB962C8B-B14F-4D97-AF65-F5344CB8AC3E}">
        <p14:creationId xmlns:p14="http://schemas.microsoft.com/office/powerpoint/2010/main" val="3676552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37</a:t>
            </a:fld>
            <a:endParaRPr lang="en-US" dirty="0"/>
          </a:p>
        </p:txBody>
      </p:sp>
      <p:sp>
        <p:nvSpPr>
          <p:cNvPr id="3" name="Прямоугольник 2"/>
          <p:cNvSpPr/>
          <p:nvPr/>
        </p:nvSpPr>
        <p:spPr>
          <a:xfrm>
            <a:off x="724395" y="266596"/>
            <a:ext cx="9583387" cy="5115311"/>
          </a:xfrm>
          <a:prstGeom prst="rect">
            <a:avLst/>
          </a:prstGeom>
        </p:spPr>
        <p:txBody>
          <a:bodyPr wrap="square">
            <a:spAutoFit/>
          </a:bodyPr>
          <a:lstStyle/>
          <a:p>
            <a:pPr indent="450215" algn="ctr">
              <a:lnSpc>
                <a:spcPct val="150000"/>
              </a:lnSpc>
              <a:spcAft>
                <a:spcPts val="0"/>
              </a:spcAft>
            </a:pPr>
            <a:r>
              <a:rPr lang="ru-RU" sz="2000" b="1" i="1" dirty="0" err="1" smtClean="0">
                <a:latin typeface="Times New Roman" panose="02020603050405020304" pitchFamily="18" charset="0"/>
                <a:ea typeface="Times New Roman"/>
                <a:cs typeface="Times New Roman" panose="02020603050405020304" pitchFamily="18" charset="0"/>
              </a:rPr>
              <a:t>Теппинг</a:t>
            </a:r>
            <a:r>
              <a:rPr lang="ru-RU" sz="2000" b="1" i="1" dirty="0" smtClean="0">
                <a:latin typeface="Times New Roman" panose="02020603050405020304" pitchFamily="18" charset="0"/>
                <a:ea typeface="Times New Roman"/>
                <a:cs typeface="Times New Roman" panose="02020603050405020304" pitchFamily="18" charset="0"/>
              </a:rPr>
              <a:t>-тест</a:t>
            </a:r>
          </a:p>
          <a:p>
            <a:pPr indent="450215" algn="just">
              <a:lnSpc>
                <a:spcPct val="150000"/>
              </a:lnSpc>
              <a:spcAft>
                <a:spcPts val="0"/>
              </a:spcAft>
            </a:pPr>
            <a:r>
              <a:rPr lang="ru-RU" sz="2000" i="1" dirty="0" smtClean="0">
                <a:latin typeface="Times New Roman" panose="02020603050405020304" pitchFamily="18" charset="0"/>
                <a:ea typeface="Times New Roman"/>
                <a:cs typeface="Times New Roman" panose="02020603050405020304" pitchFamily="18" charset="0"/>
              </a:rPr>
              <a:t> </a:t>
            </a:r>
            <a:r>
              <a:rPr lang="ru-RU" sz="2000" i="1" dirty="0">
                <a:latin typeface="Times New Roman" panose="02020603050405020304" pitchFamily="18" charset="0"/>
                <a:ea typeface="Times New Roman"/>
                <a:cs typeface="Times New Roman" panose="02020603050405020304" pitchFamily="18" charset="0"/>
              </a:rPr>
              <a:t>Для выполнения этого теста берется лист бумаг, на котором вычерчиваются четыре смежных квадрата 10x10 см. Испытуемый, сидя за столом, должен за 20 с </a:t>
            </a:r>
            <a:r>
              <a:rPr lang="ru-RU" sz="2000" i="1" dirty="0" err="1">
                <a:latin typeface="Times New Roman" panose="02020603050405020304" pitchFamily="18" charset="0"/>
                <a:ea typeface="Times New Roman"/>
                <a:cs typeface="Times New Roman" panose="02020603050405020304" pitchFamily="18" charset="0"/>
              </a:rPr>
              <a:t>с</a:t>
            </a:r>
            <a:r>
              <a:rPr lang="ru-RU" sz="2000" i="1" dirty="0">
                <a:latin typeface="Times New Roman" panose="02020603050405020304" pitchFamily="18" charset="0"/>
                <a:ea typeface="Times New Roman"/>
                <a:cs typeface="Times New Roman" panose="02020603050405020304" pitchFamily="18" charset="0"/>
              </a:rPr>
              <a:t> помощью карандаша нанести максимальное количество точек. По команде сначала ставятся точки в один квадрат, далее через каждые 5 с. по сигналу без паузы точки ставятся в следующие квадраты. Оценивается количество точек, поставленных в каждом квадрате. Для точного подсчета точек следует вести линию карандашом от одной точки к другой. Средним показателем быстроты движений является способность поставить 30...35 точек в каждый квадрат за 5 секунд. Уменьшение количества точек от квадрата к квадрату указывает на недостаточную функциональную устойчивость нервно-мышечного аппарата.</a:t>
            </a:r>
            <a:endParaRPr lang="ru-RU" sz="2000" i="1" dirty="0">
              <a:effectLst/>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1341498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38</a:t>
            </a:fld>
            <a:endParaRPr lang="en-US" dirty="0"/>
          </a:p>
        </p:txBody>
      </p:sp>
      <p:sp>
        <p:nvSpPr>
          <p:cNvPr id="3" name="Прямоугольник 2"/>
          <p:cNvSpPr/>
          <p:nvPr/>
        </p:nvSpPr>
        <p:spPr>
          <a:xfrm>
            <a:off x="427512" y="1128156"/>
            <a:ext cx="8716488" cy="5016758"/>
          </a:xfrm>
          <a:prstGeom prst="rect">
            <a:avLst/>
          </a:prstGeom>
        </p:spPr>
        <p:txBody>
          <a:bodyPr wrap="square">
            <a:spAutoFit/>
          </a:bodyPr>
          <a:lstStyle/>
          <a:p>
            <a:pPr indent="457200" algn="just"/>
            <a:r>
              <a:rPr lang="ru-RU" sz="2000" i="1" dirty="0" smtClean="0">
                <a:latin typeface="Times New Roman"/>
                <a:ea typeface="Times New Roman"/>
              </a:rPr>
              <a:t>Тест </a:t>
            </a:r>
            <a:r>
              <a:rPr lang="ru-RU" sz="2000" i="1" dirty="0">
                <a:latin typeface="Times New Roman"/>
                <a:ea typeface="Times New Roman"/>
              </a:rPr>
              <a:t>Р</a:t>
            </a:r>
            <a:r>
              <a:rPr lang="en-US" sz="2000" i="1" dirty="0">
                <a:latin typeface="Times New Roman"/>
                <a:ea typeface="Times New Roman"/>
              </a:rPr>
              <a:t>W</a:t>
            </a:r>
            <a:r>
              <a:rPr lang="ru-RU" sz="2000" i="1" dirty="0">
                <a:latin typeface="Times New Roman"/>
                <a:ea typeface="Times New Roman"/>
              </a:rPr>
              <a:t> С – 170.   Из получивших признание методов количественную характеристику наиболее полно отражает физическая работоспособность человека. Результаты исследований свидетельствуют о линейной зависимости между мощностью выполняемой работы и ЧСС</a:t>
            </a:r>
            <a:r>
              <a:rPr lang="ru-RU" sz="2000" i="1" dirty="0" smtClean="0">
                <a:latin typeface="Times New Roman"/>
                <a:ea typeface="Times New Roman"/>
              </a:rPr>
              <a:t>.</a:t>
            </a:r>
          </a:p>
          <a:p>
            <a:pPr indent="457200" algn="just"/>
            <a:r>
              <a:rPr lang="ru-RU" sz="2000" i="1" dirty="0" smtClean="0">
                <a:latin typeface="Times New Roman"/>
                <a:ea typeface="Times New Roman"/>
              </a:rPr>
              <a:t> </a:t>
            </a:r>
          </a:p>
          <a:p>
            <a:pPr indent="457200" algn="just"/>
            <a:r>
              <a:rPr lang="ru-RU" sz="2000" i="1" dirty="0" smtClean="0">
                <a:latin typeface="Times New Roman"/>
                <a:ea typeface="Times New Roman"/>
              </a:rPr>
              <a:t>ЧСС</a:t>
            </a:r>
            <a:r>
              <a:rPr lang="ru-RU" sz="2000" i="1" dirty="0">
                <a:latin typeface="Times New Roman"/>
                <a:ea typeface="Times New Roman"/>
              </a:rPr>
              <a:t>, равная 170 ударам в мин выбрана для функциональной пробы Р</a:t>
            </a:r>
            <a:r>
              <a:rPr lang="en-US" sz="2000" i="1" dirty="0">
                <a:latin typeface="Times New Roman"/>
                <a:ea typeface="Times New Roman"/>
              </a:rPr>
              <a:t>W</a:t>
            </a:r>
            <a:r>
              <a:rPr lang="ru-RU" sz="2000" i="1" dirty="0">
                <a:latin typeface="Times New Roman"/>
                <a:ea typeface="Times New Roman"/>
              </a:rPr>
              <a:t>С-170 на том основании, что она характеризует начало оптимальной зоны функционирования систем организма и начало выраженной нелинейности на кривой зависимости ЧСС от мощности работы. При выполнении этой пробы физическую работоспособность можно определить по ЧСС при двух, разных по мощности нагрузках  При выполнении этой пробы физическую работоспособность можно определить по ЧСС при двух, разных по мощности </a:t>
            </a:r>
            <a:r>
              <a:rPr lang="ru-RU" sz="2000" i="1" dirty="0" smtClean="0">
                <a:latin typeface="Times New Roman"/>
                <a:ea typeface="Times New Roman"/>
              </a:rPr>
              <a:t>нагрузках.</a:t>
            </a:r>
          </a:p>
          <a:p>
            <a:pPr indent="457200" algn="just"/>
            <a:endParaRPr lang="ru-RU" sz="2000" i="1" dirty="0" smtClean="0">
              <a:latin typeface="Times New Roman"/>
              <a:ea typeface="Times New Roman"/>
            </a:endParaRPr>
          </a:p>
          <a:p>
            <a:pPr indent="457200" algn="just"/>
            <a:r>
              <a:rPr lang="ru-RU" sz="2000" i="1" dirty="0" smtClean="0">
                <a:latin typeface="Times New Roman"/>
                <a:ea typeface="Times New Roman"/>
              </a:rPr>
              <a:t>Нагрузки </a:t>
            </a:r>
            <a:r>
              <a:rPr lang="ru-RU" sz="2000" i="1" dirty="0">
                <a:latin typeface="Times New Roman"/>
                <a:ea typeface="Times New Roman"/>
              </a:rPr>
              <a:t>выполняются последовательно, с трехминутным интервалом отдыха. Продолжительность каждой нагрузки – 5 минут. </a:t>
            </a:r>
            <a:endParaRPr lang="ru-RU" sz="2000" i="1" dirty="0"/>
          </a:p>
        </p:txBody>
      </p:sp>
      <p:sp>
        <p:nvSpPr>
          <p:cNvPr id="4" name="Прямоугольник 3"/>
          <p:cNvSpPr/>
          <p:nvPr/>
        </p:nvSpPr>
        <p:spPr>
          <a:xfrm>
            <a:off x="534389" y="296883"/>
            <a:ext cx="10592789" cy="400110"/>
          </a:xfrm>
          <a:prstGeom prst="rect">
            <a:avLst/>
          </a:prstGeom>
        </p:spPr>
        <p:txBody>
          <a:bodyPr wrap="square">
            <a:spAutoFit/>
          </a:bodyPr>
          <a:lstStyle/>
          <a:p>
            <a:pPr lvl="0"/>
            <a:r>
              <a:rPr lang="ru-RU" sz="2000" b="1" i="1" dirty="0" smtClean="0">
                <a:solidFill>
                  <a:prstClr val="black"/>
                </a:solidFill>
                <a:latin typeface="Times New Roman"/>
                <a:ea typeface="Times New Roman"/>
              </a:rPr>
              <a:t>5. </a:t>
            </a:r>
            <a:r>
              <a:rPr lang="ru-RU" sz="2000" b="1" i="1" dirty="0">
                <a:solidFill>
                  <a:prstClr val="black"/>
                </a:solidFill>
                <a:latin typeface="Times New Roman"/>
                <a:ea typeface="Times New Roman"/>
              </a:rPr>
              <a:t>Оценка физической </a:t>
            </a:r>
            <a:r>
              <a:rPr lang="ru-RU" sz="2000" b="1" i="1" dirty="0" smtClean="0">
                <a:solidFill>
                  <a:prstClr val="black"/>
                </a:solidFill>
                <a:latin typeface="Times New Roman"/>
                <a:ea typeface="Times New Roman"/>
              </a:rPr>
              <a:t>подготовленности через физическую работоспособность</a:t>
            </a:r>
            <a:endParaRPr lang="ru-RU" sz="2000" b="1" i="1" dirty="0">
              <a:solidFill>
                <a:prstClr val="black"/>
              </a:solidFill>
              <a:latin typeface="Times New Roman"/>
              <a:ea typeface="Times New Roman"/>
            </a:endParaRPr>
          </a:p>
        </p:txBody>
      </p:sp>
    </p:spTree>
    <p:extLst>
      <p:ext uri="{BB962C8B-B14F-4D97-AF65-F5344CB8AC3E}">
        <p14:creationId xmlns:p14="http://schemas.microsoft.com/office/powerpoint/2010/main" val="3841983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39</a:t>
            </a:fld>
            <a:endParaRPr lang="en-US" dirty="0"/>
          </a:p>
        </p:txBody>
      </p:sp>
      <p:sp>
        <p:nvSpPr>
          <p:cNvPr id="3" name="Прямоугольник 2"/>
          <p:cNvSpPr/>
          <p:nvPr/>
        </p:nvSpPr>
        <p:spPr>
          <a:xfrm>
            <a:off x="356260" y="1021278"/>
            <a:ext cx="9714015" cy="5489195"/>
          </a:xfrm>
          <a:prstGeom prst="rect">
            <a:avLst/>
          </a:prstGeom>
        </p:spPr>
        <p:txBody>
          <a:bodyPr wrap="square">
            <a:spAutoFit/>
          </a:bodyPr>
          <a:lstStyle/>
          <a:p>
            <a:pPr indent="180340" algn="just">
              <a:lnSpc>
                <a:spcPct val="115000"/>
              </a:lnSpc>
              <a:spcAft>
                <a:spcPts val="0"/>
              </a:spcAft>
            </a:pPr>
            <a:r>
              <a:rPr lang="ru-RU" i="1" dirty="0">
                <a:latin typeface="Times New Roman"/>
                <a:ea typeface="Times New Roman"/>
                <a:cs typeface="Times New Roman"/>
              </a:rPr>
              <a:t> </a:t>
            </a:r>
            <a:endParaRPr lang="ru-RU" sz="1600" dirty="0">
              <a:latin typeface="Calibri"/>
              <a:ea typeface="Times New Roman"/>
              <a:cs typeface="Times New Roman"/>
            </a:endParaRPr>
          </a:p>
          <a:p>
            <a:pPr indent="540000" algn="just">
              <a:lnSpc>
                <a:spcPct val="150000"/>
              </a:lnSpc>
              <a:spcAft>
                <a:spcPts val="0"/>
              </a:spcAft>
            </a:pPr>
            <a:r>
              <a:rPr lang="ru-RU" sz="2000" i="1" dirty="0">
                <a:latin typeface="Times New Roman" panose="02020603050405020304" pitchFamily="18" charset="0"/>
                <a:ea typeface="Times New Roman"/>
                <a:cs typeface="Times New Roman" panose="02020603050405020304" pitchFamily="18" charset="0"/>
              </a:rPr>
              <a:t>Результаты самоконтроля рекомендуется фиксировать в дневнике самоконтроля, чтобы была возможность их периодически анализировать самостоятельно или совместно с преподавателем, тренером или </a:t>
            </a:r>
            <a:r>
              <a:rPr lang="ru-RU" sz="2000" i="1" dirty="0" smtClean="0">
                <a:latin typeface="Times New Roman" panose="02020603050405020304" pitchFamily="18" charset="0"/>
                <a:ea typeface="Times New Roman"/>
                <a:cs typeface="Times New Roman" panose="02020603050405020304" pitchFamily="18" charset="0"/>
              </a:rPr>
              <a:t>врачом.</a:t>
            </a:r>
          </a:p>
          <a:p>
            <a:pPr indent="540000" algn="just">
              <a:lnSpc>
                <a:spcPct val="150000"/>
              </a:lnSpc>
              <a:spcAft>
                <a:spcPts val="0"/>
              </a:spcAft>
            </a:pPr>
            <a:r>
              <a:rPr lang="ru-RU" sz="2000" i="1" dirty="0" smtClean="0">
                <a:latin typeface="Times New Roman" panose="02020603050405020304" pitchFamily="18" charset="0"/>
                <a:ea typeface="Times New Roman"/>
                <a:cs typeface="Times New Roman" panose="02020603050405020304" pitchFamily="18" charset="0"/>
              </a:rPr>
              <a:t> </a:t>
            </a:r>
            <a:r>
              <a:rPr lang="ru-RU" sz="2000" i="1" dirty="0">
                <a:latin typeface="Times New Roman" panose="02020603050405020304" pitchFamily="18" charset="0"/>
                <a:ea typeface="Times New Roman"/>
                <a:cs typeface="Times New Roman" panose="02020603050405020304" pitchFamily="18" charset="0"/>
              </a:rPr>
              <a:t>Дневник самоконтроля помогает занимающимся лучше познать самого себя, приучает их следить за собственным здоровьем, позволяет своевременно заметить степень усталости от умственной работы или физической тренировки, состояние переутомления и заболевания, определить, сколько времени требуется для отдыха и восстановления умственных и физических сил, какими средствами и методами при </a:t>
            </a:r>
            <a:r>
              <a:rPr lang="ru-RU" sz="2000" i="1" dirty="0" smtClean="0">
                <a:latin typeface="Times New Roman" panose="02020603050405020304" pitchFamily="18" charset="0"/>
                <a:ea typeface="Times New Roman"/>
                <a:cs typeface="Times New Roman" panose="02020603050405020304" pitchFamily="18" charset="0"/>
              </a:rPr>
              <a:t>восстановлении  </a:t>
            </a:r>
            <a:r>
              <a:rPr lang="ru-RU" sz="2000" i="1" dirty="0">
                <a:latin typeface="Times New Roman" panose="02020603050405020304" pitchFamily="18" charset="0"/>
                <a:ea typeface="Times New Roman"/>
                <a:cs typeface="Times New Roman" panose="02020603050405020304" pitchFamily="18" charset="0"/>
              </a:rPr>
              <a:t>достигается наибольшая </a:t>
            </a:r>
            <a:r>
              <a:rPr lang="ru-RU" sz="2000" i="1" dirty="0" smtClean="0">
                <a:latin typeface="Times New Roman" panose="02020603050405020304" pitchFamily="18" charset="0"/>
                <a:ea typeface="Times New Roman"/>
                <a:cs typeface="Times New Roman" panose="02020603050405020304" pitchFamily="18" charset="0"/>
              </a:rPr>
              <a:t>эффективность.</a:t>
            </a:r>
          </a:p>
          <a:p>
            <a:pPr indent="540000" algn="just">
              <a:lnSpc>
                <a:spcPct val="150000"/>
              </a:lnSpc>
              <a:spcAft>
                <a:spcPts val="0"/>
              </a:spcAft>
            </a:pPr>
            <a:r>
              <a:rPr lang="ru-RU" sz="2000" i="1" dirty="0" smtClean="0">
                <a:latin typeface="Times New Roman" panose="02020603050405020304" pitchFamily="18" charset="0"/>
                <a:ea typeface="Times New Roman"/>
                <a:cs typeface="Times New Roman" panose="02020603050405020304" pitchFamily="18" charset="0"/>
              </a:rPr>
              <a:t> </a:t>
            </a:r>
            <a:r>
              <a:rPr lang="ru-RU" sz="2000" dirty="0">
                <a:latin typeface="Times New Roman" panose="02020603050405020304" pitchFamily="18" charset="0"/>
                <a:ea typeface="Times New Roman"/>
                <a:cs typeface="Times New Roman" panose="02020603050405020304" pitchFamily="18" charset="0"/>
              </a:rPr>
              <a:t/>
            </a:r>
            <a:br>
              <a:rPr lang="ru-RU" sz="2000" dirty="0">
                <a:latin typeface="Times New Roman" panose="02020603050405020304" pitchFamily="18" charset="0"/>
                <a:ea typeface="Times New Roman"/>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356260" y="510639"/>
            <a:ext cx="8787740" cy="835613"/>
          </a:xfrm>
          <a:prstGeom prst="rect">
            <a:avLst/>
          </a:prstGeom>
        </p:spPr>
        <p:txBody>
          <a:bodyPr wrap="square">
            <a:spAutoFit/>
          </a:bodyPr>
          <a:lstStyle/>
          <a:p>
            <a:pPr lvl="0" indent="180340" algn="ctr">
              <a:lnSpc>
                <a:spcPct val="115000"/>
              </a:lnSpc>
            </a:pPr>
            <a:r>
              <a:rPr lang="ru-RU" sz="2400" b="1" i="1" dirty="0" smtClean="0">
                <a:solidFill>
                  <a:prstClr val="black"/>
                </a:solidFill>
                <a:latin typeface="Times New Roman"/>
                <a:ea typeface="Times New Roman"/>
                <a:cs typeface="Times New Roman"/>
              </a:rPr>
              <a:t> Дневник самоконтроля</a:t>
            </a:r>
            <a:endParaRPr lang="ru-RU" sz="2400" dirty="0">
              <a:solidFill>
                <a:prstClr val="black"/>
              </a:solidFill>
              <a:latin typeface="Calibri"/>
              <a:ea typeface="Times New Roman"/>
              <a:cs typeface="Times New Roman"/>
            </a:endParaRPr>
          </a:p>
          <a:p>
            <a:pPr lvl="0" indent="180340" algn="just">
              <a:lnSpc>
                <a:spcPct val="115000"/>
              </a:lnSpc>
            </a:pPr>
            <a:r>
              <a:rPr lang="ru-RU" i="1" dirty="0">
                <a:solidFill>
                  <a:prstClr val="black"/>
                </a:solidFill>
                <a:latin typeface="Times New Roman"/>
                <a:ea typeface="Times New Roman"/>
                <a:cs typeface="Times New Roman"/>
              </a:rPr>
              <a:t> </a:t>
            </a:r>
            <a:endParaRPr lang="ru-RU" sz="1600" dirty="0">
              <a:solidFill>
                <a:prstClr val="black"/>
              </a:solidFill>
              <a:latin typeface="Calibri"/>
              <a:ea typeface="Times New Roman"/>
              <a:cs typeface="Times New Roman"/>
            </a:endParaRPr>
          </a:p>
        </p:txBody>
      </p:sp>
    </p:spTree>
    <p:extLst>
      <p:ext uri="{BB962C8B-B14F-4D97-AF65-F5344CB8AC3E}">
        <p14:creationId xmlns:p14="http://schemas.microsoft.com/office/powerpoint/2010/main" val="352500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extBox 2"/>
          <p:cNvSpPr txBox="1"/>
          <p:nvPr/>
        </p:nvSpPr>
        <p:spPr>
          <a:xfrm>
            <a:off x="1049920" y="1464469"/>
            <a:ext cx="8496300" cy="3477875"/>
          </a:xfrm>
          <a:prstGeom prst="rect">
            <a:avLst/>
          </a:prstGeom>
          <a:noFill/>
        </p:spPr>
        <p:txBody>
          <a:bodyPr wrap="square" rtlCol="0" anchor="ctr">
            <a:spAutoFit/>
          </a:bodyPr>
          <a:lstStyle/>
          <a:p>
            <a:pPr lvl="0" algn="just"/>
            <a:r>
              <a:rPr lang="ru-RU" sz="2000" i="1" dirty="0">
                <a:latin typeface="Times New Roman" pitchFamily="18" charset="0"/>
                <a:cs typeface="Times New Roman" pitchFamily="18" charset="0"/>
              </a:rPr>
              <a:t>Врачебный контроль в вузе проводится в следующих формах</a:t>
            </a:r>
            <a:r>
              <a:rPr lang="ru-RU" sz="2000" i="1" dirty="0" smtClean="0">
                <a:latin typeface="Times New Roman" pitchFamily="18" charset="0"/>
                <a:cs typeface="Times New Roman" pitchFamily="18" charset="0"/>
              </a:rPr>
              <a:t>:</a:t>
            </a:r>
          </a:p>
          <a:p>
            <a:pPr marL="342900" lvl="0" indent="-342900" algn="just">
              <a:buFont typeface="Arial" pitchFamily="34" charset="0"/>
              <a:buChar char="•"/>
            </a:pPr>
            <a:r>
              <a:rPr lang="ru-RU" sz="2000" i="1" dirty="0" smtClean="0">
                <a:latin typeface="Times New Roman" pitchFamily="18" charset="0"/>
                <a:cs typeface="Times New Roman" pitchFamily="18" charset="0"/>
              </a:rPr>
              <a:t> </a:t>
            </a:r>
            <a:r>
              <a:rPr lang="ru-RU" sz="2000" i="1" dirty="0">
                <a:latin typeface="Times New Roman" pitchFamily="18" charset="0"/>
                <a:cs typeface="Times New Roman" pitchFamily="18" charset="0"/>
              </a:rPr>
              <a:t>регулярные медицинские обследования и контроль занимающихся физическими упражнениями и спортом</a:t>
            </a:r>
            <a:r>
              <a:rPr lang="ru-RU" sz="2000" i="1" dirty="0" smtClean="0">
                <a:latin typeface="Times New Roman" pitchFamily="18" charset="0"/>
                <a:cs typeface="Times New Roman" pitchFamily="18" charset="0"/>
              </a:rPr>
              <a:t>;</a:t>
            </a:r>
          </a:p>
          <a:p>
            <a:pPr marL="342900" lvl="0" indent="-342900" algn="just">
              <a:buFont typeface="Arial" pitchFamily="34" charset="0"/>
              <a:buChar char="•"/>
            </a:pPr>
            <a:r>
              <a:rPr lang="ru-RU" sz="2000" i="1" dirty="0" smtClean="0">
                <a:latin typeface="Times New Roman" pitchFamily="18" charset="0"/>
                <a:cs typeface="Times New Roman" pitchFamily="18" charset="0"/>
              </a:rPr>
              <a:t>врачебно-педагогические </a:t>
            </a:r>
            <a:r>
              <a:rPr lang="ru-RU" sz="2000" i="1" dirty="0">
                <a:latin typeface="Times New Roman" pitchFamily="18" charset="0"/>
                <a:cs typeface="Times New Roman" pitchFamily="18" charset="0"/>
              </a:rPr>
              <a:t>наблюдения за занимающимися во время занятий и соревнований</a:t>
            </a:r>
            <a:r>
              <a:rPr lang="ru-RU" sz="2000" i="1" dirty="0" smtClean="0">
                <a:latin typeface="Times New Roman" pitchFamily="18" charset="0"/>
                <a:cs typeface="Times New Roman" pitchFamily="18" charset="0"/>
              </a:rPr>
              <a:t>;</a:t>
            </a:r>
          </a:p>
          <a:p>
            <a:pPr marL="342900" lvl="0" indent="-342900" algn="just">
              <a:buFont typeface="Arial" pitchFamily="34" charset="0"/>
              <a:buChar char="•"/>
            </a:pPr>
            <a:r>
              <a:rPr lang="ru-RU" sz="2000" i="1" dirty="0" smtClean="0">
                <a:latin typeface="Times New Roman" pitchFamily="18" charset="0"/>
                <a:cs typeface="Times New Roman" pitchFamily="18" charset="0"/>
              </a:rPr>
              <a:t>санитарно-гигиенический </a:t>
            </a:r>
            <a:r>
              <a:rPr lang="ru-RU" sz="2000" i="1" dirty="0">
                <a:latin typeface="Times New Roman" pitchFamily="18" charset="0"/>
                <a:cs typeface="Times New Roman" pitchFamily="18" charset="0"/>
              </a:rPr>
              <a:t>контроль за местами, условиями занятий и соревнований</a:t>
            </a:r>
            <a:r>
              <a:rPr lang="ru-RU" sz="2000" i="1" dirty="0" smtClean="0">
                <a:latin typeface="Times New Roman" pitchFamily="18" charset="0"/>
                <a:cs typeface="Times New Roman" pitchFamily="18" charset="0"/>
              </a:rPr>
              <a:t>;</a:t>
            </a:r>
          </a:p>
          <a:p>
            <a:pPr marL="342900" lvl="0" indent="-342900" algn="just">
              <a:buFont typeface="Arial" pitchFamily="34" charset="0"/>
              <a:buChar char="•"/>
            </a:pPr>
            <a:r>
              <a:rPr lang="ru-RU" sz="2000" i="1" dirty="0" smtClean="0">
                <a:latin typeface="Times New Roman" pitchFamily="18" charset="0"/>
                <a:cs typeface="Times New Roman" pitchFamily="18" charset="0"/>
              </a:rPr>
              <a:t>санитарно-просветительская </a:t>
            </a:r>
            <a:r>
              <a:rPr lang="ru-RU" sz="2000" i="1" dirty="0">
                <a:latin typeface="Times New Roman" pitchFamily="18" charset="0"/>
                <a:cs typeface="Times New Roman" pitchFamily="18" charset="0"/>
              </a:rPr>
              <a:t>работа, пропаганда физической культуры и спорта, здорового образа жизни</a:t>
            </a:r>
            <a:r>
              <a:rPr lang="ru-RU" sz="2000" i="1" dirty="0" smtClean="0">
                <a:latin typeface="Times New Roman" pitchFamily="18" charset="0"/>
                <a:cs typeface="Times New Roman" pitchFamily="18" charset="0"/>
              </a:rPr>
              <a:t>;</a:t>
            </a:r>
          </a:p>
          <a:p>
            <a:pPr marL="342900" lvl="0" indent="-342900" algn="just">
              <a:buFont typeface="Arial" pitchFamily="34" charset="0"/>
              <a:buChar char="•"/>
            </a:pPr>
            <a:r>
              <a:rPr lang="ru-RU" sz="2000" i="1" dirty="0" smtClean="0">
                <a:latin typeface="Times New Roman" pitchFamily="18" charset="0"/>
                <a:cs typeface="Times New Roman" pitchFamily="18" charset="0"/>
              </a:rPr>
              <a:t>профилактика </a:t>
            </a:r>
            <a:r>
              <a:rPr lang="ru-RU" sz="2000" i="1" dirty="0">
                <a:latin typeface="Times New Roman" pitchFamily="18" charset="0"/>
                <a:cs typeface="Times New Roman" pitchFamily="18" charset="0"/>
              </a:rPr>
              <a:t>спортивного травматизма и заболеваний</a:t>
            </a:r>
            <a:r>
              <a:rPr lang="ru-RU" sz="2000" i="1" dirty="0" smtClean="0">
                <a:latin typeface="Times New Roman" pitchFamily="18" charset="0"/>
                <a:cs typeface="Times New Roman" pitchFamily="18" charset="0"/>
              </a:rPr>
              <a:t>;</a:t>
            </a:r>
          </a:p>
          <a:p>
            <a:pPr marL="342900" lvl="0" indent="-342900" algn="just">
              <a:buFont typeface="Arial" pitchFamily="34" charset="0"/>
              <a:buChar char="•"/>
            </a:pPr>
            <a:r>
              <a:rPr lang="ru-RU" sz="2000" i="1" dirty="0" smtClean="0">
                <a:latin typeface="Times New Roman" pitchFamily="18" charset="0"/>
                <a:cs typeface="Times New Roman" pitchFamily="18" charset="0"/>
              </a:rPr>
              <a:t>проведение </a:t>
            </a:r>
            <a:r>
              <a:rPr lang="ru-RU" sz="2000" i="1" dirty="0">
                <a:latin typeface="Times New Roman" pitchFamily="18" charset="0"/>
                <a:cs typeface="Times New Roman" pitchFamily="18" charset="0"/>
              </a:rPr>
              <a:t>комплексных и восстановительных мероприятий.</a:t>
            </a:r>
            <a:endParaRPr lang="ru-RU" sz="2000"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4028570" y="429882"/>
            <a:ext cx="3315331" cy="461665"/>
          </a:xfrm>
          <a:prstGeom prst="rect">
            <a:avLst/>
          </a:prstGeom>
        </p:spPr>
        <p:txBody>
          <a:bodyPr wrap="none">
            <a:spAutoFit/>
          </a:bodyPr>
          <a:lstStyle/>
          <a:p>
            <a:r>
              <a:rPr lang="ru-RU" sz="2400" b="1" dirty="0"/>
              <a:t>Врачебный контроль</a:t>
            </a:r>
            <a:endParaRPr lang="ru-RU" sz="2400" dirty="0"/>
          </a:p>
        </p:txBody>
      </p:sp>
    </p:spTree>
    <p:extLst>
      <p:ext uri="{BB962C8B-B14F-4D97-AF65-F5344CB8AC3E}">
        <p14:creationId xmlns:p14="http://schemas.microsoft.com/office/powerpoint/2010/main" val="19085641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40</a:t>
            </a:fld>
            <a:endParaRPr lang="en-US" dirty="0"/>
          </a:p>
        </p:txBody>
      </p:sp>
      <p:sp>
        <p:nvSpPr>
          <p:cNvPr id="3" name="Прямоугольник 2"/>
          <p:cNvSpPr/>
          <p:nvPr/>
        </p:nvSpPr>
        <p:spPr>
          <a:xfrm>
            <a:off x="308759" y="285008"/>
            <a:ext cx="10379034" cy="5909310"/>
          </a:xfrm>
          <a:prstGeom prst="rect">
            <a:avLst/>
          </a:prstGeom>
        </p:spPr>
        <p:txBody>
          <a:bodyPr wrap="square">
            <a:spAutoFit/>
          </a:bodyPr>
          <a:lstStyle/>
          <a:p>
            <a:pPr lvl="0" indent="540000" algn="just"/>
            <a:r>
              <a:rPr lang="ru-RU" sz="2000" i="1" dirty="0">
                <a:solidFill>
                  <a:prstClr val="black"/>
                </a:solidFill>
                <a:latin typeface="Times New Roman" panose="02020603050405020304" pitchFamily="18" charset="0"/>
                <a:ea typeface="Times New Roman"/>
                <a:cs typeface="Times New Roman" panose="02020603050405020304" pitchFamily="18" charset="0"/>
              </a:rPr>
              <a:t>Самонаблюдения, отражаемые в дневнике самоконтроля, могут быть подробными и состоять из 15-20 показателей и более, но могут быть и краткими - из 5-8 показателей</a:t>
            </a:r>
            <a:r>
              <a:rPr lang="ru-RU" sz="2000" i="1" dirty="0" smtClean="0">
                <a:solidFill>
                  <a:prstClr val="black"/>
                </a:solidFill>
                <a:latin typeface="Times New Roman" panose="02020603050405020304" pitchFamily="18" charset="0"/>
                <a:ea typeface="Times New Roman"/>
                <a:cs typeface="Times New Roman" panose="02020603050405020304" pitchFamily="18" charset="0"/>
              </a:rPr>
              <a:t>.</a:t>
            </a:r>
          </a:p>
          <a:p>
            <a:pPr lvl="0" indent="540000" algn="just"/>
            <a:r>
              <a:rPr lang="ru-RU" sz="2000" i="1" dirty="0" smtClean="0">
                <a:solidFill>
                  <a:prstClr val="black"/>
                </a:solidFill>
                <a:latin typeface="Times New Roman" panose="02020603050405020304" pitchFamily="18" charset="0"/>
                <a:ea typeface="Times New Roman"/>
                <a:cs typeface="Times New Roman" panose="02020603050405020304" pitchFamily="18" charset="0"/>
              </a:rPr>
              <a:t>Эти </a:t>
            </a:r>
            <a:r>
              <a:rPr lang="ru-RU" sz="2000" i="1" dirty="0">
                <a:solidFill>
                  <a:prstClr val="black"/>
                </a:solidFill>
                <a:latin typeface="Times New Roman" panose="02020603050405020304" pitchFamily="18" charset="0"/>
                <a:ea typeface="Times New Roman"/>
                <a:cs typeface="Times New Roman" panose="02020603050405020304" pitchFamily="18" charset="0"/>
              </a:rPr>
              <a:t>показатели должны быть наиболее информативными с учетом вида спорта или формы занятий</a:t>
            </a:r>
            <a:r>
              <a:rPr lang="ru-RU" sz="2000" i="1" dirty="0" smtClean="0">
                <a:solidFill>
                  <a:prstClr val="black"/>
                </a:solidFill>
                <a:latin typeface="Times New Roman" panose="02020603050405020304" pitchFamily="18" charset="0"/>
                <a:ea typeface="Times New Roman"/>
                <a:cs typeface="Times New Roman" panose="02020603050405020304" pitchFamily="18" charset="0"/>
              </a:rPr>
              <a:t>.</a:t>
            </a:r>
          </a:p>
          <a:p>
            <a:pPr lvl="0" indent="540000" algn="just"/>
            <a:r>
              <a:rPr lang="ru-RU" sz="2000" i="1" dirty="0" smtClean="0">
                <a:solidFill>
                  <a:prstClr val="black"/>
                </a:solidFill>
                <a:latin typeface="Times New Roman" panose="02020603050405020304" pitchFamily="18" charset="0"/>
                <a:ea typeface="Times New Roman"/>
                <a:cs typeface="Times New Roman" panose="02020603050405020304" pitchFamily="18" charset="0"/>
              </a:rPr>
              <a:t>Например</a:t>
            </a:r>
            <a:r>
              <a:rPr lang="ru-RU" sz="2000" i="1" dirty="0">
                <a:solidFill>
                  <a:prstClr val="black"/>
                </a:solidFill>
                <a:latin typeface="Times New Roman" panose="02020603050405020304" pitchFamily="18" charset="0"/>
                <a:ea typeface="Times New Roman"/>
                <a:cs typeface="Times New Roman" panose="02020603050405020304" pitchFamily="18" charset="0"/>
              </a:rPr>
              <a:t>, при ведении дневника студентами-спортсменами, занимающимися силовыми видами спорта (тяжелая атлетика, борьба, бокс), вместе с другими показателями наибольшее внимание должно быть обращено на контроль за массой тела и развитием силы. </a:t>
            </a:r>
            <a:endParaRPr lang="ru-RU" sz="2000" i="1" dirty="0" smtClean="0">
              <a:solidFill>
                <a:prstClr val="black"/>
              </a:solidFill>
              <a:latin typeface="Times New Roman" panose="02020603050405020304" pitchFamily="18" charset="0"/>
              <a:ea typeface="Times New Roman"/>
              <a:cs typeface="Times New Roman" panose="02020603050405020304" pitchFamily="18" charset="0"/>
            </a:endParaRPr>
          </a:p>
          <a:p>
            <a:pPr lvl="0" indent="540000" algn="just"/>
            <a:r>
              <a:rPr lang="ru-RU" sz="2000" i="1" dirty="0" smtClean="0">
                <a:solidFill>
                  <a:prstClr val="black"/>
                </a:solidFill>
                <a:latin typeface="Times New Roman" panose="02020603050405020304" pitchFamily="18" charset="0"/>
                <a:ea typeface="Times New Roman"/>
                <a:cs typeface="Times New Roman" panose="02020603050405020304" pitchFamily="18" charset="0"/>
              </a:rPr>
              <a:t>Представителям </a:t>
            </a:r>
            <a:r>
              <a:rPr lang="ru-RU" sz="2000" i="1" dirty="0">
                <a:solidFill>
                  <a:prstClr val="black"/>
                </a:solidFill>
                <a:latin typeface="Times New Roman" panose="02020603050405020304" pitchFamily="18" charset="0"/>
                <a:ea typeface="Times New Roman"/>
                <a:cs typeface="Times New Roman" panose="02020603050405020304" pitchFamily="18" charset="0"/>
              </a:rPr>
              <a:t>циклических видов спорта (бег, лыжные гонки, плавание и др.) необходимо тщательно контролировать частоту сердечных сокращений, артериальное давление, жизненную емкость легких, а также показатели развития выносливости</a:t>
            </a:r>
            <a:r>
              <a:rPr lang="ru-RU" sz="2000" i="1" dirty="0" smtClean="0">
                <a:solidFill>
                  <a:prstClr val="black"/>
                </a:solidFill>
                <a:latin typeface="Times New Roman" panose="02020603050405020304" pitchFamily="18" charset="0"/>
                <a:ea typeface="Times New Roman"/>
                <a:cs typeface="Times New Roman" panose="02020603050405020304" pitchFamily="18" charset="0"/>
              </a:rPr>
              <a:t>.</a:t>
            </a:r>
          </a:p>
          <a:p>
            <a:pPr lvl="0" indent="540000" algn="just"/>
            <a:r>
              <a:rPr lang="ru-RU" sz="2000" i="1" dirty="0" smtClean="0">
                <a:solidFill>
                  <a:prstClr val="black"/>
                </a:solidFill>
                <a:latin typeface="Times New Roman" panose="02020603050405020304" pitchFamily="18" charset="0"/>
                <a:ea typeface="Times New Roman"/>
                <a:cs typeface="Times New Roman" panose="02020603050405020304" pitchFamily="18" charset="0"/>
              </a:rPr>
              <a:t>Студентам</a:t>
            </a:r>
            <a:r>
              <a:rPr lang="ru-RU" sz="2000" i="1" dirty="0">
                <a:solidFill>
                  <a:prstClr val="black"/>
                </a:solidFill>
                <a:latin typeface="Times New Roman" panose="02020603050405020304" pitchFamily="18" charset="0"/>
                <a:ea typeface="Times New Roman"/>
                <a:cs typeface="Times New Roman" panose="02020603050405020304" pitchFamily="18" charset="0"/>
              </a:rPr>
              <a:t>, занимающимся физическими упражнениями по учебной программе организованно   или   самостоятельно   в  оздоровительных  целях.  Кроме показателей, указанных в примерной  форме  дневника,  необходимо периодически  дополнительно  отмечать  результаты  наблюдения  за   ростом, жизненной емкостью легких и физической  подготовленностью  не  реже  одного раза в семестр. За весом, окружностью грудной клетки, за развитием  силы  и состоянием дыхательной системы (пробы Штанге и </a:t>
            </a:r>
            <a:r>
              <a:rPr lang="ru-RU" sz="2000" i="1" dirty="0" err="1">
                <a:solidFill>
                  <a:prstClr val="black"/>
                </a:solidFill>
                <a:latin typeface="Times New Roman" panose="02020603050405020304" pitchFamily="18" charset="0"/>
                <a:ea typeface="Times New Roman"/>
                <a:cs typeface="Times New Roman" panose="02020603050405020304" pitchFamily="18" charset="0"/>
              </a:rPr>
              <a:t>Генчи</a:t>
            </a:r>
            <a:r>
              <a:rPr lang="ru-RU" sz="2000" i="1" dirty="0">
                <a:solidFill>
                  <a:prstClr val="black"/>
                </a:solidFill>
                <a:latin typeface="Times New Roman" panose="02020603050405020304" pitchFamily="18" charset="0"/>
                <a:ea typeface="Times New Roman"/>
                <a:cs typeface="Times New Roman" panose="02020603050405020304" pitchFamily="18" charset="0"/>
              </a:rPr>
              <a:t>) - один раз в месяц.</a:t>
            </a:r>
            <a:endParaRPr lang="ru-RU" sz="2000" dirty="0">
              <a:solidFill>
                <a:prstClr val="black"/>
              </a:solidFill>
              <a:latin typeface="Times New Roman" panose="02020603050405020304" pitchFamily="18" charset="0"/>
              <a:ea typeface="Times New Roman"/>
              <a:cs typeface="Times New Roman" panose="02020603050405020304" pitchFamily="18" charset="0"/>
            </a:endParaRPr>
          </a:p>
          <a:p>
            <a:pPr lvl="0" indent="540000" algn="just"/>
            <a:r>
              <a:rPr lang="ru-RU" i="1" dirty="0">
                <a:solidFill>
                  <a:prstClr val="black"/>
                </a:solidFill>
                <a:latin typeface="Times New Roman"/>
                <a:ea typeface="Times New Roman"/>
                <a:cs typeface="Times New Roman"/>
              </a:rPr>
              <a:t> </a:t>
            </a:r>
            <a:endParaRPr lang="ru-RU" sz="1600" dirty="0">
              <a:solidFill>
                <a:prstClr val="black"/>
              </a:solidFill>
              <a:latin typeface="Calibri"/>
              <a:ea typeface="Times New Roman"/>
              <a:cs typeface="Times New Roman"/>
            </a:endParaRPr>
          </a:p>
        </p:txBody>
      </p:sp>
    </p:spTree>
    <p:extLst>
      <p:ext uri="{BB962C8B-B14F-4D97-AF65-F5344CB8AC3E}">
        <p14:creationId xmlns:p14="http://schemas.microsoft.com/office/powerpoint/2010/main" val="719641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41</a:t>
            </a:fld>
            <a:endParaRPr lang="en-US" dirty="0"/>
          </a:p>
        </p:txBody>
      </p:sp>
      <p:graphicFrame>
        <p:nvGraphicFramePr>
          <p:cNvPr id="3" name="Таблица 2"/>
          <p:cNvGraphicFramePr>
            <a:graphicFrameLocks noGrp="1"/>
          </p:cNvGraphicFramePr>
          <p:nvPr>
            <p:extLst>
              <p:ext uri="{D42A27DB-BD31-4B8C-83A1-F6EECF244321}">
                <p14:modId xmlns:p14="http://schemas.microsoft.com/office/powerpoint/2010/main" val="3304305476"/>
              </p:ext>
            </p:extLst>
          </p:nvPr>
        </p:nvGraphicFramePr>
        <p:xfrm>
          <a:off x="261258" y="866901"/>
          <a:ext cx="11044054" cy="5448946"/>
        </p:xfrm>
        <a:graphic>
          <a:graphicData uri="http://schemas.openxmlformats.org/drawingml/2006/table">
            <a:tbl>
              <a:tblPr/>
              <a:tblGrid>
                <a:gridCol w="1717669"/>
                <a:gridCol w="1522600"/>
                <a:gridCol w="1560757"/>
                <a:gridCol w="1560757"/>
                <a:gridCol w="1560757"/>
                <a:gridCol w="1560757"/>
                <a:gridCol w="1560757"/>
              </a:tblGrid>
              <a:tr h="145485">
                <a:tc rowSpan="2">
                  <a:txBody>
                    <a:bodyPr/>
                    <a:lstStyle/>
                    <a:p>
                      <a:r>
                        <a:rPr lang="ru-RU" sz="2000" dirty="0">
                          <a:effectLst/>
                        </a:rPr>
                        <a:t>№ п/п</a:t>
                      </a:r>
                    </a:p>
                  </a:txBody>
                  <a:tcPr marL="16309" marR="16309" marT="16309" marB="16309" anchor="ctr">
                    <a:lnL>
                      <a:noFill/>
                    </a:lnL>
                    <a:lnR>
                      <a:noFill/>
                    </a:lnR>
                    <a:lnT>
                      <a:noFill/>
                    </a:lnT>
                    <a:lnB>
                      <a:noFill/>
                    </a:lnB>
                  </a:tcPr>
                </a:tc>
                <a:tc rowSpan="2">
                  <a:txBody>
                    <a:bodyPr/>
                    <a:lstStyle/>
                    <a:p>
                      <a:r>
                        <a:rPr lang="ru-RU" sz="1200" dirty="0">
                          <a:effectLst/>
                        </a:rPr>
                        <a:t>Показатели</a:t>
                      </a:r>
                    </a:p>
                  </a:txBody>
                  <a:tcPr marL="16309" marR="16309" marT="16309" marB="16309" anchor="ctr">
                    <a:lnL>
                      <a:noFill/>
                    </a:lnL>
                    <a:lnR>
                      <a:noFill/>
                    </a:lnR>
                    <a:lnT>
                      <a:noFill/>
                    </a:lnT>
                    <a:lnB>
                      <a:noFill/>
                    </a:lnB>
                  </a:tcPr>
                </a:tc>
                <a:tc gridSpan="5">
                  <a:txBody>
                    <a:bodyPr/>
                    <a:lstStyle/>
                    <a:p>
                      <a:pPr algn="ctr"/>
                      <a:r>
                        <a:rPr lang="ru-RU" sz="1200">
                          <a:effectLst/>
                        </a:rPr>
                        <a:t>Дата</a:t>
                      </a:r>
                    </a:p>
                  </a:txBody>
                  <a:tcPr marL="16309" marR="16309" marT="16309" marB="16309" anchor="ctr">
                    <a:lnL>
                      <a:noFill/>
                    </a:lnL>
                    <a:lnR>
                      <a:noFill/>
                    </a:lnR>
                    <a:lnT>
                      <a:noFill/>
                    </a:lnT>
                    <a:lnB>
                      <a:noFill/>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145485">
                <a:tc vMerge="1">
                  <a:txBody>
                    <a:bodyPr/>
                    <a:lstStyle/>
                    <a:p>
                      <a:endParaRPr lang="ru-RU"/>
                    </a:p>
                  </a:txBody>
                  <a:tcPr/>
                </a:tc>
                <a:tc vMerge="1">
                  <a:txBody>
                    <a:bodyPr/>
                    <a:lstStyle/>
                    <a:p>
                      <a:endParaRPr lang="ru-RU"/>
                    </a:p>
                  </a:txBody>
                  <a:tcPr/>
                </a:tc>
                <a:tc>
                  <a:txBody>
                    <a:bodyPr/>
                    <a:lstStyle/>
                    <a:p>
                      <a:r>
                        <a:rPr lang="ru-RU" sz="1200" dirty="0">
                          <a:effectLst/>
                        </a:rPr>
                        <a:t>20.09</a:t>
                      </a:r>
                    </a:p>
                  </a:txBody>
                  <a:tcPr marL="16309" marR="16309" marT="16309" marB="16309" anchor="ctr">
                    <a:lnL>
                      <a:noFill/>
                    </a:lnL>
                    <a:lnR>
                      <a:noFill/>
                    </a:lnR>
                    <a:lnT>
                      <a:noFill/>
                    </a:lnT>
                    <a:lnB>
                      <a:noFill/>
                    </a:lnB>
                  </a:tcPr>
                </a:tc>
                <a:tc>
                  <a:txBody>
                    <a:bodyPr/>
                    <a:lstStyle/>
                    <a:p>
                      <a:r>
                        <a:rPr lang="ru-RU" sz="1200">
                          <a:effectLst/>
                        </a:rPr>
                        <a:t>21.09</a:t>
                      </a:r>
                    </a:p>
                  </a:txBody>
                  <a:tcPr marL="16309" marR="16309" marT="16309" marB="16309" anchor="ctr">
                    <a:lnL>
                      <a:noFill/>
                    </a:lnL>
                    <a:lnR>
                      <a:noFill/>
                    </a:lnR>
                    <a:lnT>
                      <a:noFill/>
                    </a:lnT>
                    <a:lnB>
                      <a:noFill/>
                    </a:lnB>
                  </a:tcPr>
                </a:tc>
                <a:tc>
                  <a:txBody>
                    <a:bodyPr/>
                    <a:lstStyle/>
                    <a:p>
                      <a:r>
                        <a:rPr lang="ru-RU" sz="1200">
                          <a:effectLst/>
                        </a:rPr>
                        <a:t>22.09</a:t>
                      </a:r>
                    </a:p>
                  </a:txBody>
                  <a:tcPr marL="16309" marR="16309" marT="16309" marB="16309" anchor="ctr">
                    <a:lnL>
                      <a:noFill/>
                    </a:lnL>
                    <a:lnR>
                      <a:noFill/>
                    </a:lnR>
                    <a:lnT>
                      <a:noFill/>
                    </a:lnT>
                    <a:lnB>
                      <a:noFill/>
                    </a:lnB>
                  </a:tcPr>
                </a:tc>
                <a:tc>
                  <a:txBody>
                    <a:bodyPr/>
                    <a:lstStyle/>
                    <a:p>
                      <a:r>
                        <a:rPr lang="ru-RU" sz="1200">
                          <a:effectLst/>
                        </a:rPr>
                        <a:t>23.09</a:t>
                      </a:r>
                    </a:p>
                  </a:txBody>
                  <a:tcPr marL="16309" marR="16309" marT="16309" marB="16309" anchor="ctr">
                    <a:lnL>
                      <a:noFill/>
                    </a:lnL>
                    <a:lnR>
                      <a:noFill/>
                    </a:lnR>
                    <a:lnT>
                      <a:noFill/>
                    </a:lnT>
                    <a:lnB>
                      <a:noFill/>
                    </a:lnB>
                  </a:tcPr>
                </a:tc>
                <a:tc>
                  <a:txBody>
                    <a:bodyPr/>
                    <a:lstStyle/>
                    <a:p>
                      <a:r>
                        <a:rPr lang="ru-RU" sz="1200">
                          <a:effectLst/>
                        </a:rPr>
                        <a:t>24.09</a:t>
                      </a:r>
                    </a:p>
                  </a:txBody>
                  <a:tcPr marL="16309" marR="16309" marT="16309" marB="16309" anchor="ctr">
                    <a:lnL>
                      <a:noFill/>
                    </a:lnL>
                    <a:lnR>
                      <a:noFill/>
                    </a:lnR>
                    <a:lnT>
                      <a:noFill/>
                    </a:lnT>
                    <a:lnB>
                      <a:noFill/>
                    </a:lnB>
                  </a:tcPr>
                </a:tc>
              </a:tr>
              <a:tr h="350877">
                <a:tc>
                  <a:txBody>
                    <a:bodyPr/>
                    <a:lstStyle/>
                    <a:p>
                      <a:r>
                        <a:rPr lang="ru-RU" sz="2000" dirty="0">
                          <a:effectLst/>
                        </a:rPr>
                        <a:t>1</a:t>
                      </a:r>
                    </a:p>
                  </a:txBody>
                  <a:tcPr marL="16309" marR="16309" marT="16309" marB="16309" anchor="ctr">
                    <a:lnL>
                      <a:noFill/>
                    </a:lnL>
                    <a:lnR>
                      <a:noFill/>
                    </a:lnR>
                    <a:lnT>
                      <a:noFill/>
                    </a:lnT>
                    <a:lnB>
                      <a:noFill/>
                    </a:lnB>
                  </a:tcPr>
                </a:tc>
                <a:tc>
                  <a:txBody>
                    <a:bodyPr/>
                    <a:lstStyle/>
                    <a:p>
                      <a:r>
                        <a:rPr lang="ru-RU" sz="1200" dirty="0">
                          <a:effectLst/>
                        </a:rPr>
                        <a:t>Самочувствие</a:t>
                      </a:r>
                    </a:p>
                  </a:txBody>
                  <a:tcPr marL="16309" marR="16309" marT="16309" marB="16309" anchor="ctr">
                    <a:lnL>
                      <a:noFill/>
                    </a:lnL>
                    <a:lnR>
                      <a:noFill/>
                    </a:lnR>
                    <a:lnT>
                      <a:noFill/>
                    </a:lnT>
                    <a:lnB>
                      <a:noFill/>
                    </a:lnB>
                  </a:tcPr>
                </a:tc>
                <a:tc>
                  <a:txBody>
                    <a:bodyPr/>
                    <a:lstStyle/>
                    <a:p>
                      <a:r>
                        <a:rPr lang="ru-RU" sz="1200" dirty="0">
                          <a:effectLst/>
                        </a:rPr>
                        <a:t>Хорошее</a:t>
                      </a:r>
                    </a:p>
                  </a:txBody>
                  <a:tcPr marL="16309" marR="16309" marT="16309" marB="16309" anchor="ctr">
                    <a:lnL>
                      <a:noFill/>
                    </a:lnL>
                    <a:lnR>
                      <a:noFill/>
                    </a:lnR>
                    <a:lnT>
                      <a:noFill/>
                    </a:lnT>
                    <a:lnB>
                      <a:noFill/>
                    </a:lnB>
                  </a:tcPr>
                </a:tc>
                <a:tc>
                  <a:txBody>
                    <a:bodyPr/>
                    <a:lstStyle/>
                    <a:p>
                      <a:r>
                        <a:rPr lang="ru-RU" sz="1200" dirty="0">
                          <a:effectLst/>
                        </a:rPr>
                        <a:t>Хорошее</a:t>
                      </a:r>
                    </a:p>
                  </a:txBody>
                  <a:tcPr marL="16309" marR="16309" marT="16309" marB="16309" anchor="ctr">
                    <a:lnL>
                      <a:noFill/>
                    </a:lnL>
                    <a:lnR>
                      <a:noFill/>
                    </a:lnR>
                    <a:lnT>
                      <a:noFill/>
                    </a:lnT>
                    <a:lnB>
                      <a:noFill/>
                    </a:lnB>
                  </a:tcPr>
                </a:tc>
                <a:tc>
                  <a:txBody>
                    <a:bodyPr/>
                    <a:lstStyle/>
                    <a:p>
                      <a:r>
                        <a:rPr lang="ru-RU" sz="1200" dirty="0">
                          <a:effectLst/>
                        </a:rPr>
                        <a:t>Небольшая усталость</a:t>
                      </a:r>
                    </a:p>
                  </a:txBody>
                  <a:tcPr marL="16309" marR="16309" marT="16309" marB="16309" anchor="ctr">
                    <a:lnL>
                      <a:noFill/>
                    </a:lnL>
                    <a:lnR>
                      <a:noFill/>
                    </a:lnR>
                    <a:lnT>
                      <a:noFill/>
                    </a:lnT>
                    <a:lnB>
                      <a:noFill/>
                    </a:lnB>
                  </a:tcPr>
                </a:tc>
                <a:tc>
                  <a:txBody>
                    <a:bodyPr/>
                    <a:lstStyle/>
                    <a:p>
                      <a:r>
                        <a:rPr lang="ru-RU" sz="1200" dirty="0">
                          <a:effectLst/>
                        </a:rPr>
                        <a:t>Вялость</a:t>
                      </a:r>
                    </a:p>
                  </a:txBody>
                  <a:tcPr marL="16309" marR="16309" marT="16309" marB="16309" anchor="ctr">
                    <a:lnL>
                      <a:noFill/>
                    </a:lnL>
                    <a:lnR>
                      <a:noFill/>
                    </a:lnR>
                    <a:lnT>
                      <a:noFill/>
                    </a:lnT>
                    <a:lnB>
                      <a:noFill/>
                    </a:lnB>
                  </a:tcPr>
                </a:tc>
                <a:tc>
                  <a:txBody>
                    <a:bodyPr/>
                    <a:lstStyle/>
                    <a:p>
                      <a:r>
                        <a:rPr lang="ru-RU" sz="1200" dirty="0">
                          <a:effectLst/>
                        </a:rPr>
                        <a:t>Удовлетворительно</a:t>
                      </a:r>
                    </a:p>
                  </a:txBody>
                  <a:tcPr marL="16309" marR="16309" marT="16309" marB="16309" anchor="ctr">
                    <a:lnL>
                      <a:noFill/>
                    </a:lnL>
                    <a:lnR>
                      <a:noFill/>
                    </a:lnR>
                    <a:lnT>
                      <a:noFill/>
                    </a:lnT>
                    <a:lnB>
                      <a:noFill/>
                    </a:lnB>
                  </a:tcPr>
                </a:tc>
              </a:tr>
              <a:tr h="350877">
                <a:tc>
                  <a:txBody>
                    <a:bodyPr/>
                    <a:lstStyle/>
                    <a:p>
                      <a:r>
                        <a:rPr lang="ru-RU" sz="2000" dirty="0">
                          <a:effectLst/>
                        </a:rPr>
                        <a:t>2</a:t>
                      </a:r>
                    </a:p>
                  </a:txBody>
                  <a:tcPr marL="16309" marR="16309" marT="16309" marB="16309" anchor="ctr">
                    <a:lnL>
                      <a:noFill/>
                    </a:lnL>
                    <a:lnR>
                      <a:noFill/>
                    </a:lnR>
                    <a:lnT>
                      <a:noFill/>
                    </a:lnT>
                    <a:lnB>
                      <a:noFill/>
                    </a:lnB>
                  </a:tcPr>
                </a:tc>
                <a:tc>
                  <a:txBody>
                    <a:bodyPr/>
                    <a:lstStyle/>
                    <a:p>
                      <a:r>
                        <a:rPr lang="ru-RU" sz="1200" dirty="0">
                          <a:effectLst/>
                        </a:rPr>
                        <a:t>Сон, ч</a:t>
                      </a:r>
                    </a:p>
                  </a:txBody>
                  <a:tcPr marL="16309" marR="16309" marT="16309" marB="16309" anchor="ctr">
                    <a:lnL>
                      <a:noFill/>
                    </a:lnL>
                    <a:lnR>
                      <a:noFill/>
                    </a:lnR>
                    <a:lnT>
                      <a:noFill/>
                    </a:lnT>
                    <a:lnB>
                      <a:noFill/>
                    </a:lnB>
                  </a:tcPr>
                </a:tc>
                <a:tc>
                  <a:txBody>
                    <a:bodyPr/>
                    <a:lstStyle/>
                    <a:p>
                      <a:r>
                        <a:rPr lang="ru-RU" sz="1200" dirty="0">
                          <a:effectLst/>
                        </a:rPr>
                        <a:t>8, крепкий</a:t>
                      </a:r>
                    </a:p>
                  </a:txBody>
                  <a:tcPr marL="16309" marR="16309" marT="16309" marB="16309" anchor="ctr">
                    <a:lnL>
                      <a:noFill/>
                    </a:lnL>
                    <a:lnR>
                      <a:noFill/>
                    </a:lnR>
                    <a:lnT>
                      <a:noFill/>
                    </a:lnT>
                    <a:lnB>
                      <a:noFill/>
                    </a:lnB>
                  </a:tcPr>
                </a:tc>
                <a:tc>
                  <a:txBody>
                    <a:bodyPr/>
                    <a:lstStyle/>
                    <a:p>
                      <a:r>
                        <a:rPr lang="ru-RU" sz="1200" dirty="0">
                          <a:effectLst/>
                        </a:rPr>
                        <a:t>8, крепкий</a:t>
                      </a:r>
                    </a:p>
                  </a:txBody>
                  <a:tcPr marL="16309" marR="16309" marT="16309" marB="16309" anchor="ctr">
                    <a:lnL>
                      <a:noFill/>
                    </a:lnL>
                    <a:lnR>
                      <a:noFill/>
                    </a:lnR>
                    <a:lnT>
                      <a:noFill/>
                    </a:lnT>
                    <a:lnB>
                      <a:noFill/>
                    </a:lnB>
                  </a:tcPr>
                </a:tc>
                <a:tc>
                  <a:txBody>
                    <a:bodyPr/>
                    <a:lstStyle/>
                    <a:p>
                      <a:r>
                        <a:rPr lang="ru-RU" sz="1200" dirty="0">
                          <a:effectLst/>
                        </a:rPr>
                        <a:t>7, беспокойный</a:t>
                      </a:r>
                    </a:p>
                  </a:txBody>
                  <a:tcPr marL="16309" marR="16309" marT="16309" marB="16309" anchor="ctr">
                    <a:lnL>
                      <a:noFill/>
                    </a:lnL>
                    <a:lnR>
                      <a:noFill/>
                    </a:lnR>
                    <a:lnT>
                      <a:noFill/>
                    </a:lnT>
                    <a:lnB>
                      <a:noFill/>
                    </a:lnB>
                  </a:tcPr>
                </a:tc>
                <a:tc>
                  <a:txBody>
                    <a:bodyPr/>
                    <a:lstStyle/>
                    <a:p>
                      <a:r>
                        <a:rPr lang="ru-RU" sz="1200">
                          <a:effectLst/>
                        </a:rPr>
                        <a:t>8, беспокойный</a:t>
                      </a:r>
                    </a:p>
                  </a:txBody>
                  <a:tcPr marL="16309" marR="16309" marT="16309" marB="16309" anchor="ctr">
                    <a:lnL>
                      <a:noFill/>
                    </a:lnL>
                    <a:lnR>
                      <a:noFill/>
                    </a:lnR>
                    <a:lnT>
                      <a:noFill/>
                    </a:lnT>
                    <a:lnB>
                      <a:noFill/>
                    </a:lnB>
                  </a:tcPr>
                </a:tc>
                <a:tc>
                  <a:txBody>
                    <a:bodyPr/>
                    <a:lstStyle/>
                    <a:p>
                      <a:r>
                        <a:rPr lang="ru-RU" sz="1200">
                          <a:effectLst/>
                        </a:rPr>
                        <a:t>8, спокойный</a:t>
                      </a:r>
                    </a:p>
                  </a:txBody>
                  <a:tcPr marL="16309" marR="16309" marT="16309" marB="16309" anchor="ctr">
                    <a:lnL>
                      <a:noFill/>
                    </a:lnL>
                    <a:lnR>
                      <a:noFill/>
                    </a:lnR>
                    <a:lnT>
                      <a:noFill/>
                    </a:lnT>
                    <a:lnB>
                      <a:noFill/>
                    </a:lnB>
                  </a:tcPr>
                </a:tc>
              </a:tr>
              <a:tr h="350877">
                <a:tc>
                  <a:txBody>
                    <a:bodyPr/>
                    <a:lstStyle/>
                    <a:p>
                      <a:r>
                        <a:rPr lang="ru-RU" sz="2000" dirty="0">
                          <a:effectLst/>
                        </a:rPr>
                        <a:t>3</a:t>
                      </a:r>
                    </a:p>
                  </a:txBody>
                  <a:tcPr marL="16309" marR="16309" marT="16309" marB="16309" anchor="ctr">
                    <a:lnL>
                      <a:noFill/>
                    </a:lnL>
                    <a:lnR>
                      <a:noFill/>
                    </a:lnR>
                    <a:lnT>
                      <a:noFill/>
                    </a:lnT>
                    <a:lnB>
                      <a:noFill/>
                    </a:lnB>
                  </a:tcPr>
                </a:tc>
                <a:tc>
                  <a:txBody>
                    <a:bodyPr/>
                    <a:lstStyle/>
                    <a:p>
                      <a:r>
                        <a:rPr lang="ru-RU" sz="1200">
                          <a:effectLst/>
                        </a:rPr>
                        <a:t>Аппетит</a:t>
                      </a:r>
                    </a:p>
                  </a:txBody>
                  <a:tcPr marL="16309" marR="16309" marT="16309" marB="16309" anchor="ctr">
                    <a:lnL>
                      <a:noFill/>
                    </a:lnL>
                    <a:lnR>
                      <a:noFill/>
                    </a:lnR>
                    <a:lnT>
                      <a:noFill/>
                    </a:lnT>
                    <a:lnB>
                      <a:noFill/>
                    </a:lnB>
                  </a:tcPr>
                </a:tc>
                <a:tc>
                  <a:txBody>
                    <a:bodyPr/>
                    <a:lstStyle/>
                    <a:p>
                      <a:r>
                        <a:rPr lang="ru-RU" sz="1200" dirty="0">
                          <a:effectLst/>
                        </a:rPr>
                        <a:t>Хороший</a:t>
                      </a:r>
                    </a:p>
                  </a:txBody>
                  <a:tcPr marL="16309" marR="16309" marT="16309" marB="16309" anchor="ctr">
                    <a:lnL>
                      <a:noFill/>
                    </a:lnL>
                    <a:lnR>
                      <a:noFill/>
                    </a:lnR>
                    <a:lnT>
                      <a:noFill/>
                    </a:lnT>
                    <a:lnB>
                      <a:noFill/>
                    </a:lnB>
                  </a:tcPr>
                </a:tc>
                <a:tc>
                  <a:txBody>
                    <a:bodyPr/>
                    <a:lstStyle/>
                    <a:p>
                      <a:r>
                        <a:rPr lang="ru-RU" sz="1200" dirty="0">
                          <a:effectLst/>
                        </a:rPr>
                        <a:t>Хороший</a:t>
                      </a:r>
                    </a:p>
                  </a:txBody>
                  <a:tcPr marL="16309" marR="16309" marT="16309" marB="16309" anchor="ctr">
                    <a:lnL>
                      <a:noFill/>
                    </a:lnL>
                    <a:lnR>
                      <a:noFill/>
                    </a:lnR>
                    <a:lnT>
                      <a:noFill/>
                    </a:lnT>
                    <a:lnB>
                      <a:noFill/>
                    </a:lnB>
                  </a:tcPr>
                </a:tc>
                <a:tc>
                  <a:txBody>
                    <a:bodyPr/>
                    <a:lstStyle/>
                    <a:p>
                      <a:r>
                        <a:rPr lang="ru-RU" sz="1200" dirty="0">
                          <a:effectLst/>
                        </a:rPr>
                        <a:t>Удовлетворительный</a:t>
                      </a:r>
                    </a:p>
                  </a:txBody>
                  <a:tcPr marL="16309" marR="16309" marT="16309" marB="16309" anchor="ctr">
                    <a:lnL>
                      <a:noFill/>
                    </a:lnL>
                    <a:lnR>
                      <a:noFill/>
                    </a:lnR>
                    <a:lnT>
                      <a:noFill/>
                    </a:lnT>
                    <a:lnB>
                      <a:noFill/>
                    </a:lnB>
                  </a:tcPr>
                </a:tc>
                <a:tc>
                  <a:txBody>
                    <a:bodyPr/>
                    <a:lstStyle/>
                    <a:p>
                      <a:r>
                        <a:rPr lang="ru-RU" sz="1200">
                          <a:effectLst/>
                        </a:rPr>
                        <a:t>Удовлетворительный</a:t>
                      </a:r>
                    </a:p>
                  </a:txBody>
                  <a:tcPr marL="16309" marR="16309" marT="16309" marB="16309" anchor="ctr">
                    <a:lnL>
                      <a:noFill/>
                    </a:lnL>
                    <a:lnR>
                      <a:noFill/>
                    </a:lnR>
                    <a:lnT>
                      <a:noFill/>
                    </a:lnT>
                    <a:lnB>
                      <a:noFill/>
                    </a:lnB>
                  </a:tcPr>
                </a:tc>
                <a:tc>
                  <a:txBody>
                    <a:bodyPr/>
                    <a:lstStyle/>
                    <a:p>
                      <a:r>
                        <a:rPr lang="ru-RU" sz="1200">
                          <a:effectLst/>
                        </a:rPr>
                        <a:t>Хороший</a:t>
                      </a:r>
                    </a:p>
                  </a:txBody>
                  <a:tcPr marL="16309" marR="16309" marT="16309" marB="16309" anchor="ctr">
                    <a:lnL>
                      <a:noFill/>
                    </a:lnL>
                    <a:lnR>
                      <a:noFill/>
                    </a:lnR>
                    <a:lnT>
                      <a:noFill/>
                    </a:lnT>
                    <a:lnB>
                      <a:noFill/>
                    </a:lnB>
                  </a:tcPr>
                </a:tc>
              </a:tr>
              <a:tr h="1172444">
                <a:tc>
                  <a:txBody>
                    <a:bodyPr/>
                    <a:lstStyle/>
                    <a:p>
                      <a:r>
                        <a:rPr lang="ru-RU" sz="2000" dirty="0">
                          <a:effectLst/>
                        </a:rPr>
                        <a:t>4</a:t>
                      </a:r>
                    </a:p>
                  </a:txBody>
                  <a:tcPr marL="16309" marR="16309" marT="16309" marB="16309" anchor="ctr">
                    <a:lnL>
                      <a:noFill/>
                    </a:lnL>
                    <a:lnR>
                      <a:noFill/>
                    </a:lnR>
                    <a:lnT>
                      <a:noFill/>
                    </a:lnT>
                    <a:lnB>
                      <a:noFill/>
                    </a:lnB>
                  </a:tcPr>
                </a:tc>
                <a:tc>
                  <a:txBody>
                    <a:bodyPr/>
                    <a:lstStyle/>
                    <a:p>
                      <a:r>
                        <a:rPr lang="ru-RU" sz="1200" dirty="0">
                          <a:effectLst/>
                        </a:rPr>
                        <a:t>Пульс уд/мин.,</a:t>
                      </a:r>
                      <a:br>
                        <a:rPr lang="ru-RU" sz="1200" dirty="0">
                          <a:effectLst/>
                        </a:rPr>
                      </a:br>
                      <a:r>
                        <a:rPr lang="ru-RU" sz="1200" dirty="0">
                          <a:effectLst/>
                        </a:rPr>
                        <a:t>лежа</a:t>
                      </a:r>
                      <a:br>
                        <a:rPr lang="ru-RU" sz="1200" dirty="0">
                          <a:effectLst/>
                        </a:rPr>
                      </a:br>
                      <a:r>
                        <a:rPr lang="ru-RU" sz="1200" dirty="0">
                          <a:effectLst/>
                        </a:rPr>
                        <a:t>стоя</a:t>
                      </a:r>
                      <a:br>
                        <a:rPr lang="ru-RU" sz="1200" dirty="0">
                          <a:effectLst/>
                        </a:rPr>
                      </a:br>
                      <a:r>
                        <a:rPr lang="ru-RU" sz="1200" dirty="0">
                          <a:effectLst/>
                        </a:rPr>
                        <a:t>разница</a:t>
                      </a:r>
                      <a:br>
                        <a:rPr lang="ru-RU" sz="1200" dirty="0">
                          <a:effectLst/>
                        </a:rPr>
                      </a:br>
                      <a:r>
                        <a:rPr lang="ru-RU" sz="1200" dirty="0">
                          <a:effectLst/>
                        </a:rPr>
                        <a:t>до тренировки</a:t>
                      </a:r>
                      <a:br>
                        <a:rPr lang="ru-RU" sz="1200" dirty="0">
                          <a:effectLst/>
                        </a:rPr>
                      </a:br>
                      <a:r>
                        <a:rPr lang="ru-RU" sz="1200" dirty="0">
                          <a:effectLst/>
                        </a:rPr>
                        <a:t>после тренировки</a:t>
                      </a:r>
                    </a:p>
                  </a:txBody>
                  <a:tcPr marL="16309" marR="16309" marT="16309" marB="16309" anchor="ctr">
                    <a:lnL>
                      <a:noFill/>
                    </a:lnL>
                    <a:lnR>
                      <a:noFill/>
                    </a:lnR>
                    <a:lnT>
                      <a:noFill/>
                    </a:lnT>
                    <a:lnB>
                      <a:noFill/>
                    </a:lnB>
                  </a:tcPr>
                </a:tc>
                <a:tc>
                  <a:txBody>
                    <a:bodyPr/>
                    <a:lstStyle/>
                    <a:p>
                      <a:r>
                        <a:rPr lang="ru-RU" sz="1200" dirty="0">
                          <a:effectLst/>
                        </a:rPr>
                        <a:t>62</a:t>
                      </a:r>
                      <a:br>
                        <a:rPr lang="ru-RU" sz="1200" dirty="0">
                          <a:effectLst/>
                        </a:rPr>
                      </a:br>
                      <a:r>
                        <a:rPr lang="ru-RU" sz="1200" dirty="0">
                          <a:effectLst/>
                        </a:rPr>
                        <a:t>72</a:t>
                      </a:r>
                      <a:br>
                        <a:rPr lang="ru-RU" sz="1200" dirty="0">
                          <a:effectLst/>
                        </a:rPr>
                      </a:br>
                      <a:r>
                        <a:rPr lang="ru-RU" sz="1200" dirty="0">
                          <a:effectLst/>
                        </a:rPr>
                        <a:t>10</a:t>
                      </a:r>
                      <a:br>
                        <a:rPr lang="ru-RU" sz="1200" dirty="0">
                          <a:effectLst/>
                        </a:rPr>
                      </a:br>
                      <a:r>
                        <a:rPr lang="ru-RU" sz="1200" dirty="0">
                          <a:effectLst/>
                        </a:rPr>
                        <a:t>10</a:t>
                      </a:r>
                      <a:br>
                        <a:rPr lang="ru-RU" sz="1200" dirty="0">
                          <a:effectLst/>
                        </a:rPr>
                      </a:br>
                      <a:r>
                        <a:rPr lang="ru-RU" sz="1200" dirty="0" smtClean="0">
                          <a:effectLst/>
                        </a:rPr>
                        <a:t>12</a:t>
                      </a:r>
                      <a:endParaRPr lang="ru-RU" sz="1200" dirty="0">
                        <a:effectLst/>
                      </a:endParaRPr>
                    </a:p>
                  </a:txBody>
                  <a:tcPr marL="16309" marR="16309" marT="16309" marB="16309" anchor="ctr">
                    <a:lnL>
                      <a:noFill/>
                    </a:lnL>
                    <a:lnR>
                      <a:noFill/>
                    </a:lnR>
                    <a:lnT>
                      <a:noFill/>
                    </a:lnT>
                    <a:lnB>
                      <a:noFill/>
                    </a:lnB>
                  </a:tcPr>
                </a:tc>
                <a:tc>
                  <a:txBody>
                    <a:bodyPr/>
                    <a:lstStyle/>
                    <a:p>
                      <a:r>
                        <a:rPr lang="ru-RU" sz="1200" dirty="0">
                          <a:effectLst/>
                        </a:rPr>
                        <a:t>62</a:t>
                      </a:r>
                      <a:br>
                        <a:rPr lang="ru-RU" sz="1200" dirty="0">
                          <a:effectLst/>
                        </a:rPr>
                      </a:br>
                      <a:r>
                        <a:rPr lang="ru-RU" sz="1200" dirty="0">
                          <a:effectLst/>
                        </a:rPr>
                        <a:t>72</a:t>
                      </a:r>
                      <a:br>
                        <a:rPr lang="ru-RU" sz="1200" dirty="0">
                          <a:effectLst/>
                        </a:rPr>
                      </a:br>
                      <a:r>
                        <a:rPr lang="ru-RU" sz="1200" dirty="0">
                          <a:effectLst/>
                        </a:rPr>
                        <a:t>10</a:t>
                      </a:r>
                      <a:br>
                        <a:rPr lang="ru-RU" sz="1200" dirty="0">
                          <a:effectLst/>
                        </a:rPr>
                      </a:br>
                      <a:r>
                        <a:rPr lang="ru-RU" sz="1200" dirty="0">
                          <a:effectLst/>
                        </a:rPr>
                        <a:t>–</a:t>
                      </a:r>
                      <a:br>
                        <a:rPr lang="ru-RU" sz="1200" dirty="0">
                          <a:effectLst/>
                        </a:rPr>
                      </a:br>
                      <a:r>
                        <a:rPr lang="ru-RU" sz="1200" dirty="0">
                          <a:effectLst/>
                        </a:rPr>
                        <a:t>–</a:t>
                      </a:r>
                    </a:p>
                  </a:txBody>
                  <a:tcPr marL="16309" marR="16309" marT="16309" marB="16309" anchor="ctr">
                    <a:lnL>
                      <a:noFill/>
                    </a:lnL>
                    <a:lnR>
                      <a:noFill/>
                    </a:lnR>
                    <a:lnT>
                      <a:noFill/>
                    </a:lnT>
                    <a:lnB>
                      <a:noFill/>
                    </a:lnB>
                  </a:tcPr>
                </a:tc>
                <a:tc>
                  <a:txBody>
                    <a:bodyPr/>
                    <a:lstStyle/>
                    <a:p>
                      <a:r>
                        <a:rPr lang="ru-RU" sz="1200" dirty="0">
                          <a:effectLst/>
                        </a:rPr>
                        <a:t>68</a:t>
                      </a:r>
                      <a:br>
                        <a:rPr lang="ru-RU" sz="1200" dirty="0">
                          <a:effectLst/>
                        </a:rPr>
                      </a:br>
                      <a:r>
                        <a:rPr lang="ru-RU" sz="1200" dirty="0">
                          <a:effectLst/>
                        </a:rPr>
                        <a:t>82</a:t>
                      </a:r>
                      <a:br>
                        <a:rPr lang="ru-RU" sz="1200" dirty="0">
                          <a:effectLst/>
                        </a:rPr>
                      </a:br>
                      <a:r>
                        <a:rPr lang="ru-RU" sz="1200" dirty="0">
                          <a:effectLst/>
                        </a:rPr>
                        <a:t>14</a:t>
                      </a:r>
                      <a:br>
                        <a:rPr lang="ru-RU" sz="1200" dirty="0">
                          <a:effectLst/>
                        </a:rPr>
                      </a:br>
                      <a:r>
                        <a:rPr lang="ru-RU" sz="1200" dirty="0">
                          <a:effectLst/>
                        </a:rPr>
                        <a:t>15</a:t>
                      </a:r>
                      <a:br>
                        <a:rPr lang="ru-RU" sz="1200" dirty="0">
                          <a:effectLst/>
                        </a:rPr>
                      </a:br>
                      <a:r>
                        <a:rPr lang="ru-RU" sz="1200" dirty="0">
                          <a:effectLst/>
                        </a:rPr>
                        <a:t>18</a:t>
                      </a:r>
                    </a:p>
                  </a:txBody>
                  <a:tcPr marL="16309" marR="16309" marT="16309" marB="16309" anchor="ctr">
                    <a:lnL>
                      <a:noFill/>
                    </a:lnL>
                    <a:lnR>
                      <a:noFill/>
                    </a:lnR>
                    <a:lnT>
                      <a:noFill/>
                    </a:lnT>
                    <a:lnB>
                      <a:noFill/>
                    </a:lnB>
                  </a:tcPr>
                </a:tc>
                <a:tc>
                  <a:txBody>
                    <a:bodyPr/>
                    <a:lstStyle/>
                    <a:p>
                      <a:r>
                        <a:rPr lang="ru-RU" sz="1200" dirty="0">
                          <a:effectLst/>
                        </a:rPr>
                        <a:t>66</a:t>
                      </a:r>
                      <a:br>
                        <a:rPr lang="ru-RU" sz="1200" dirty="0">
                          <a:effectLst/>
                        </a:rPr>
                      </a:br>
                      <a:r>
                        <a:rPr lang="ru-RU" sz="1200" dirty="0">
                          <a:effectLst/>
                        </a:rPr>
                        <a:t>79</a:t>
                      </a:r>
                      <a:br>
                        <a:rPr lang="ru-RU" sz="1200" dirty="0">
                          <a:effectLst/>
                        </a:rPr>
                      </a:br>
                      <a:r>
                        <a:rPr lang="ru-RU" sz="1200" dirty="0">
                          <a:effectLst/>
                        </a:rPr>
                        <a:t>13</a:t>
                      </a:r>
                      <a:br>
                        <a:rPr lang="ru-RU" sz="1200" dirty="0">
                          <a:effectLst/>
                        </a:rPr>
                      </a:br>
                      <a:r>
                        <a:rPr lang="ru-RU" sz="1200" dirty="0">
                          <a:effectLst/>
                        </a:rPr>
                        <a:t>–</a:t>
                      </a:r>
                      <a:br>
                        <a:rPr lang="ru-RU" sz="1200" dirty="0">
                          <a:effectLst/>
                        </a:rPr>
                      </a:br>
                      <a:r>
                        <a:rPr lang="ru-RU" sz="1200" dirty="0">
                          <a:effectLst/>
                        </a:rPr>
                        <a:t>–</a:t>
                      </a:r>
                    </a:p>
                  </a:txBody>
                  <a:tcPr marL="16309" marR="16309" marT="16309" marB="16309" anchor="ctr">
                    <a:lnL>
                      <a:noFill/>
                    </a:lnL>
                    <a:lnR>
                      <a:noFill/>
                    </a:lnR>
                    <a:lnT>
                      <a:noFill/>
                    </a:lnT>
                    <a:lnB>
                      <a:noFill/>
                    </a:lnB>
                  </a:tcPr>
                </a:tc>
                <a:tc>
                  <a:txBody>
                    <a:bodyPr/>
                    <a:lstStyle/>
                    <a:p>
                      <a:r>
                        <a:rPr lang="ru-RU" sz="1200">
                          <a:effectLst/>
                        </a:rPr>
                        <a:t>65</a:t>
                      </a:r>
                      <a:br>
                        <a:rPr lang="ru-RU" sz="1200">
                          <a:effectLst/>
                        </a:rPr>
                      </a:br>
                      <a:r>
                        <a:rPr lang="ru-RU" sz="1200">
                          <a:effectLst/>
                        </a:rPr>
                        <a:t>77</a:t>
                      </a:r>
                      <a:br>
                        <a:rPr lang="ru-RU" sz="1200">
                          <a:effectLst/>
                        </a:rPr>
                      </a:br>
                      <a:r>
                        <a:rPr lang="ru-RU" sz="1200">
                          <a:effectLst/>
                        </a:rPr>
                        <a:t>12</a:t>
                      </a:r>
                      <a:br>
                        <a:rPr lang="ru-RU" sz="1200">
                          <a:effectLst/>
                        </a:rPr>
                      </a:br>
                      <a:r>
                        <a:rPr lang="ru-RU" sz="1200">
                          <a:effectLst/>
                        </a:rPr>
                        <a:t>12</a:t>
                      </a:r>
                      <a:br>
                        <a:rPr lang="ru-RU" sz="1200">
                          <a:effectLst/>
                        </a:rPr>
                      </a:br>
                      <a:r>
                        <a:rPr lang="ru-RU" sz="1200">
                          <a:effectLst/>
                        </a:rPr>
                        <a:t>15</a:t>
                      </a:r>
                    </a:p>
                  </a:txBody>
                  <a:tcPr marL="16309" marR="16309" marT="16309" marB="16309" anchor="ctr">
                    <a:lnL>
                      <a:noFill/>
                    </a:lnL>
                    <a:lnR>
                      <a:noFill/>
                    </a:lnR>
                    <a:lnT>
                      <a:noFill/>
                    </a:lnT>
                    <a:lnB>
                      <a:noFill/>
                    </a:lnB>
                  </a:tcPr>
                </a:tc>
              </a:tr>
              <a:tr h="145485">
                <a:tc>
                  <a:txBody>
                    <a:bodyPr/>
                    <a:lstStyle/>
                    <a:p>
                      <a:r>
                        <a:rPr lang="ru-RU" sz="2000" dirty="0">
                          <a:effectLst/>
                        </a:rPr>
                        <a:t>5</a:t>
                      </a:r>
                    </a:p>
                  </a:txBody>
                  <a:tcPr marL="16309" marR="16309" marT="16309" marB="16309" anchor="ctr">
                    <a:lnL>
                      <a:noFill/>
                    </a:lnL>
                    <a:lnR>
                      <a:noFill/>
                    </a:lnR>
                    <a:lnT>
                      <a:noFill/>
                    </a:lnT>
                    <a:lnB>
                      <a:noFill/>
                    </a:lnB>
                  </a:tcPr>
                </a:tc>
                <a:tc>
                  <a:txBody>
                    <a:bodyPr/>
                    <a:lstStyle/>
                    <a:p>
                      <a:r>
                        <a:rPr lang="ru-RU" sz="1200" dirty="0">
                          <a:effectLst/>
                        </a:rPr>
                        <a:t>Вес, кг</a:t>
                      </a:r>
                    </a:p>
                  </a:txBody>
                  <a:tcPr marL="16309" marR="16309" marT="16309" marB="16309" anchor="ctr">
                    <a:lnL>
                      <a:noFill/>
                    </a:lnL>
                    <a:lnR>
                      <a:noFill/>
                    </a:lnR>
                    <a:lnT>
                      <a:noFill/>
                    </a:lnT>
                    <a:lnB>
                      <a:noFill/>
                    </a:lnB>
                  </a:tcPr>
                </a:tc>
                <a:tc>
                  <a:txBody>
                    <a:bodyPr/>
                    <a:lstStyle/>
                    <a:p>
                      <a:r>
                        <a:rPr lang="ru-RU" sz="1200">
                          <a:effectLst/>
                        </a:rPr>
                        <a:t>65,0</a:t>
                      </a:r>
                    </a:p>
                  </a:txBody>
                  <a:tcPr marL="16309" marR="16309" marT="16309" marB="16309" anchor="ctr">
                    <a:lnL>
                      <a:noFill/>
                    </a:lnL>
                    <a:lnR>
                      <a:noFill/>
                    </a:lnR>
                    <a:lnT>
                      <a:noFill/>
                    </a:lnT>
                    <a:lnB>
                      <a:noFill/>
                    </a:lnB>
                  </a:tcPr>
                </a:tc>
                <a:tc>
                  <a:txBody>
                    <a:bodyPr/>
                    <a:lstStyle/>
                    <a:p>
                      <a:r>
                        <a:rPr lang="ru-RU" sz="1200">
                          <a:effectLst/>
                        </a:rPr>
                        <a:t>64,5</a:t>
                      </a:r>
                    </a:p>
                  </a:txBody>
                  <a:tcPr marL="16309" marR="16309" marT="16309" marB="16309" anchor="ctr">
                    <a:lnL>
                      <a:noFill/>
                    </a:lnL>
                    <a:lnR>
                      <a:noFill/>
                    </a:lnR>
                    <a:lnT>
                      <a:noFill/>
                    </a:lnT>
                    <a:lnB>
                      <a:noFill/>
                    </a:lnB>
                  </a:tcPr>
                </a:tc>
                <a:tc>
                  <a:txBody>
                    <a:bodyPr/>
                    <a:lstStyle/>
                    <a:p>
                      <a:r>
                        <a:rPr lang="ru-RU" sz="1200" dirty="0">
                          <a:effectLst/>
                        </a:rPr>
                        <a:t>65,5</a:t>
                      </a:r>
                    </a:p>
                  </a:txBody>
                  <a:tcPr marL="16309" marR="16309" marT="16309" marB="16309" anchor="ctr">
                    <a:lnL>
                      <a:noFill/>
                    </a:lnL>
                    <a:lnR>
                      <a:noFill/>
                    </a:lnR>
                    <a:lnT>
                      <a:noFill/>
                    </a:lnT>
                    <a:lnB>
                      <a:noFill/>
                    </a:lnB>
                  </a:tcPr>
                </a:tc>
                <a:tc>
                  <a:txBody>
                    <a:bodyPr/>
                    <a:lstStyle/>
                    <a:p>
                      <a:r>
                        <a:rPr lang="ru-RU" sz="1200" dirty="0">
                          <a:effectLst/>
                        </a:rPr>
                        <a:t>64,7</a:t>
                      </a:r>
                    </a:p>
                  </a:txBody>
                  <a:tcPr marL="16309" marR="16309" marT="16309" marB="16309" anchor="ctr">
                    <a:lnL>
                      <a:noFill/>
                    </a:lnL>
                    <a:lnR>
                      <a:noFill/>
                    </a:lnR>
                    <a:lnT>
                      <a:noFill/>
                    </a:lnT>
                    <a:lnB>
                      <a:noFill/>
                    </a:lnB>
                  </a:tcPr>
                </a:tc>
                <a:tc>
                  <a:txBody>
                    <a:bodyPr/>
                    <a:lstStyle/>
                    <a:p>
                      <a:r>
                        <a:rPr lang="ru-RU" sz="1200" dirty="0">
                          <a:effectLst/>
                        </a:rPr>
                        <a:t>64,2</a:t>
                      </a:r>
                    </a:p>
                  </a:txBody>
                  <a:tcPr marL="16309" marR="16309" marT="16309" marB="16309" anchor="ctr">
                    <a:lnL>
                      <a:noFill/>
                    </a:lnL>
                    <a:lnR>
                      <a:noFill/>
                    </a:lnR>
                    <a:lnT>
                      <a:noFill/>
                    </a:lnT>
                    <a:lnB>
                      <a:noFill/>
                    </a:lnB>
                  </a:tcPr>
                </a:tc>
              </a:tr>
              <a:tr h="761661">
                <a:tc>
                  <a:txBody>
                    <a:bodyPr/>
                    <a:lstStyle/>
                    <a:p>
                      <a:r>
                        <a:rPr lang="ru-RU" sz="2000" dirty="0">
                          <a:effectLst/>
                        </a:rPr>
                        <a:t>6</a:t>
                      </a:r>
                    </a:p>
                  </a:txBody>
                  <a:tcPr marL="16309" marR="16309" marT="16309" marB="16309" anchor="ctr">
                    <a:lnL>
                      <a:noFill/>
                    </a:lnL>
                    <a:lnR>
                      <a:noFill/>
                    </a:lnR>
                    <a:lnT>
                      <a:noFill/>
                    </a:lnT>
                    <a:lnB>
                      <a:noFill/>
                    </a:lnB>
                  </a:tcPr>
                </a:tc>
                <a:tc>
                  <a:txBody>
                    <a:bodyPr/>
                    <a:lstStyle/>
                    <a:p>
                      <a:r>
                        <a:rPr lang="ru-RU" sz="1200" dirty="0">
                          <a:effectLst/>
                        </a:rPr>
                        <a:t>Тренировочные нагрузки</a:t>
                      </a:r>
                    </a:p>
                  </a:txBody>
                  <a:tcPr marL="16309" marR="16309" marT="16309" marB="16309" anchor="ctr">
                    <a:lnL>
                      <a:noFill/>
                    </a:lnL>
                    <a:lnR>
                      <a:noFill/>
                    </a:lnR>
                    <a:lnT>
                      <a:noFill/>
                    </a:lnT>
                    <a:lnB>
                      <a:noFill/>
                    </a:lnB>
                  </a:tcPr>
                </a:tc>
                <a:tc>
                  <a:txBody>
                    <a:bodyPr/>
                    <a:lstStyle/>
                    <a:p>
                      <a:r>
                        <a:rPr lang="ru-RU" sz="1200">
                          <a:effectLst/>
                        </a:rPr>
                        <a:t>Ускорения 8х30 м, бег 100 м, темповый бег 6х200 м</a:t>
                      </a:r>
                    </a:p>
                  </a:txBody>
                  <a:tcPr marL="16309" marR="16309" marT="16309" marB="16309" anchor="ctr">
                    <a:lnL>
                      <a:noFill/>
                    </a:lnL>
                    <a:lnR>
                      <a:noFill/>
                    </a:lnR>
                    <a:lnT>
                      <a:noFill/>
                    </a:lnT>
                    <a:lnB>
                      <a:noFill/>
                    </a:lnB>
                  </a:tcPr>
                </a:tc>
                <a:tc>
                  <a:txBody>
                    <a:bodyPr/>
                    <a:lstStyle/>
                    <a:p>
                      <a:r>
                        <a:rPr lang="ru-RU" sz="1200">
                          <a:effectLst/>
                        </a:rPr>
                        <a:t>Нет</a:t>
                      </a:r>
                    </a:p>
                  </a:txBody>
                  <a:tcPr marL="16309" marR="16309" marT="16309" marB="16309" anchor="ctr">
                    <a:lnL>
                      <a:noFill/>
                    </a:lnL>
                    <a:lnR>
                      <a:noFill/>
                    </a:lnR>
                    <a:lnT>
                      <a:noFill/>
                    </a:lnT>
                    <a:lnB>
                      <a:noFill/>
                    </a:lnB>
                  </a:tcPr>
                </a:tc>
                <a:tc>
                  <a:txBody>
                    <a:bodyPr/>
                    <a:lstStyle/>
                    <a:p>
                      <a:r>
                        <a:rPr lang="ru-RU" sz="1200" dirty="0">
                          <a:effectLst/>
                        </a:rPr>
                        <a:t>Ускорения 8х30 м, бег 100 м, </a:t>
                      </a:r>
                      <a:r>
                        <a:rPr lang="ru-RU" sz="1200" dirty="0" err="1">
                          <a:effectLst/>
                        </a:rPr>
                        <a:t>равномер-ный</a:t>
                      </a:r>
                      <a:r>
                        <a:rPr lang="ru-RU" sz="1200" dirty="0">
                          <a:effectLst/>
                        </a:rPr>
                        <a:t> бег (12 мин.)</a:t>
                      </a:r>
                    </a:p>
                  </a:txBody>
                  <a:tcPr marL="16309" marR="16309" marT="16309" marB="16309" anchor="ctr">
                    <a:lnL>
                      <a:noFill/>
                    </a:lnL>
                    <a:lnR>
                      <a:noFill/>
                    </a:lnR>
                    <a:lnT>
                      <a:noFill/>
                    </a:lnT>
                    <a:lnB>
                      <a:noFill/>
                    </a:lnB>
                  </a:tcPr>
                </a:tc>
                <a:tc>
                  <a:txBody>
                    <a:bodyPr/>
                    <a:lstStyle/>
                    <a:p>
                      <a:r>
                        <a:rPr lang="ru-RU" sz="1200">
                          <a:effectLst/>
                        </a:rPr>
                        <a:t>Нет</a:t>
                      </a:r>
                    </a:p>
                  </a:txBody>
                  <a:tcPr marL="16309" marR="16309" marT="16309" marB="16309" anchor="ctr">
                    <a:lnL>
                      <a:noFill/>
                    </a:lnL>
                    <a:lnR>
                      <a:noFill/>
                    </a:lnR>
                    <a:lnT>
                      <a:noFill/>
                    </a:lnT>
                    <a:lnB>
                      <a:noFill/>
                    </a:lnB>
                  </a:tcPr>
                </a:tc>
                <a:tc>
                  <a:txBody>
                    <a:bodyPr/>
                    <a:lstStyle/>
                    <a:p>
                      <a:r>
                        <a:rPr lang="ru-RU" sz="1200" dirty="0">
                          <a:effectLst/>
                        </a:rPr>
                        <a:t>Спец. упр. бегуна, ускорения 10х30 м, кросс (15 мин.)</a:t>
                      </a:r>
                    </a:p>
                  </a:txBody>
                  <a:tcPr marL="16309" marR="16309" marT="16309" marB="16309" anchor="ctr">
                    <a:lnL>
                      <a:noFill/>
                    </a:lnL>
                    <a:lnR>
                      <a:noFill/>
                    </a:lnR>
                    <a:lnT>
                      <a:noFill/>
                    </a:lnT>
                    <a:lnB>
                      <a:noFill/>
                    </a:lnB>
                  </a:tcPr>
                </a:tc>
              </a:tr>
              <a:tr h="556268">
                <a:tc>
                  <a:txBody>
                    <a:bodyPr/>
                    <a:lstStyle/>
                    <a:p>
                      <a:r>
                        <a:rPr lang="ru-RU" sz="2000" dirty="0">
                          <a:effectLst/>
                        </a:rPr>
                        <a:t>7</a:t>
                      </a:r>
                    </a:p>
                  </a:txBody>
                  <a:tcPr marL="16309" marR="16309" marT="16309" marB="16309" anchor="ctr">
                    <a:lnL>
                      <a:noFill/>
                    </a:lnL>
                    <a:lnR>
                      <a:noFill/>
                    </a:lnR>
                    <a:lnT>
                      <a:noFill/>
                    </a:lnT>
                    <a:lnB>
                      <a:noFill/>
                    </a:lnB>
                  </a:tcPr>
                </a:tc>
                <a:tc>
                  <a:txBody>
                    <a:bodyPr/>
                    <a:lstStyle/>
                    <a:p>
                      <a:r>
                        <a:rPr lang="ru-RU" sz="1200">
                          <a:effectLst/>
                        </a:rPr>
                        <a:t>Нарушения режима</a:t>
                      </a:r>
                    </a:p>
                  </a:txBody>
                  <a:tcPr marL="16309" marR="16309" marT="16309" marB="16309" anchor="ctr">
                    <a:lnL>
                      <a:noFill/>
                    </a:lnL>
                    <a:lnR>
                      <a:noFill/>
                    </a:lnR>
                    <a:lnT>
                      <a:noFill/>
                    </a:lnT>
                    <a:lnB>
                      <a:noFill/>
                    </a:lnB>
                  </a:tcPr>
                </a:tc>
                <a:tc>
                  <a:txBody>
                    <a:bodyPr/>
                    <a:lstStyle/>
                    <a:p>
                      <a:r>
                        <a:rPr lang="ru-RU" sz="1200">
                          <a:effectLst/>
                        </a:rPr>
                        <a:t>Нет</a:t>
                      </a:r>
                    </a:p>
                  </a:txBody>
                  <a:tcPr marL="16309" marR="16309" marT="16309" marB="16309" anchor="ctr">
                    <a:lnL>
                      <a:noFill/>
                    </a:lnL>
                    <a:lnR>
                      <a:noFill/>
                    </a:lnR>
                    <a:lnT>
                      <a:noFill/>
                    </a:lnT>
                    <a:lnB>
                      <a:noFill/>
                    </a:lnB>
                  </a:tcPr>
                </a:tc>
                <a:tc>
                  <a:txBody>
                    <a:bodyPr/>
                    <a:lstStyle/>
                    <a:p>
                      <a:r>
                        <a:rPr lang="ru-RU" sz="1200">
                          <a:effectLst/>
                        </a:rPr>
                        <a:t>Незначительное употребление алкоголя</a:t>
                      </a:r>
                    </a:p>
                  </a:txBody>
                  <a:tcPr marL="16309" marR="16309" marT="16309" marB="16309" anchor="ctr">
                    <a:lnL>
                      <a:noFill/>
                    </a:lnL>
                    <a:lnR>
                      <a:noFill/>
                    </a:lnR>
                    <a:lnT>
                      <a:noFill/>
                    </a:lnT>
                    <a:lnB>
                      <a:noFill/>
                    </a:lnB>
                  </a:tcPr>
                </a:tc>
                <a:tc>
                  <a:txBody>
                    <a:bodyPr/>
                    <a:lstStyle/>
                    <a:p>
                      <a:r>
                        <a:rPr lang="ru-RU" sz="1200">
                          <a:effectLst/>
                        </a:rPr>
                        <a:t>Нет</a:t>
                      </a:r>
                    </a:p>
                  </a:txBody>
                  <a:tcPr marL="16309" marR="16309" marT="16309" marB="16309" anchor="ctr">
                    <a:lnL>
                      <a:noFill/>
                    </a:lnL>
                    <a:lnR>
                      <a:noFill/>
                    </a:lnR>
                    <a:lnT>
                      <a:noFill/>
                    </a:lnT>
                    <a:lnB>
                      <a:noFill/>
                    </a:lnB>
                  </a:tcPr>
                </a:tc>
                <a:tc>
                  <a:txBody>
                    <a:bodyPr/>
                    <a:lstStyle/>
                    <a:p>
                      <a:r>
                        <a:rPr lang="ru-RU" sz="1200" dirty="0">
                          <a:effectLst/>
                        </a:rPr>
                        <a:t>Нет</a:t>
                      </a:r>
                    </a:p>
                  </a:txBody>
                  <a:tcPr marL="16309" marR="16309" marT="16309" marB="16309" anchor="ctr">
                    <a:lnL>
                      <a:noFill/>
                    </a:lnL>
                    <a:lnR>
                      <a:noFill/>
                    </a:lnR>
                    <a:lnT>
                      <a:noFill/>
                    </a:lnT>
                    <a:lnB>
                      <a:noFill/>
                    </a:lnB>
                  </a:tcPr>
                </a:tc>
                <a:tc>
                  <a:txBody>
                    <a:bodyPr/>
                    <a:lstStyle/>
                    <a:p>
                      <a:r>
                        <a:rPr lang="ru-RU" sz="1200" dirty="0">
                          <a:effectLst/>
                        </a:rPr>
                        <a:t>Нет</a:t>
                      </a:r>
                    </a:p>
                  </a:txBody>
                  <a:tcPr marL="16309" marR="16309" marT="16309" marB="16309" anchor="ctr">
                    <a:lnL>
                      <a:noFill/>
                    </a:lnL>
                    <a:lnR>
                      <a:noFill/>
                    </a:lnR>
                    <a:lnT>
                      <a:noFill/>
                    </a:lnT>
                    <a:lnB>
                      <a:noFill/>
                    </a:lnB>
                  </a:tcPr>
                </a:tc>
              </a:tr>
              <a:tr h="658965">
                <a:tc>
                  <a:txBody>
                    <a:bodyPr/>
                    <a:lstStyle/>
                    <a:p>
                      <a:r>
                        <a:rPr lang="ru-RU" sz="2000" dirty="0">
                          <a:effectLst/>
                        </a:rPr>
                        <a:t>8</a:t>
                      </a:r>
                    </a:p>
                  </a:txBody>
                  <a:tcPr marL="16309" marR="16309" marT="16309" marB="16309" anchor="ctr">
                    <a:lnL>
                      <a:noFill/>
                    </a:lnL>
                    <a:lnR>
                      <a:noFill/>
                    </a:lnR>
                    <a:lnT>
                      <a:noFill/>
                    </a:lnT>
                    <a:lnB>
                      <a:noFill/>
                    </a:lnB>
                  </a:tcPr>
                </a:tc>
                <a:tc>
                  <a:txBody>
                    <a:bodyPr/>
                    <a:lstStyle/>
                    <a:p>
                      <a:r>
                        <a:rPr lang="ru-RU" sz="1200">
                          <a:effectLst/>
                        </a:rPr>
                        <a:t>Болевые ощущения</a:t>
                      </a:r>
                    </a:p>
                  </a:txBody>
                  <a:tcPr marL="16309" marR="16309" marT="16309" marB="16309" anchor="ctr">
                    <a:lnL>
                      <a:noFill/>
                    </a:lnL>
                    <a:lnR>
                      <a:noFill/>
                    </a:lnR>
                    <a:lnT>
                      <a:noFill/>
                    </a:lnT>
                    <a:lnB>
                      <a:noFill/>
                    </a:lnB>
                  </a:tcPr>
                </a:tc>
                <a:tc>
                  <a:txBody>
                    <a:bodyPr/>
                    <a:lstStyle/>
                    <a:p>
                      <a:r>
                        <a:rPr lang="ru-RU" sz="1200">
                          <a:effectLst/>
                        </a:rPr>
                        <a:t>Нет</a:t>
                      </a:r>
                    </a:p>
                  </a:txBody>
                  <a:tcPr marL="16309" marR="16309" marT="16309" marB="16309" anchor="ctr">
                    <a:lnL>
                      <a:noFill/>
                    </a:lnL>
                    <a:lnR>
                      <a:noFill/>
                    </a:lnR>
                    <a:lnT>
                      <a:noFill/>
                    </a:lnT>
                    <a:lnB>
                      <a:noFill/>
                    </a:lnB>
                  </a:tcPr>
                </a:tc>
                <a:tc>
                  <a:txBody>
                    <a:bodyPr/>
                    <a:lstStyle/>
                    <a:p>
                      <a:r>
                        <a:rPr lang="ru-RU" sz="1200">
                          <a:effectLst/>
                        </a:rPr>
                        <a:t>Нет</a:t>
                      </a:r>
                    </a:p>
                  </a:txBody>
                  <a:tcPr marL="16309" marR="16309" marT="16309" marB="16309" anchor="ctr">
                    <a:lnL>
                      <a:noFill/>
                    </a:lnL>
                    <a:lnR>
                      <a:noFill/>
                    </a:lnR>
                    <a:lnT>
                      <a:noFill/>
                    </a:lnT>
                    <a:lnB>
                      <a:noFill/>
                    </a:lnB>
                  </a:tcPr>
                </a:tc>
                <a:tc>
                  <a:txBody>
                    <a:bodyPr/>
                    <a:lstStyle/>
                    <a:p>
                      <a:r>
                        <a:rPr lang="ru-RU" sz="1200">
                          <a:effectLst/>
                        </a:rPr>
                        <a:t>Тупая боль в области печени</a:t>
                      </a:r>
                    </a:p>
                  </a:txBody>
                  <a:tcPr marL="16309" marR="16309" marT="16309" marB="16309" anchor="ctr">
                    <a:lnL>
                      <a:noFill/>
                    </a:lnL>
                    <a:lnR>
                      <a:noFill/>
                    </a:lnR>
                    <a:lnT>
                      <a:noFill/>
                    </a:lnT>
                    <a:lnB>
                      <a:noFill/>
                    </a:lnB>
                  </a:tcPr>
                </a:tc>
                <a:tc>
                  <a:txBody>
                    <a:bodyPr/>
                    <a:lstStyle/>
                    <a:p>
                      <a:r>
                        <a:rPr lang="ru-RU" sz="1200" dirty="0">
                          <a:effectLst/>
                        </a:rPr>
                        <a:t>Небольшая боль в правом боку после бега</a:t>
                      </a:r>
                    </a:p>
                  </a:txBody>
                  <a:tcPr marL="16309" marR="16309" marT="16309" marB="16309" anchor="ctr">
                    <a:lnL>
                      <a:noFill/>
                    </a:lnL>
                    <a:lnR>
                      <a:noFill/>
                    </a:lnR>
                    <a:lnT>
                      <a:noFill/>
                    </a:lnT>
                    <a:lnB>
                      <a:noFill/>
                    </a:lnB>
                  </a:tcPr>
                </a:tc>
                <a:tc>
                  <a:txBody>
                    <a:bodyPr/>
                    <a:lstStyle/>
                    <a:p>
                      <a:r>
                        <a:rPr lang="ru-RU" sz="1200" dirty="0">
                          <a:effectLst/>
                        </a:rPr>
                        <a:t>Нет</a:t>
                      </a:r>
                    </a:p>
                  </a:txBody>
                  <a:tcPr marL="16309" marR="16309" marT="16309" marB="16309" anchor="ctr">
                    <a:lnL>
                      <a:noFill/>
                    </a:lnL>
                    <a:lnR>
                      <a:noFill/>
                    </a:lnR>
                    <a:lnT>
                      <a:noFill/>
                    </a:lnT>
                    <a:lnB>
                      <a:noFill/>
                    </a:lnB>
                  </a:tcPr>
                </a:tc>
              </a:tr>
              <a:tr h="453573">
                <a:tc>
                  <a:txBody>
                    <a:bodyPr/>
                    <a:lstStyle/>
                    <a:p>
                      <a:r>
                        <a:rPr lang="ru-RU" sz="2000" dirty="0">
                          <a:effectLst/>
                        </a:rPr>
                        <a:t>9</a:t>
                      </a:r>
                    </a:p>
                  </a:txBody>
                  <a:tcPr marL="16309" marR="16309" marT="16309" marB="16309" anchor="ctr">
                    <a:lnL>
                      <a:noFill/>
                    </a:lnL>
                    <a:lnR>
                      <a:noFill/>
                    </a:lnR>
                    <a:lnT>
                      <a:noFill/>
                    </a:lnT>
                    <a:lnB>
                      <a:noFill/>
                    </a:lnB>
                  </a:tcPr>
                </a:tc>
                <a:tc>
                  <a:txBody>
                    <a:bodyPr/>
                    <a:lstStyle/>
                    <a:p>
                      <a:r>
                        <a:rPr lang="ru-RU" sz="1200">
                          <a:effectLst/>
                        </a:rPr>
                        <a:t>Спортивные результаты</a:t>
                      </a:r>
                    </a:p>
                  </a:txBody>
                  <a:tcPr marL="16309" marR="16309" marT="16309" marB="16309" anchor="ctr">
                    <a:lnL>
                      <a:noFill/>
                    </a:lnL>
                    <a:lnR>
                      <a:noFill/>
                    </a:lnR>
                    <a:lnT>
                      <a:noFill/>
                    </a:lnT>
                    <a:lnB>
                      <a:noFill/>
                    </a:lnB>
                  </a:tcPr>
                </a:tc>
                <a:tc>
                  <a:txBody>
                    <a:bodyPr/>
                    <a:lstStyle/>
                    <a:p>
                      <a:r>
                        <a:rPr lang="ru-RU" sz="1200">
                          <a:effectLst/>
                        </a:rPr>
                        <a:t>Бег 100 м (14,2 с)</a:t>
                      </a:r>
                    </a:p>
                  </a:txBody>
                  <a:tcPr marL="16309" marR="16309" marT="16309" marB="16309" anchor="ctr">
                    <a:lnL>
                      <a:noFill/>
                    </a:lnL>
                    <a:lnR>
                      <a:noFill/>
                    </a:lnR>
                    <a:lnT>
                      <a:noFill/>
                    </a:lnT>
                    <a:lnB>
                      <a:noFill/>
                    </a:lnB>
                  </a:tcPr>
                </a:tc>
                <a:tc>
                  <a:txBody>
                    <a:bodyPr/>
                    <a:lstStyle/>
                    <a:p>
                      <a:r>
                        <a:rPr lang="ru-RU" sz="1200">
                          <a:effectLst/>
                        </a:rPr>
                        <a:t>Нет</a:t>
                      </a:r>
                    </a:p>
                  </a:txBody>
                  <a:tcPr marL="16309" marR="16309" marT="16309" marB="16309" anchor="ctr">
                    <a:lnL>
                      <a:noFill/>
                    </a:lnL>
                    <a:lnR>
                      <a:noFill/>
                    </a:lnR>
                    <a:lnT>
                      <a:noFill/>
                    </a:lnT>
                    <a:lnB>
                      <a:noFill/>
                    </a:lnB>
                  </a:tcPr>
                </a:tc>
                <a:tc>
                  <a:txBody>
                    <a:bodyPr/>
                    <a:lstStyle/>
                    <a:p>
                      <a:r>
                        <a:rPr lang="ru-RU" sz="1200">
                          <a:effectLst/>
                        </a:rPr>
                        <a:t>Бег 100 м (14,8 с)</a:t>
                      </a:r>
                    </a:p>
                  </a:txBody>
                  <a:tcPr marL="16309" marR="16309" marT="16309" marB="16309" anchor="ctr">
                    <a:lnL>
                      <a:noFill/>
                    </a:lnL>
                    <a:lnR>
                      <a:noFill/>
                    </a:lnR>
                    <a:lnT>
                      <a:noFill/>
                    </a:lnT>
                    <a:lnB>
                      <a:noFill/>
                    </a:lnB>
                  </a:tcPr>
                </a:tc>
                <a:tc>
                  <a:txBody>
                    <a:bodyPr/>
                    <a:lstStyle/>
                    <a:p>
                      <a:r>
                        <a:rPr lang="ru-RU" sz="1200">
                          <a:effectLst/>
                        </a:rPr>
                        <a:t>Нет</a:t>
                      </a:r>
                    </a:p>
                  </a:txBody>
                  <a:tcPr marL="16309" marR="16309" marT="16309" marB="16309" anchor="ctr">
                    <a:lnL>
                      <a:noFill/>
                    </a:lnL>
                    <a:lnR>
                      <a:noFill/>
                    </a:lnR>
                    <a:lnT>
                      <a:noFill/>
                    </a:lnT>
                    <a:lnB>
                      <a:noFill/>
                    </a:lnB>
                  </a:tcPr>
                </a:tc>
                <a:tc>
                  <a:txBody>
                    <a:bodyPr/>
                    <a:lstStyle/>
                    <a:p>
                      <a:r>
                        <a:rPr lang="ru-RU" sz="1200" dirty="0">
                          <a:effectLst/>
                        </a:rPr>
                        <a:t>Бег (14,5 с)</a:t>
                      </a:r>
                    </a:p>
                  </a:txBody>
                  <a:tcPr marL="16309" marR="16309" marT="16309" marB="16309" anchor="ctr">
                    <a:lnL>
                      <a:noFill/>
                    </a:lnL>
                    <a:lnR>
                      <a:noFill/>
                    </a:lnR>
                    <a:lnT>
                      <a:noFill/>
                    </a:lnT>
                    <a:lnB>
                      <a:noFill/>
                    </a:lnB>
                  </a:tcPr>
                </a:tc>
              </a:tr>
            </a:tbl>
          </a:graphicData>
        </a:graphic>
      </p:graphicFrame>
      <p:sp>
        <p:nvSpPr>
          <p:cNvPr id="4" name="Прямоугольник 3"/>
          <p:cNvSpPr/>
          <p:nvPr/>
        </p:nvSpPr>
        <p:spPr>
          <a:xfrm>
            <a:off x="1092530" y="130628"/>
            <a:ext cx="8609609" cy="461665"/>
          </a:xfrm>
          <a:prstGeom prst="rect">
            <a:avLst/>
          </a:prstGeom>
        </p:spPr>
        <p:txBody>
          <a:bodyPr wrap="square">
            <a:spAutoFit/>
          </a:bodyPr>
          <a:lstStyle/>
          <a:p>
            <a:pPr algn="ctr"/>
            <a:r>
              <a:rPr lang="ru-RU" sz="2400" b="1" dirty="0" smtClean="0">
                <a:latin typeface="Times New Roman"/>
                <a:ea typeface="Times New Roman"/>
              </a:rPr>
              <a:t>Дневник   самоконтроля</a:t>
            </a:r>
            <a:endParaRPr lang="ru-RU" sz="2400" dirty="0"/>
          </a:p>
        </p:txBody>
      </p:sp>
    </p:spTree>
    <p:extLst>
      <p:ext uri="{BB962C8B-B14F-4D97-AF65-F5344CB8AC3E}">
        <p14:creationId xmlns:p14="http://schemas.microsoft.com/office/powerpoint/2010/main" val="1204175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42</a:t>
            </a:fld>
            <a:endParaRPr lang="en-US" dirty="0"/>
          </a:p>
        </p:txBody>
      </p:sp>
      <p:sp>
        <p:nvSpPr>
          <p:cNvPr id="4" name="Прямоугольник 3"/>
          <p:cNvSpPr/>
          <p:nvPr/>
        </p:nvSpPr>
        <p:spPr>
          <a:xfrm>
            <a:off x="1585187" y="2713335"/>
            <a:ext cx="6716967" cy="923330"/>
          </a:xfrm>
          <a:prstGeom prst="rect">
            <a:avLst/>
          </a:prstGeom>
          <a:noFill/>
        </p:spPr>
        <p:txBody>
          <a:bodyPr wrap="none" lIns="91440" tIns="45720" rIns="91440" bIns="45720">
            <a:spAutoFit/>
          </a:bodyPr>
          <a:lstStyle/>
          <a:p>
            <a:pPr algn="ctr"/>
            <a:r>
              <a:rPr lang="ru-RU" sz="5400" b="0"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Спасибо за внимание!</a:t>
            </a:r>
            <a:endParaRPr lang="ru-RU"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799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8678" y="983567"/>
            <a:ext cx="8496300" cy="1015663"/>
          </a:xfrm>
          <a:prstGeom prst="rect">
            <a:avLst/>
          </a:prstGeom>
          <a:noFill/>
        </p:spPr>
        <p:txBody>
          <a:bodyPr wrap="square" rtlCol="0" anchor="ctr">
            <a:spAutoFit/>
          </a:bodyPr>
          <a:lstStyle/>
          <a:p>
            <a:r>
              <a:rPr lang="ru-RU" sz="2000" i="1" dirty="0" smtClean="0">
                <a:latin typeface="Times New Roman" pitchFamily="18" charset="0"/>
                <a:cs typeface="Times New Roman" pitchFamily="18" charset="0"/>
              </a:rPr>
              <a:t>Направления:</a:t>
            </a:r>
          </a:p>
          <a:p>
            <a:pPr marL="342900" lvl="0" indent="-342900">
              <a:buFont typeface="Arial" pitchFamily="34" charset="0"/>
              <a:buChar char="•"/>
            </a:pPr>
            <a:r>
              <a:rPr lang="ru-RU" sz="2000" i="1" dirty="0" smtClean="0">
                <a:latin typeface="Times New Roman" pitchFamily="18" charset="0"/>
                <a:cs typeface="Times New Roman" pitchFamily="18" charset="0"/>
              </a:rPr>
              <a:t>степень усвоения техники двигательных действий;</a:t>
            </a:r>
          </a:p>
          <a:p>
            <a:pPr marL="342900" lvl="0" indent="-342900">
              <a:buFont typeface="Arial" pitchFamily="34" charset="0"/>
              <a:buChar char="•"/>
            </a:pPr>
            <a:r>
              <a:rPr lang="ru-RU" sz="2000" i="1" dirty="0" smtClean="0">
                <a:latin typeface="Times New Roman" pitchFamily="18" charset="0"/>
                <a:cs typeface="Times New Roman" pitchFamily="18" charset="0"/>
              </a:rPr>
              <a:t>уровень развития физических качеств.</a:t>
            </a:r>
            <a:endParaRPr lang="ru-RU" sz="2000" i="1" dirty="0">
              <a:latin typeface="Times New Roman" pitchFamily="18" charset="0"/>
              <a:cs typeface="Times New Roman" pitchFamily="18" charset="0"/>
            </a:endParaRPr>
          </a:p>
        </p:txBody>
      </p:sp>
      <p:sp>
        <p:nvSpPr>
          <p:cNvPr id="3" name="Прямоугольник 2"/>
          <p:cNvSpPr/>
          <p:nvPr/>
        </p:nvSpPr>
        <p:spPr>
          <a:xfrm>
            <a:off x="4018092" y="229713"/>
            <a:ext cx="3846502" cy="461665"/>
          </a:xfrm>
          <a:prstGeom prst="rect">
            <a:avLst/>
          </a:prstGeom>
        </p:spPr>
        <p:txBody>
          <a:bodyPr wrap="none">
            <a:spAutoFit/>
          </a:bodyPr>
          <a:lstStyle/>
          <a:p>
            <a:r>
              <a:rPr lang="ru-RU" sz="2400" b="1" dirty="0">
                <a:latin typeface="Times New Roman" pitchFamily="18" charset="0"/>
                <a:cs typeface="Times New Roman" pitchFamily="18" charset="0"/>
              </a:rPr>
              <a:t>Педагогический контроль</a:t>
            </a:r>
          </a:p>
        </p:txBody>
      </p:sp>
      <p:sp>
        <p:nvSpPr>
          <p:cNvPr id="6" name="Прямоугольник 5"/>
          <p:cNvSpPr/>
          <p:nvPr/>
        </p:nvSpPr>
        <p:spPr>
          <a:xfrm>
            <a:off x="1358678" y="2307939"/>
            <a:ext cx="7619394" cy="3785652"/>
          </a:xfrm>
          <a:prstGeom prst="rect">
            <a:avLst/>
          </a:prstGeom>
        </p:spPr>
        <p:txBody>
          <a:bodyPr wrap="none">
            <a:spAutoFit/>
          </a:bodyPr>
          <a:lstStyle/>
          <a:p>
            <a:r>
              <a:rPr lang="ru-RU" sz="2000" i="1" dirty="0" smtClean="0">
                <a:latin typeface="Times New Roman" pitchFamily="18" charset="0"/>
                <a:cs typeface="Times New Roman" pitchFamily="18" charset="0"/>
              </a:rPr>
              <a:t>Виды проверок:</a:t>
            </a:r>
          </a:p>
          <a:p>
            <a:pPr marL="342900" lvl="0" indent="-342900">
              <a:buFont typeface="Arial" pitchFamily="34" charset="0"/>
              <a:buChar char="•"/>
            </a:pPr>
            <a:r>
              <a:rPr lang="ru-RU" sz="2000" i="1" dirty="0">
                <a:latin typeface="Times New Roman" pitchFamily="18" charset="0"/>
                <a:cs typeface="Times New Roman" pitchFamily="18" charset="0"/>
              </a:rPr>
              <a:t>предварительную (контрольные нормативы);</a:t>
            </a:r>
          </a:p>
          <a:p>
            <a:pPr marL="342900" lvl="0" indent="-342900">
              <a:buFont typeface="Arial" pitchFamily="34" charset="0"/>
              <a:buChar char="•"/>
            </a:pPr>
            <a:r>
              <a:rPr lang="ru-RU" sz="2000" i="1" dirty="0">
                <a:latin typeface="Times New Roman" pitchFamily="18" charset="0"/>
                <a:cs typeface="Times New Roman" pitchFamily="18" charset="0"/>
              </a:rPr>
              <a:t>текущую (отмечается в журнале);</a:t>
            </a:r>
          </a:p>
          <a:p>
            <a:pPr marL="342900" lvl="0" indent="-342900">
              <a:buFont typeface="Arial" pitchFamily="34" charset="0"/>
              <a:buChar char="•"/>
            </a:pPr>
            <a:r>
              <a:rPr lang="ru-RU" sz="2000" i="1" dirty="0">
                <a:latin typeface="Times New Roman" pitchFamily="18" charset="0"/>
                <a:cs typeface="Times New Roman" pitchFamily="18" charset="0"/>
              </a:rPr>
              <a:t>итоговую (прием государственных тестов</a:t>
            </a:r>
            <a:r>
              <a:rPr lang="ru-RU" sz="2000" i="1" dirty="0" smtClean="0">
                <a:latin typeface="Times New Roman" pitchFamily="18" charset="0"/>
                <a:cs typeface="Times New Roman" pitchFamily="18" charset="0"/>
              </a:rPr>
              <a:t>).</a:t>
            </a:r>
          </a:p>
          <a:p>
            <a:pPr marL="342900" lvl="0" indent="-342900">
              <a:buFont typeface="Arial" pitchFamily="34" charset="0"/>
              <a:buChar char="•"/>
            </a:pPr>
            <a:endParaRPr lang="ru-RU" sz="2000" i="1" dirty="0">
              <a:latin typeface="Times New Roman" pitchFamily="18" charset="0"/>
              <a:cs typeface="Times New Roman" pitchFamily="18" charset="0"/>
            </a:endParaRPr>
          </a:p>
          <a:p>
            <a:r>
              <a:rPr lang="ru-RU" sz="2000" i="1" dirty="0">
                <a:latin typeface="Times New Roman" pitchFamily="18" charset="0"/>
                <a:cs typeface="Times New Roman" pitchFamily="18" charset="0"/>
              </a:rPr>
              <a:t>К методам педагогического контроля относятся:</a:t>
            </a:r>
          </a:p>
          <a:p>
            <a:pPr marL="342900" lvl="0" indent="-342900">
              <a:buFont typeface="Arial" pitchFamily="34" charset="0"/>
              <a:buChar char="•"/>
            </a:pPr>
            <a:r>
              <a:rPr lang="ru-RU" sz="2000" i="1" dirty="0">
                <a:latin typeface="Times New Roman" pitchFamily="18" charset="0"/>
                <a:cs typeface="Times New Roman" pitchFamily="18" charset="0"/>
              </a:rPr>
              <a:t>анкетирование занимающихся;</a:t>
            </a:r>
          </a:p>
          <a:p>
            <a:pPr marL="342900" lvl="0" indent="-342900">
              <a:buFont typeface="Arial" pitchFamily="34" charset="0"/>
              <a:buChar char="•"/>
            </a:pPr>
            <a:r>
              <a:rPr lang="ru-RU" sz="2000" i="1" dirty="0">
                <a:latin typeface="Times New Roman" pitchFamily="18" charset="0"/>
                <a:cs typeface="Times New Roman" pitchFamily="18" charset="0"/>
              </a:rPr>
              <a:t>анализ рабочей документации учебно-тренировочного процесса;</a:t>
            </a:r>
          </a:p>
          <a:p>
            <a:pPr marL="342900" lvl="0" indent="-342900">
              <a:buFont typeface="Arial" pitchFamily="34" charset="0"/>
              <a:buChar char="•"/>
            </a:pPr>
            <a:r>
              <a:rPr lang="ru-RU" sz="2000" i="1" dirty="0">
                <a:latin typeface="Times New Roman" pitchFamily="18" charset="0"/>
                <a:cs typeface="Times New Roman" pitchFamily="18" charset="0"/>
              </a:rPr>
              <a:t>педагогические наблюдения во время занятий;</a:t>
            </a:r>
          </a:p>
          <a:p>
            <a:pPr marL="342900" lvl="0" indent="-342900">
              <a:buFont typeface="Arial" pitchFamily="34" charset="0"/>
              <a:buChar char="•"/>
            </a:pPr>
            <a:r>
              <a:rPr lang="ru-RU" sz="2000" i="1" dirty="0">
                <a:latin typeface="Times New Roman" pitchFamily="18" charset="0"/>
                <a:cs typeface="Times New Roman" pitchFamily="18" charset="0"/>
              </a:rPr>
              <a:t>регистрацию функциональных и других показателей;</a:t>
            </a:r>
          </a:p>
          <a:p>
            <a:pPr marL="342900" lvl="0" indent="-342900">
              <a:buFont typeface="Arial" pitchFamily="34" charset="0"/>
              <a:buChar char="•"/>
            </a:pPr>
            <a:r>
              <a:rPr lang="ru-RU" sz="2000" i="1" dirty="0">
                <a:latin typeface="Times New Roman" pitchFamily="18" charset="0"/>
                <a:cs typeface="Times New Roman" pitchFamily="18" charset="0"/>
              </a:rPr>
              <a:t>тестирование различных сторон подготовки.</a:t>
            </a:r>
          </a:p>
          <a:p>
            <a:endParaRPr lang="ru-RU"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4182994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Прямоугольник 4"/>
          <p:cNvSpPr/>
          <p:nvPr/>
        </p:nvSpPr>
        <p:spPr>
          <a:xfrm>
            <a:off x="4271164" y="593307"/>
            <a:ext cx="2239396" cy="461665"/>
          </a:xfrm>
          <a:prstGeom prst="rect">
            <a:avLst/>
          </a:prstGeom>
        </p:spPr>
        <p:txBody>
          <a:bodyPr wrap="none" anchor="ctr">
            <a:spAutoFit/>
          </a:bodyPr>
          <a:lstStyle/>
          <a:p>
            <a:pPr algn="ctr"/>
            <a:r>
              <a:rPr lang="ru-RU" sz="2400" b="1" dirty="0">
                <a:latin typeface="Times New Roman" pitchFamily="18" charset="0"/>
                <a:cs typeface="Times New Roman" pitchFamily="18" charset="0"/>
              </a:rPr>
              <a:t>Самоконтроль</a:t>
            </a:r>
            <a:endParaRPr lang="ru-RU" sz="2400" dirty="0">
              <a:latin typeface="Times New Roman" pitchFamily="18" charset="0"/>
              <a:cs typeface="Times New Roman" pitchFamily="18" charset="0"/>
            </a:endParaRPr>
          </a:p>
        </p:txBody>
      </p:sp>
      <p:sp>
        <p:nvSpPr>
          <p:cNvPr id="6" name="Прямоугольник 5"/>
          <p:cNvSpPr/>
          <p:nvPr/>
        </p:nvSpPr>
        <p:spPr>
          <a:xfrm>
            <a:off x="421038" y="1054970"/>
            <a:ext cx="9162349" cy="1631216"/>
          </a:xfrm>
          <a:prstGeom prst="rect">
            <a:avLst/>
          </a:prstGeom>
        </p:spPr>
        <p:txBody>
          <a:bodyPr wrap="square">
            <a:spAutoFit/>
          </a:bodyPr>
          <a:lstStyle/>
          <a:p>
            <a:pPr algn="just"/>
            <a:r>
              <a:rPr lang="ru-RU" sz="2000" i="1" dirty="0">
                <a:latin typeface="Times New Roman" pitchFamily="18" charset="0"/>
                <a:cs typeface="Times New Roman" pitchFamily="18" charset="0"/>
              </a:rPr>
              <a:t>Самоконтроль состоит из простых общедоступных приемов наблюдения складывается из учета субъективных показателей (самочувствия, сна, аппетита, желания тренироваться, переносимости нагрузок и т.д.) и объективных показателей (веса, пульса, спирометрии, частоты дыхания, артериального давления, динамометрии). </a:t>
            </a:r>
          </a:p>
        </p:txBody>
      </p:sp>
      <p:sp>
        <p:nvSpPr>
          <p:cNvPr id="3" name="Прямоугольник 2"/>
          <p:cNvSpPr/>
          <p:nvPr/>
        </p:nvSpPr>
        <p:spPr>
          <a:xfrm>
            <a:off x="838982" y="2858961"/>
            <a:ext cx="5136342" cy="369332"/>
          </a:xfrm>
          <a:prstGeom prst="rect">
            <a:avLst/>
          </a:prstGeom>
        </p:spPr>
        <p:txBody>
          <a:bodyPr wrap="none">
            <a:spAutoFit/>
          </a:bodyPr>
          <a:lstStyle/>
          <a:p>
            <a:r>
              <a:rPr lang="ru-RU" b="1" i="1" dirty="0"/>
              <a:t>Субъективные показатели </a:t>
            </a:r>
            <a:r>
              <a:rPr lang="ru-RU" b="1" i="1" dirty="0" smtClean="0"/>
              <a:t>самоконтроля</a:t>
            </a:r>
            <a:endParaRPr lang="ru-RU" dirty="0"/>
          </a:p>
        </p:txBody>
      </p:sp>
      <p:sp>
        <p:nvSpPr>
          <p:cNvPr id="4" name="Прямоугольник 3"/>
          <p:cNvSpPr/>
          <p:nvPr/>
        </p:nvSpPr>
        <p:spPr>
          <a:xfrm>
            <a:off x="421038" y="3382971"/>
            <a:ext cx="9494858" cy="1938992"/>
          </a:xfrm>
          <a:prstGeom prst="rect">
            <a:avLst/>
          </a:prstGeom>
        </p:spPr>
        <p:txBody>
          <a:bodyPr wrap="square">
            <a:spAutoFit/>
          </a:bodyPr>
          <a:lstStyle/>
          <a:p>
            <a:pPr algn="just"/>
            <a:r>
              <a:rPr lang="ru-RU" sz="2000" b="1" i="1" dirty="0" smtClean="0">
                <a:latin typeface="Times New Roman" pitchFamily="18" charset="0"/>
                <a:cs typeface="Times New Roman" pitchFamily="18" charset="0"/>
              </a:rPr>
              <a:t>Настроение.</a:t>
            </a:r>
            <a:r>
              <a:rPr lang="ru-RU" sz="2000" i="1" dirty="0" smtClean="0">
                <a:latin typeface="Times New Roman" pitchFamily="18" charset="0"/>
                <a:cs typeface="Times New Roman" pitchFamily="18" charset="0"/>
              </a:rPr>
              <a:t> </a:t>
            </a:r>
            <a:r>
              <a:rPr lang="ru-RU" sz="2000" i="1" dirty="0">
                <a:latin typeface="Times New Roman" pitchFamily="18" charset="0"/>
                <a:cs typeface="Times New Roman" pitchFamily="18" charset="0"/>
              </a:rPr>
              <a:t>Очень существенный показатель, отражающий психическое состояние занимающихся физическими упражнениями</a:t>
            </a:r>
            <a:r>
              <a:rPr lang="ru-RU" sz="2000" i="1" dirty="0" smtClean="0">
                <a:latin typeface="Times New Roman" pitchFamily="18" charset="0"/>
                <a:cs typeface="Times New Roman" pitchFamily="18" charset="0"/>
              </a:rPr>
              <a:t>.</a:t>
            </a:r>
          </a:p>
          <a:p>
            <a:pPr algn="just"/>
            <a:r>
              <a:rPr lang="ru-RU" sz="2000" i="1" dirty="0">
                <a:latin typeface="Times New Roman" pitchFamily="18" charset="0"/>
                <a:cs typeface="Times New Roman" pitchFamily="18" charset="0"/>
              </a:rPr>
              <a:t>Самочувствие может быть хорошее (ощущение силы и бодрости, желание заниматься), удовлетворительным (вялость, упадок сил), неудовлетворительное (заметная слабость, утомление, головные боли, повышение ЧСС и артериального давления в покое и др.). </a:t>
            </a:r>
          </a:p>
        </p:txBody>
      </p:sp>
    </p:spTree>
    <p:extLst>
      <p:ext uri="{BB962C8B-B14F-4D97-AF65-F5344CB8AC3E}">
        <p14:creationId xmlns:p14="http://schemas.microsoft.com/office/powerpoint/2010/main" val="315676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Прямоугольник 7"/>
          <p:cNvSpPr/>
          <p:nvPr/>
        </p:nvSpPr>
        <p:spPr>
          <a:xfrm>
            <a:off x="756059" y="806162"/>
            <a:ext cx="9575471" cy="707886"/>
          </a:xfrm>
          <a:prstGeom prst="rect">
            <a:avLst/>
          </a:prstGeom>
        </p:spPr>
        <p:txBody>
          <a:bodyPr wrap="square">
            <a:spAutoFit/>
          </a:bodyPr>
          <a:lstStyle/>
          <a:p>
            <a:pPr algn="just"/>
            <a:r>
              <a:rPr lang="ru-RU" sz="2000" b="1" i="1" dirty="0" smtClean="0">
                <a:latin typeface="Times New Roman" pitchFamily="18" charset="0"/>
                <a:cs typeface="Times New Roman" pitchFamily="18" charset="0"/>
              </a:rPr>
              <a:t>Утомление</a:t>
            </a:r>
            <a:r>
              <a:rPr lang="ru-RU" sz="2000" i="1" dirty="0" smtClean="0">
                <a:latin typeface="Times New Roman" pitchFamily="18" charset="0"/>
                <a:cs typeface="Times New Roman" pitchFamily="18" charset="0"/>
              </a:rPr>
              <a:t> </a:t>
            </a:r>
            <a:r>
              <a:rPr lang="ru-RU" sz="2000" i="1" dirty="0">
                <a:latin typeface="Times New Roman" pitchFamily="18" charset="0"/>
                <a:cs typeface="Times New Roman" pitchFamily="18" charset="0"/>
              </a:rPr>
              <a:t>- это физиологическое состояние организма, проявляющееся в снижении работоспособности в результате проведенной работы.</a:t>
            </a:r>
          </a:p>
        </p:txBody>
      </p:sp>
      <p:graphicFrame>
        <p:nvGraphicFramePr>
          <p:cNvPr id="3" name="Таблица 2"/>
          <p:cNvGraphicFramePr>
            <a:graphicFrameLocks noGrp="1"/>
          </p:cNvGraphicFramePr>
          <p:nvPr>
            <p:extLst>
              <p:ext uri="{D42A27DB-BD31-4B8C-83A1-F6EECF244321}">
                <p14:modId xmlns:p14="http://schemas.microsoft.com/office/powerpoint/2010/main" val="1250056617"/>
              </p:ext>
            </p:extLst>
          </p:nvPr>
        </p:nvGraphicFramePr>
        <p:xfrm>
          <a:off x="950026" y="1668427"/>
          <a:ext cx="8835241" cy="5140731"/>
        </p:xfrm>
        <a:graphic>
          <a:graphicData uri="http://schemas.openxmlformats.org/drawingml/2006/table">
            <a:tbl>
              <a:tblPr>
                <a:tableStyleId>{5C22544A-7EE6-4342-B048-85BDC9FD1C3A}</a:tableStyleId>
              </a:tblPr>
              <a:tblGrid>
                <a:gridCol w="1543792"/>
                <a:gridCol w="2066307"/>
                <a:gridCol w="1971304"/>
                <a:gridCol w="3253838"/>
              </a:tblGrid>
              <a:tr h="380041">
                <a:tc>
                  <a:txBody>
                    <a:bodyPr/>
                    <a:lstStyle/>
                    <a:p>
                      <a:pPr marL="71120" marR="128270">
                        <a:lnSpc>
                          <a:spcPts val="1060"/>
                        </a:lnSpc>
                        <a:spcAft>
                          <a:spcPts val="0"/>
                        </a:spcAft>
                      </a:pPr>
                      <a:r>
                        <a:rPr lang="ru-RU" sz="1400" b="0" spc="-20" dirty="0">
                          <a:solidFill>
                            <a:schemeClr val="tx1"/>
                          </a:solidFill>
                          <a:effectLst/>
                        </a:rPr>
                        <a:t>Признак </a:t>
                      </a:r>
                      <a:r>
                        <a:rPr lang="ru-RU" sz="1400" b="0" spc="-25" dirty="0">
                          <a:solidFill>
                            <a:schemeClr val="tx1"/>
                          </a:solidFill>
                          <a:effectLst/>
                        </a:rPr>
                        <a:t>усталости</a:t>
                      </a:r>
                      <a:r>
                        <a:rPr lang="ru-RU" sz="1400" b="0" dirty="0">
                          <a:solidFill>
                            <a:schemeClr val="tx1"/>
                          </a:solidFill>
                          <a:effectLst/>
                        </a:rPr>
                        <a:t> </a:t>
                      </a:r>
                      <a:endParaRPr lang="ru-RU" sz="1400" b="0" dirty="0">
                        <a:solidFill>
                          <a:schemeClr val="tx1"/>
                        </a:solidFill>
                        <a:effectLst/>
                        <a:latin typeface="Calibri"/>
                        <a:ea typeface="Times New Roman"/>
                        <a:cs typeface="Times New Roman"/>
                      </a:endParaRPr>
                    </a:p>
                  </a:txBody>
                  <a:tcPr marL="21075" marR="21075" marT="0" marB="0"/>
                </a:tc>
                <a:tc gridSpan="3">
                  <a:txBody>
                    <a:bodyPr/>
                    <a:lstStyle/>
                    <a:p>
                      <a:pPr marL="765810" algn="ctr">
                        <a:lnSpc>
                          <a:spcPct val="115000"/>
                        </a:lnSpc>
                        <a:spcAft>
                          <a:spcPts val="0"/>
                        </a:spcAft>
                      </a:pPr>
                      <a:r>
                        <a:rPr lang="ru-RU" sz="1400" b="0" spc="-20" dirty="0">
                          <a:effectLst/>
                        </a:rPr>
                        <a:t>Степень утомляемости</a:t>
                      </a:r>
                      <a:r>
                        <a:rPr lang="ru-RU" sz="1400" b="0" dirty="0">
                          <a:effectLst/>
                        </a:rPr>
                        <a:t> </a:t>
                      </a:r>
                      <a:endParaRPr lang="ru-RU" sz="1400" b="0" dirty="0">
                        <a:effectLst/>
                        <a:latin typeface="Calibri"/>
                        <a:ea typeface="Times New Roman"/>
                        <a:cs typeface="Times New Roman"/>
                      </a:endParaRPr>
                    </a:p>
                  </a:txBody>
                  <a:tcPr marL="21075" marR="21075" marT="0" marB="0"/>
                </a:tc>
                <a:tc hMerge="1">
                  <a:txBody>
                    <a:bodyPr/>
                    <a:lstStyle/>
                    <a:p>
                      <a:endParaRPr lang="ru-RU"/>
                    </a:p>
                  </a:txBody>
                  <a:tcPr/>
                </a:tc>
                <a:tc hMerge="1">
                  <a:txBody>
                    <a:bodyPr/>
                    <a:lstStyle/>
                    <a:p>
                      <a:endParaRPr lang="ru-RU"/>
                    </a:p>
                  </a:txBody>
                  <a:tcPr/>
                </a:tc>
              </a:tr>
              <a:tr h="0">
                <a:tc>
                  <a:txBody>
                    <a:bodyPr/>
                    <a:lstStyle/>
                    <a:p>
                      <a:pPr marL="320040">
                        <a:lnSpc>
                          <a:spcPct val="115000"/>
                        </a:lnSpc>
                        <a:spcAft>
                          <a:spcPts val="0"/>
                        </a:spcAft>
                      </a:pPr>
                      <a:r>
                        <a:rPr lang="ru-RU" sz="1400" b="0" dirty="0">
                          <a:solidFill>
                            <a:schemeClr val="tx1"/>
                          </a:solidFill>
                          <a:effectLst/>
                        </a:rPr>
                        <a:t>1 </a:t>
                      </a:r>
                      <a:endParaRPr lang="ru-RU" sz="1400" b="0" dirty="0">
                        <a:solidFill>
                          <a:schemeClr val="tx1"/>
                        </a:solidFill>
                        <a:effectLst/>
                        <a:latin typeface="Calibri"/>
                        <a:ea typeface="Times New Roman"/>
                        <a:cs typeface="Times New Roman"/>
                      </a:endParaRPr>
                    </a:p>
                  </a:txBody>
                  <a:tcPr marL="21075" marR="21075" marT="0" marB="0"/>
                </a:tc>
                <a:tc>
                  <a:txBody>
                    <a:bodyPr/>
                    <a:lstStyle/>
                    <a:p>
                      <a:pPr marL="327025">
                        <a:lnSpc>
                          <a:spcPct val="115000"/>
                        </a:lnSpc>
                        <a:spcAft>
                          <a:spcPts val="0"/>
                        </a:spcAft>
                      </a:pPr>
                      <a:r>
                        <a:rPr lang="ru-RU" sz="1400" b="0">
                          <a:effectLst/>
                        </a:rPr>
                        <a:t>2 </a:t>
                      </a:r>
                      <a:endParaRPr lang="ru-RU" sz="1400" b="0">
                        <a:effectLst/>
                        <a:latin typeface="Calibri"/>
                        <a:ea typeface="Times New Roman"/>
                        <a:cs typeface="Times New Roman"/>
                      </a:endParaRPr>
                    </a:p>
                  </a:txBody>
                  <a:tcPr marL="21075" marR="21075" marT="0" marB="0"/>
                </a:tc>
                <a:tc>
                  <a:txBody>
                    <a:bodyPr/>
                    <a:lstStyle/>
                    <a:p>
                      <a:pPr marL="468630">
                        <a:lnSpc>
                          <a:spcPct val="115000"/>
                        </a:lnSpc>
                        <a:spcAft>
                          <a:spcPts val="0"/>
                        </a:spcAft>
                      </a:pPr>
                      <a:r>
                        <a:rPr lang="ru-RU" sz="1400" b="0">
                          <a:effectLst/>
                        </a:rPr>
                        <a:t>3 </a:t>
                      </a:r>
                      <a:endParaRPr lang="ru-RU" sz="1400" b="0">
                        <a:effectLst/>
                        <a:latin typeface="Calibri"/>
                        <a:ea typeface="Times New Roman"/>
                        <a:cs typeface="Times New Roman"/>
                      </a:endParaRPr>
                    </a:p>
                  </a:txBody>
                  <a:tcPr marL="21075" marR="21075" marT="0" marB="0"/>
                </a:tc>
                <a:tc>
                  <a:txBody>
                    <a:bodyPr/>
                    <a:lstStyle/>
                    <a:p>
                      <a:pPr marL="386080">
                        <a:lnSpc>
                          <a:spcPct val="115000"/>
                        </a:lnSpc>
                        <a:spcAft>
                          <a:spcPts val="0"/>
                        </a:spcAft>
                      </a:pPr>
                      <a:r>
                        <a:rPr lang="ru-RU" sz="1400" b="0" dirty="0">
                          <a:effectLst/>
                        </a:rPr>
                        <a:t>4 </a:t>
                      </a:r>
                      <a:endParaRPr lang="ru-RU" sz="1400" b="0" dirty="0">
                        <a:effectLst/>
                        <a:latin typeface="Calibri"/>
                        <a:ea typeface="Times New Roman"/>
                        <a:cs typeface="Times New Roman"/>
                      </a:endParaRPr>
                    </a:p>
                  </a:txBody>
                  <a:tcPr marL="21075" marR="21075" marT="0" marB="0"/>
                </a:tc>
              </a:tr>
              <a:tr h="260922">
                <a:tc>
                  <a:txBody>
                    <a:bodyPr/>
                    <a:lstStyle/>
                    <a:p>
                      <a:pPr>
                        <a:lnSpc>
                          <a:spcPct val="115000"/>
                        </a:lnSpc>
                        <a:spcAft>
                          <a:spcPts val="0"/>
                        </a:spcAft>
                      </a:pPr>
                      <a:r>
                        <a:rPr lang="ru-RU" sz="1400" b="0">
                          <a:solidFill>
                            <a:schemeClr val="tx1"/>
                          </a:solidFill>
                          <a:effectLst/>
                        </a:rPr>
                        <a:t> </a:t>
                      </a:r>
                      <a:endParaRPr lang="ru-RU" sz="1400" b="0">
                        <a:solidFill>
                          <a:schemeClr val="tx1"/>
                        </a:solidFill>
                        <a:effectLst/>
                        <a:latin typeface="Calibri"/>
                        <a:ea typeface="Times New Roman"/>
                        <a:cs typeface="Times New Roman"/>
                      </a:endParaRPr>
                    </a:p>
                  </a:txBody>
                  <a:tcPr marL="21075" marR="21075" marT="0" marB="0"/>
                </a:tc>
                <a:tc>
                  <a:txBody>
                    <a:bodyPr/>
                    <a:lstStyle/>
                    <a:p>
                      <a:pPr marL="82550">
                        <a:lnSpc>
                          <a:spcPct val="115000"/>
                        </a:lnSpc>
                        <a:spcAft>
                          <a:spcPts val="0"/>
                        </a:spcAft>
                      </a:pPr>
                      <a:r>
                        <a:rPr lang="ru-RU" sz="1400" b="0" spc="-20">
                          <a:effectLst/>
                        </a:rPr>
                        <a:t>небольшая</a:t>
                      </a:r>
                      <a:r>
                        <a:rPr lang="ru-RU" sz="1400" b="0">
                          <a:effectLst/>
                        </a:rPr>
                        <a:t> </a:t>
                      </a:r>
                      <a:endParaRPr lang="ru-RU" sz="1400" b="0">
                        <a:effectLst/>
                        <a:latin typeface="Calibri"/>
                        <a:ea typeface="Times New Roman"/>
                        <a:cs typeface="Times New Roman"/>
                      </a:endParaRPr>
                    </a:p>
                  </a:txBody>
                  <a:tcPr marL="21075" marR="21075" marT="0" marB="0"/>
                </a:tc>
                <a:tc>
                  <a:txBody>
                    <a:bodyPr/>
                    <a:lstStyle/>
                    <a:p>
                      <a:pPr marL="157480">
                        <a:lnSpc>
                          <a:spcPct val="115000"/>
                        </a:lnSpc>
                        <a:spcAft>
                          <a:spcPts val="0"/>
                        </a:spcAft>
                      </a:pPr>
                      <a:r>
                        <a:rPr lang="ru-RU" sz="1400" b="0" spc="-20">
                          <a:effectLst/>
                        </a:rPr>
                        <a:t>значительная</a:t>
                      </a:r>
                      <a:r>
                        <a:rPr lang="ru-RU" sz="1400" b="0">
                          <a:effectLst/>
                        </a:rPr>
                        <a:t> </a:t>
                      </a:r>
                      <a:endParaRPr lang="ru-RU" sz="1400" b="0">
                        <a:effectLst/>
                        <a:latin typeface="Calibri"/>
                        <a:ea typeface="Times New Roman"/>
                        <a:cs typeface="Times New Roman"/>
                      </a:endParaRPr>
                    </a:p>
                  </a:txBody>
                  <a:tcPr marL="21075" marR="21075" marT="0" marB="0"/>
                </a:tc>
                <a:tc>
                  <a:txBody>
                    <a:bodyPr/>
                    <a:lstStyle/>
                    <a:p>
                      <a:pPr>
                        <a:lnSpc>
                          <a:spcPct val="115000"/>
                        </a:lnSpc>
                        <a:spcAft>
                          <a:spcPts val="0"/>
                        </a:spcAft>
                      </a:pPr>
                      <a:r>
                        <a:rPr lang="ru-RU" sz="1400" b="0" spc="-10">
                          <a:effectLst/>
                        </a:rPr>
                        <a:t>резкая (большая)</a:t>
                      </a:r>
                      <a:r>
                        <a:rPr lang="ru-RU" sz="1400" b="0">
                          <a:effectLst/>
                        </a:rPr>
                        <a:t> </a:t>
                      </a:r>
                      <a:endParaRPr lang="ru-RU" sz="1400" b="0">
                        <a:effectLst/>
                        <a:latin typeface="Calibri"/>
                        <a:ea typeface="Times New Roman"/>
                        <a:cs typeface="Times New Roman"/>
                      </a:endParaRPr>
                    </a:p>
                  </a:txBody>
                  <a:tcPr marL="21075" marR="21075" marT="0" marB="0"/>
                </a:tc>
              </a:tr>
              <a:tr h="528619">
                <a:tc>
                  <a:txBody>
                    <a:bodyPr/>
                    <a:lstStyle/>
                    <a:p>
                      <a:pPr>
                        <a:lnSpc>
                          <a:spcPct val="115000"/>
                        </a:lnSpc>
                        <a:spcAft>
                          <a:spcPts val="0"/>
                        </a:spcAft>
                      </a:pPr>
                      <a:r>
                        <a:rPr lang="ru-RU" sz="1400" b="0" spc="-25" dirty="0">
                          <a:solidFill>
                            <a:schemeClr val="tx1"/>
                          </a:solidFill>
                          <a:effectLst/>
                        </a:rPr>
                        <a:t>Окраска кожи</a:t>
                      </a:r>
                      <a:r>
                        <a:rPr lang="ru-RU" sz="1400" b="0" dirty="0">
                          <a:solidFill>
                            <a:schemeClr val="tx1"/>
                          </a:solidFill>
                          <a:effectLst/>
                        </a:rPr>
                        <a:t> </a:t>
                      </a:r>
                      <a:endParaRPr lang="ru-RU" sz="1400" b="0" dirty="0">
                        <a:solidFill>
                          <a:schemeClr val="tx1"/>
                        </a:solidFill>
                        <a:effectLst/>
                        <a:latin typeface="Calibri"/>
                        <a:ea typeface="Times New Roman"/>
                        <a:cs typeface="Times New Roman"/>
                      </a:endParaRPr>
                    </a:p>
                  </a:txBody>
                  <a:tcPr marL="21075" marR="21075" marT="0" marB="0"/>
                </a:tc>
                <a:tc>
                  <a:txBody>
                    <a:bodyPr/>
                    <a:lstStyle/>
                    <a:p>
                      <a:pPr>
                        <a:lnSpc>
                          <a:spcPts val="1080"/>
                        </a:lnSpc>
                        <a:spcAft>
                          <a:spcPts val="0"/>
                        </a:spcAft>
                      </a:pPr>
                      <a:r>
                        <a:rPr lang="ru-RU" sz="1400" b="0" spc="-15">
                          <a:effectLst/>
                        </a:rPr>
                        <a:t>Небольшое по­</a:t>
                      </a:r>
                      <a:r>
                        <a:rPr lang="ru-RU" sz="1400" b="0" spc="-10">
                          <a:effectLst/>
                        </a:rPr>
                        <a:t>краснение</a:t>
                      </a:r>
                      <a:r>
                        <a:rPr lang="ru-RU" sz="1400" b="0">
                          <a:effectLst/>
                        </a:rPr>
                        <a:t> </a:t>
                      </a:r>
                      <a:endParaRPr lang="ru-RU" sz="1400" b="0">
                        <a:effectLst/>
                        <a:latin typeface="Calibri"/>
                        <a:ea typeface="Times New Roman"/>
                        <a:cs typeface="Times New Roman"/>
                      </a:endParaRPr>
                    </a:p>
                  </a:txBody>
                  <a:tcPr marL="21075" marR="21075" marT="0" marB="0"/>
                </a:tc>
                <a:tc>
                  <a:txBody>
                    <a:bodyPr/>
                    <a:lstStyle/>
                    <a:p>
                      <a:pPr marR="180340" indent="-4445">
                        <a:lnSpc>
                          <a:spcPts val="1080"/>
                        </a:lnSpc>
                        <a:spcAft>
                          <a:spcPts val="0"/>
                        </a:spcAft>
                      </a:pPr>
                      <a:r>
                        <a:rPr lang="ru-RU" sz="1400" b="0" spc="-20">
                          <a:effectLst/>
                        </a:rPr>
                        <a:t>Значительное по­</a:t>
                      </a:r>
                      <a:r>
                        <a:rPr lang="ru-RU" sz="1400" b="0" spc="-15">
                          <a:effectLst/>
                        </a:rPr>
                        <a:t>краснение</a:t>
                      </a:r>
                      <a:r>
                        <a:rPr lang="ru-RU" sz="1400" b="0">
                          <a:effectLst/>
                        </a:rPr>
                        <a:t> </a:t>
                      </a:r>
                      <a:endParaRPr lang="ru-RU" sz="1400" b="0">
                        <a:effectLst/>
                        <a:latin typeface="Calibri"/>
                        <a:ea typeface="Times New Roman"/>
                        <a:cs typeface="Times New Roman"/>
                      </a:endParaRPr>
                    </a:p>
                  </a:txBody>
                  <a:tcPr marL="21075" marR="21075" marT="0" marB="0"/>
                </a:tc>
                <a:tc>
                  <a:txBody>
                    <a:bodyPr/>
                    <a:lstStyle/>
                    <a:p>
                      <a:pPr marR="52705" indent="-4445">
                        <a:lnSpc>
                          <a:spcPts val="1080"/>
                        </a:lnSpc>
                        <a:spcAft>
                          <a:spcPts val="0"/>
                        </a:spcAft>
                      </a:pPr>
                      <a:r>
                        <a:rPr lang="ru-RU" sz="1400" b="0" spc="-15">
                          <a:effectLst/>
                        </a:rPr>
                        <a:t>Резкое покрасне­</a:t>
                      </a:r>
                      <a:r>
                        <a:rPr lang="ru-RU" sz="1400" b="0" spc="-10">
                          <a:effectLst/>
                        </a:rPr>
                        <a:t>ние или поблед-нение, синюш-</a:t>
                      </a:r>
                      <a:r>
                        <a:rPr lang="ru-RU" sz="1400" b="0">
                          <a:effectLst/>
                        </a:rPr>
                        <a:t> </a:t>
                      </a:r>
                      <a:endParaRPr lang="ru-RU" sz="1400" b="0">
                        <a:effectLst/>
                        <a:latin typeface="Calibri"/>
                        <a:ea typeface="Times New Roman"/>
                        <a:cs typeface="Times New Roman"/>
                      </a:endParaRPr>
                    </a:p>
                  </a:txBody>
                  <a:tcPr marL="21075" marR="21075" marT="0" marB="0"/>
                </a:tc>
              </a:tr>
              <a:tr h="797170">
                <a:tc>
                  <a:txBody>
                    <a:bodyPr/>
                    <a:lstStyle/>
                    <a:p>
                      <a:pPr>
                        <a:lnSpc>
                          <a:spcPct val="115000"/>
                        </a:lnSpc>
                        <a:spcAft>
                          <a:spcPts val="0"/>
                        </a:spcAft>
                      </a:pPr>
                      <a:r>
                        <a:rPr lang="ru-RU" sz="1400" b="0" spc="-20">
                          <a:solidFill>
                            <a:schemeClr val="tx1"/>
                          </a:solidFill>
                          <a:effectLst/>
                        </a:rPr>
                        <a:t>Потливость</a:t>
                      </a:r>
                      <a:r>
                        <a:rPr lang="ru-RU" sz="1400" b="0">
                          <a:solidFill>
                            <a:schemeClr val="tx1"/>
                          </a:solidFill>
                          <a:effectLst/>
                        </a:rPr>
                        <a:t> </a:t>
                      </a:r>
                      <a:endParaRPr lang="ru-RU" sz="1400" b="0">
                        <a:solidFill>
                          <a:schemeClr val="tx1"/>
                        </a:solidFill>
                        <a:effectLst/>
                        <a:latin typeface="Calibri"/>
                        <a:ea typeface="Times New Roman"/>
                        <a:cs typeface="Times New Roman"/>
                      </a:endParaRPr>
                    </a:p>
                  </a:txBody>
                  <a:tcPr marL="21075" marR="21075" marT="0" marB="0"/>
                </a:tc>
                <a:tc>
                  <a:txBody>
                    <a:bodyPr/>
                    <a:lstStyle/>
                    <a:p>
                      <a:pPr>
                        <a:lnSpc>
                          <a:spcPct val="115000"/>
                        </a:lnSpc>
                        <a:spcAft>
                          <a:spcPts val="0"/>
                        </a:spcAft>
                      </a:pPr>
                      <a:r>
                        <a:rPr lang="ru-RU" sz="1400" b="0" spc="-20">
                          <a:effectLst/>
                        </a:rPr>
                        <a:t>Небольшая</a:t>
                      </a:r>
                      <a:r>
                        <a:rPr lang="ru-RU" sz="1400" b="0">
                          <a:effectLst/>
                        </a:rPr>
                        <a:t> </a:t>
                      </a:r>
                      <a:endParaRPr lang="ru-RU" sz="1400" b="0">
                        <a:effectLst/>
                        <a:latin typeface="Calibri"/>
                        <a:ea typeface="Times New Roman"/>
                        <a:cs typeface="Times New Roman"/>
                      </a:endParaRPr>
                    </a:p>
                  </a:txBody>
                  <a:tcPr marL="21075" marR="21075" marT="0" marB="0"/>
                </a:tc>
                <a:tc>
                  <a:txBody>
                    <a:bodyPr/>
                    <a:lstStyle/>
                    <a:p>
                      <a:pPr marR="91440" indent="-2540">
                        <a:lnSpc>
                          <a:spcPts val="1080"/>
                        </a:lnSpc>
                        <a:spcAft>
                          <a:spcPts val="0"/>
                        </a:spcAft>
                      </a:pPr>
                      <a:r>
                        <a:rPr lang="ru-RU" sz="1400" b="0" spc="-20">
                          <a:effectLst/>
                        </a:rPr>
                        <a:t>Большая (плечевой </a:t>
                      </a:r>
                      <a:r>
                        <a:rPr lang="ru-RU" sz="1400" b="0" spc="-25">
                          <a:effectLst/>
                        </a:rPr>
                        <a:t>пояс)</a:t>
                      </a:r>
                      <a:r>
                        <a:rPr lang="ru-RU" sz="1400" b="0">
                          <a:effectLst/>
                        </a:rPr>
                        <a:t> </a:t>
                      </a:r>
                      <a:endParaRPr lang="ru-RU" sz="1400" b="0">
                        <a:effectLst/>
                        <a:latin typeface="Calibri"/>
                        <a:ea typeface="Times New Roman"/>
                        <a:cs typeface="Times New Roman"/>
                      </a:endParaRPr>
                    </a:p>
                  </a:txBody>
                  <a:tcPr marL="21075" marR="21075" marT="0" marB="0"/>
                </a:tc>
                <a:tc>
                  <a:txBody>
                    <a:bodyPr/>
                    <a:lstStyle/>
                    <a:p>
                      <a:pPr marR="68580" indent="-8890">
                        <a:lnSpc>
                          <a:spcPts val="1060"/>
                        </a:lnSpc>
                        <a:spcAft>
                          <a:spcPts val="0"/>
                        </a:spcAft>
                      </a:pPr>
                      <a:r>
                        <a:rPr lang="ru-RU" sz="1400" b="0" spc="-10">
                          <a:effectLst/>
                        </a:rPr>
                        <a:t>Очень большая (все туловище), появление соли </a:t>
                      </a:r>
                      <a:r>
                        <a:rPr lang="ru-RU" sz="1400" b="0" spc="-15">
                          <a:effectLst/>
                        </a:rPr>
                        <a:t>на висках, на ру-</a:t>
                      </a:r>
                      <a:r>
                        <a:rPr lang="ru-RU" sz="1400" b="0">
                          <a:effectLst/>
                        </a:rPr>
                        <a:t> </a:t>
                      </a:r>
                      <a:endParaRPr lang="ru-RU" sz="1400" b="0">
                        <a:effectLst/>
                        <a:latin typeface="Calibri"/>
                        <a:ea typeface="Times New Roman"/>
                        <a:cs typeface="Times New Roman"/>
                      </a:endParaRPr>
                    </a:p>
                  </a:txBody>
                  <a:tcPr marL="21075" marR="21075" marT="0" marB="0"/>
                </a:tc>
              </a:tr>
              <a:tr h="931447">
                <a:tc>
                  <a:txBody>
                    <a:bodyPr/>
                    <a:lstStyle/>
                    <a:p>
                      <a:pPr>
                        <a:lnSpc>
                          <a:spcPct val="115000"/>
                        </a:lnSpc>
                        <a:spcAft>
                          <a:spcPts val="0"/>
                        </a:spcAft>
                      </a:pPr>
                      <a:r>
                        <a:rPr lang="ru-RU" sz="1400" b="0" spc="-20">
                          <a:solidFill>
                            <a:schemeClr val="tx1"/>
                          </a:solidFill>
                          <a:effectLst/>
                        </a:rPr>
                        <a:t>Движение</a:t>
                      </a:r>
                      <a:r>
                        <a:rPr lang="ru-RU" sz="1400" b="0">
                          <a:solidFill>
                            <a:schemeClr val="tx1"/>
                          </a:solidFill>
                          <a:effectLst/>
                        </a:rPr>
                        <a:t> </a:t>
                      </a:r>
                      <a:endParaRPr lang="ru-RU" sz="1400" b="0">
                        <a:solidFill>
                          <a:schemeClr val="tx1"/>
                        </a:solidFill>
                        <a:effectLst/>
                        <a:latin typeface="Calibri"/>
                        <a:ea typeface="Times New Roman"/>
                        <a:cs typeface="Times New Roman"/>
                      </a:endParaRPr>
                    </a:p>
                  </a:txBody>
                  <a:tcPr marL="21075" marR="21075" marT="0" marB="0"/>
                </a:tc>
                <a:tc>
                  <a:txBody>
                    <a:bodyPr/>
                    <a:lstStyle/>
                    <a:p>
                      <a:pPr>
                        <a:lnSpc>
                          <a:spcPts val="1080"/>
                        </a:lnSpc>
                        <a:spcAft>
                          <a:spcPts val="0"/>
                        </a:spcAft>
                      </a:pPr>
                      <a:r>
                        <a:rPr lang="ru-RU" sz="1400" b="0" spc="-15">
                          <a:effectLst/>
                        </a:rPr>
                        <a:t>Быстрая поход­</a:t>
                      </a:r>
                      <a:r>
                        <a:rPr lang="ru-RU" sz="1400" b="0" spc="-55">
                          <a:effectLst/>
                        </a:rPr>
                        <a:t>ка</a:t>
                      </a:r>
                      <a:r>
                        <a:rPr lang="ru-RU" sz="1400" b="0">
                          <a:effectLst/>
                        </a:rPr>
                        <a:t> </a:t>
                      </a:r>
                      <a:endParaRPr lang="ru-RU" sz="1400" b="0">
                        <a:effectLst/>
                        <a:latin typeface="Calibri"/>
                        <a:ea typeface="Times New Roman"/>
                        <a:cs typeface="Times New Roman"/>
                      </a:endParaRPr>
                    </a:p>
                  </a:txBody>
                  <a:tcPr marL="21075" marR="21075" marT="0" marB="0"/>
                </a:tc>
                <a:tc>
                  <a:txBody>
                    <a:bodyPr/>
                    <a:lstStyle/>
                    <a:p>
                      <a:pPr marR="132715" indent="-2540">
                        <a:lnSpc>
                          <a:spcPts val="1060"/>
                        </a:lnSpc>
                        <a:spcAft>
                          <a:spcPts val="0"/>
                        </a:spcAft>
                      </a:pPr>
                      <a:r>
                        <a:rPr lang="ru-RU" sz="1400" b="0" spc="-25">
                          <a:effectLst/>
                        </a:rPr>
                        <a:t>Неуверенный шаг, </a:t>
                      </a:r>
                      <a:r>
                        <a:rPr lang="ru-RU" sz="1400" b="0" spc="-15">
                          <a:effectLst/>
                        </a:rPr>
                        <a:t>покачивание</a:t>
                      </a:r>
                      <a:r>
                        <a:rPr lang="ru-RU" sz="1400" b="0">
                          <a:effectLst/>
                        </a:rPr>
                        <a:t> </a:t>
                      </a:r>
                      <a:endParaRPr lang="ru-RU" sz="1400" b="0">
                        <a:effectLst/>
                        <a:latin typeface="Calibri"/>
                        <a:ea typeface="Times New Roman"/>
                        <a:cs typeface="Times New Roman"/>
                      </a:endParaRPr>
                    </a:p>
                  </a:txBody>
                  <a:tcPr marL="21075" marR="21075" marT="0" marB="0"/>
                </a:tc>
                <a:tc>
                  <a:txBody>
                    <a:bodyPr/>
                    <a:lstStyle/>
                    <a:p>
                      <a:pPr indent="-6985">
                        <a:lnSpc>
                          <a:spcPts val="1060"/>
                        </a:lnSpc>
                        <a:spcAft>
                          <a:spcPts val="0"/>
                        </a:spcAft>
                      </a:pPr>
                      <a:r>
                        <a:rPr lang="ru-RU" sz="1400" b="0" spc="-10">
                          <a:effectLst/>
                        </a:rPr>
                        <a:t>Резкие покачи­вания, отставание при ходьбе, беге, в альпинистких по-холах. на мапше</a:t>
                      </a:r>
                      <a:r>
                        <a:rPr lang="ru-RU" sz="1400" b="0">
                          <a:effectLst/>
                        </a:rPr>
                        <a:t> </a:t>
                      </a:r>
                      <a:endParaRPr lang="ru-RU" sz="1400" b="0">
                        <a:effectLst/>
                        <a:latin typeface="Calibri"/>
                        <a:ea typeface="Times New Roman"/>
                        <a:cs typeface="Times New Roman"/>
                      </a:endParaRPr>
                    </a:p>
                  </a:txBody>
                  <a:tcPr marL="21075" marR="21075" marT="0" marB="0"/>
                </a:tc>
              </a:tr>
              <a:tr h="797170">
                <a:tc>
                  <a:txBody>
                    <a:bodyPr/>
                    <a:lstStyle/>
                    <a:p>
                      <a:pPr>
                        <a:lnSpc>
                          <a:spcPct val="115000"/>
                        </a:lnSpc>
                        <a:spcAft>
                          <a:spcPts val="0"/>
                        </a:spcAft>
                      </a:pPr>
                      <a:r>
                        <a:rPr lang="ru-RU" sz="1400" b="0" spc="-25">
                          <a:solidFill>
                            <a:schemeClr val="tx1"/>
                          </a:solidFill>
                          <a:effectLst/>
                        </a:rPr>
                        <a:t>Внимание</a:t>
                      </a:r>
                      <a:r>
                        <a:rPr lang="ru-RU" sz="1400" b="0">
                          <a:solidFill>
                            <a:schemeClr val="tx1"/>
                          </a:solidFill>
                          <a:effectLst/>
                        </a:rPr>
                        <a:t> </a:t>
                      </a:r>
                      <a:endParaRPr lang="ru-RU" sz="1400" b="0">
                        <a:solidFill>
                          <a:schemeClr val="tx1"/>
                        </a:solidFill>
                        <a:effectLst/>
                        <a:latin typeface="Calibri"/>
                        <a:ea typeface="Times New Roman"/>
                        <a:cs typeface="Times New Roman"/>
                      </a:endParaRPr>
                    </a:p>
                  </a:txBody>
                  <a:tcPr marL="21075" marR="21075" marT="0" marB="0"/>
                </a:tc>
                <a:tc>
                  <a:txBody>
                    <a:bodyPr/>
                    <a:lstStyle/>
                    <a:p>
                      <a:pPr>
                        <a:lnSpc>
                          <a:spcPts val="1060"/>
                        </a:lnSpc>
                        <a:spcAft>
                          <a:spcPts val="0"/>
                        </a:spcAft>
                      </a:pPr>
                      <a:r>
                        <a:rPr lang="ru-RU" sz="1400" b="0" spc="-5">
                          <a:effectLst/>
                        </a:rPr>
                        <a:t>Хорошее, без­</a:t>
                      </a:r>
                      <a:r>
                        <a:rPr lang="ru-RU" sz="1400" b="0" spc="-10">
                          <a:effectLst/>
                        </a:rPr>
                        <a:t>ошибочное вы­полнение ука­</a:t>
                      </a:r>
                      <a:r>
                        <a:rPr lang="ru-RU" sz="1400" b="0" spc="-20">
                          <a:effectLst/>
                        </a:rPr>
                        <a:t>заний</a:t>
                      </a:r>
                      <a:r>
                        <a:rPr lang="ru-RU" sz="1400" b="0">
                          <a:effectLst/>
                        </a:rPr>
                        <a:t> </a:t>
                      </a:r>
                      <a:endParaRPr lang="ru-RU" sz="1400" b="0">
                        <a:effectLst/>
                        <a:latin typeface="Calibri"/>
                        <a:ea typeface="Times New Roman"/>
                        <a:cs typeface="Times New Roman"/>
                      </a:endParaRPr>
                    </a:p>
                  </a:txBody>
                  <a:tcPr marL="21075" marR="21075" marT="0" marB="0"/>
                </a:tc>
                <a:tc>
                  <a:txBody>
                    <a:bodyPr/>
                    <a:lstStyle/>
                    <a:p>
                      <a:pPr indent="2540">
                        <a:lnSpc>
                          <a:spcPts val="1060"/>
                        </a:lnSpc>
                        <a:spcAft>
                          <a:spcPts val="0"/>
                        </a:spcAft>
                      </a:pPr>
                      <a:r>
                        <a:rPr lang="ru-RU" sz="1400" b="0" spc="-15">
                          <a:effectLst/>
                        </a:rPr>
                        <a:t>Неточность в выпол­нении команды, ошибки при перемене </a:t>
                      </a:r>
                      <a:r>
                        <a:rPr lang="ru-RU" sz="1400" b="0" spc="-20">
                          <a:effectLst/>
                        </a:rPr>
                        <a:t>направлений</a:t>
                      </a:r>
                      <a:r>
                        <a:rPr lang="ru-RU" sz="1400" b="0">
                          <a:effectLst/>
                        </a:rPr>
                        <a:t> </a:t>
                      </a:r>
                      <a:endParaRPr lang="ru-RU" sz="1400" b="0">
                        <a:effectLst/>
                        <a:latin typeface="Calibri"/>
                        <a:ea typeface="Times New Roman"/>
                        <a:cs typeface="Times New Roman"/>
                      </a:endParaRPr>
                    </a:p>
                  </a:txBody>
                  <a:tcPr marL="21075" marR="21075" marT="0" marB="0"/>
                </a:tc>
                <a:tc>
                  <a:txBody>
                    <a:bodyPr/>
                    <a:lstStyle/>
                    <a:p>
                      <a:pPr marR="2540" indent="-2540">
                        <a:lnSpc>
                          <a:spcPts val="1060"/>
                        </a:lnSpc>
                        <a:spcAft>
                          <a:spcPts val="0"/>
                        </a:spcAft>
                      </a:pPr>
                      <a:r>
                        <a:rPr lang="ru-RU" sz="1400" b="0" spc="-10">
                          <a:effectLst/>
                        </a:rPr>
                        <a:t>Замедленное вы­</a:t>
                      </a:r>
                      <a:r>
                        <a:rPr lang="ru-RU" sz="1400" b="0" spc="-15">
                          <a:effectLst/>
                        </a:rPr>
                        <a:t>полнение команд, </a:t>
                      </a:r>
                      <a:r>
                        <a:rPr lang="ru-RU" sz="1400" b="0" spc="-10">
                          <a:effectLst/>
                        </a:rPr>
                        <a:t>воспринимаются </a:t>
                      </a:r>
                      <a:r>
                        <a:rPr lang="ru-RU" sz="1400" b="0" spc="-5">
                          <a:effectLst/>
                        </a:rPr>
                        <a:t>только громкие </a:t>
                      </a:r>
                      <a:r>
                        <a:rPr lang="ru-RU" sz="1400" b="0" spc="-20">
                          <a:effectLst/>
                        </a:rPr>
                        <a:t>команды</a:t>
                      </a:r>
                      <a:r>
                        <a:rPr lang="ru-RU" sz="1400" b="0">
                          <a:effectLst/>
                        </a:rPr>
                        <a:t> </a:t>
                      </a:r>
                      <a:endParaRPr lang="ru-RU" sz="1400" b="0">
                        <a:effectLst/>
                        <a:latin typeface="Calibri"/>
                        <a:ea typeface="Times New Roman"/>
                        <a:cs typeface="Times New Roman"/>
                      </a:endParaRPr>
                    </a:p>
                  </a:txBody>
                  <a:tcPr marL="21075" marR="21075" marT="0" marB="0"/>
                </a:tc>
              </a:tr>
              <a:tr h="1199998">
                <a:tc>
                  <a:txBody>
                    <a:bodyPr/>
                    <a:lstStyle/>
                    <a:p>
                      <a:pPr>
                        <a:lnSpc>
                          <a:spcPct val="115000"/>
                        </a:lnSpc>
                        <a:spcAft>
                          <a:spcPts val="0"/>
                        </a:spcAft>
                      </a:pPr>
                      <a:r>
                        <a:rPr lang="ru-RU" sz="1400" b="0" spc="-15" dirty="0">
                          <a:solidFill>
                            <a:schemeClr val="tx1"/>
                          </a:solidFill>
                          <a:effectLst/>
                        </a:rPr>
                        <a:t>Самочувствие</a:t>
                      </a:r>
                      <a:endParaRPr lang="ru-RU" sz="1400" b="0" dirty="0">
                        <a:solidFill>
                          <a:schemeClr val="tx1"/>
                        </a:solidFill>
                        <a:effectLst/>
                      </a:endParaRPr>
                    </a:p>
                    <a:p>
                      <a:pPr>
                        <a:lnSpc>
                          <a:spcPct val="115000"/>
                        </a:lnSpc>
                        <a:spcAft>
                          <a:spcPts val="0"/>
                        </a:spcAft>
                      </a:pPr>
                      <a:r>
                        <a:rPr lang="ru-RU" sz="1400" b="0" dirty="0">
                          <a:solidFill>
                            <a:schemeClr val="tx1"/>
                          </a:solidFill>
                          <a:effectLst/>
                        </a:rPr>
                        <a:t>1</a:t>
                      </a:r>
                    </a:p>
                    <a:p>
                      <a:pPr>
                        <a:lnSpc>
                          <a:spcPct val="115000"/>
                        </a:lnSpc>
                        <a:spcAft>
                          <a:spcPts val="0"/>
                        </a:spcAft>
                      </a:pPr>
                      <a:r>
                        <a:rPr lang="ru-RU" sz="1400" b="0" dirty="0">
                          <a:solidFill>
                            <a:schemeClr val="tx1"/>
                          </a:solidFill>
                          <a:effectLst/>
                        </a:rPr>
                        <a:t>| </a:t>
                      </a:r>
                      <a:endParaRPr lang="ru-RU" sz="1400" b="0" dirty="0">
                        <a:solidFill>
                          <a:schemeClr val="tx1"/>
                        </a:solidFill>
                        <a:effectLst/>
                        <a:latin typeface="Calibri"/>
                        <a:ea typeface="Times New Roman"/>
                        <a:cs typeface="Times New Roman"/>
                      </a:endParaRPr>
                    </a:p>
                  </a:txBody>
                  <a:tcPr marL="21075" marR="21075" marT="0" marB="0"/>
                </a:tc>
                <a:tc>
                  <a:txBody>
                    <a:bodyPr/>
                    <a:lstStyle/>
                    <a:p>
                      <a:pPr>
                        <a:lnSpc>
                          <a:spcPct val="115000"/>
                        </a:lnSpc>
                        <a:spcAft>
                          <a:spcPts val="0"/>
                        </a:spcAft>
                      </a:pPr>
                      <a:r>
                        <a:rPr lang="ru-RU" sz="1400" b="0" spc="-15">
                          <a:effectLst/>
                        </a:rPr>
                        <a:t>Никаких жалоб</a:t>
                      </a:r>
                      <a:r>
                        <a:rPr lang="ru-RU" sz="1400" b="0">
                          <a:effectLst/>
                        </a:rPr>
                        <a:t> </a:t>
                      </a:r>
                      <a:endParaRPr lang="ru-RU" sz="1400" b="0">
                        <a:effectLst/>
                        <a:latin typeface="Calibri"/>
                        <a:ea typeface="Times New Roman"/>
                        <a:cs typeface="Times New Roman"/>
                      </a:endParaRPr>
                    </a:p>
                  </a:txBody>
                  <a:tcPr marL="21075" marR="21075" marT="0" marB="0"/>
                </a:tc>
                <a:tc>
                  <a:txBody>
                    <a:bodyPr/>
                    <a:lstStyle/>
                    <a:p>
                      <a:pPr indent="2540">
                        <a:lnSpc>
                          <a:spcPts val="1060"/>
                        </a:lnSpc>
                        <a:spcAft>
                          <a:spcPts val="0"/>
                        </a:spcAft>
                      </a:pPr>
                      <a:r>
                        <a:rPr lang="ru-RU" sz="1400" b="0" spc="-20" dirty="0">
                          <a:effectLst/>
                        </a:rPr>
                        <a:t>Жалобы на усталость, </a:t>
                      </a:r>
                      <a:r>
                        <a:rPr lang="ru-RU" sz="1400" b="0" spc="-10" dirty="0">
                          <a:effectLst/>
                        </a:rPr>
                        <a:t>боли в ногах, одыш­</a:t>
                      </a:r>
                      <a:r>
                        <a:rPr lang="ru-RU" sz="1400" b="0" spc="-15" dirty="0">
                          <a:effectLst/>
                        </a:rPr>
                        <a:t>ку, сердцебиение</a:t>
                      </a:r>
                      <a:r>
                        <a:rPr lang="ru-RU" sz="1400" b="0" dirty="0">
                          <a:effectLst/>
                        </a:rPr>
                        <a:t> </a:t>
                      </a:r>
                      <a:endParaRPr lang="ru-RU" sz="1400" b="0" dirty="0">
                        <a:effectLst/>
                        <a:latin typeface="Calibri"/>
                        <a:ea typeface="Times New Roman"/>
                        <a:cs typeface="Times New Roman"/>
                      </a:endParaRPr>
                    </a:p>
                  </a:txBody>
                  <a:tcPr marL="21075" marR="21075" marT="0" marB="0"/>
                </a:tc>
                <a:tc>
                  <a:txBody>
                    <a:bodyPr/>
                    <a:lstStyle/>
                    <a:p>
                      <a:pPr indent="-2540">
                        <a:lnSpc>
                          <a:spcPts val="1060"/>
                        </a:lnSpc>
                        <a:spcAft>
                          <a:spcPts val="0"/>
                        </a:spcAft>
                      </a:pPr>
                      <a:r>
                        <a:rPr lang="ru-RU" sz="1400" b="0" spc="-10" dirty="0">
                          <a:effectLst/>
                        </a:rPr>
                        <a:t>Жалобы на уста­</a:t>
                      </a:r>
                      <a:r>
                        <a:rPr lang="ru-RU" sz="1400" b="0" spc="-5" dirty="0">
                          <a:effectLst/>
                        </a:rPr>
                        <a:t>лость, боли в но­</a:t>
                      </a:r>
                      <a:r>
                        <a:rPr lang="ru-RU" sz="1400" b="0" spc="-10" dirty="0">
                          <a:effectLst/>
                        </a:rPr>
                        <a:t>гах, одышку, го­ловную боль, </a:t>
                      </a:r>
                      <a:r>
                        <a:rPr lang="ru-RU" sz="1400" b="0" spc="-15" dirty="0">
                          <a:effectLst/>
                        </a:rPr>
                        <a:t>"жжение" в груди, </a:t>
                      </a:r>
                      <a:r>
                        <a:rPr lang="ru-RU" sz="1400" b="0" spc="-10" dirty="0">
                          <a:effectLst/>
                        </a:rPr>
                        <a:t>тошноту, и даже рвоту. Такое со­</a:t>
                      </a:r>
                      <a:r>
                        <a:rPr lang="ru-RU" sz="1400" b="0" spc="-5" dirty="0">
                          <a:effectLst/>
                        </a:rPr>
                        <a:t>стояние держится </a:t>
                      </a:r>
                      <a:r>
                        <a:rPr lang="ru-RU" sz="1400" b="0" spc="-15" dirty="0">
                          <a:effectLst/>
                        </a:rPr>
                        <a:t>долго</a:t>
                      </a:r>
                      <a:r>
                        <a:rPr lang="ru-RU" sz="1400" b="0" dirty="0">
                          <a:effectLst/>
                        </a:rPr>
                        <a:t> </a:t>
                      </a:r>
                      <a:endParaRPr lang="ru-RU" sz="1400" b="0" dirty="0">
                        <a:effectLst/>
                        <a:latin typeface="Calibri"/>
                        <a:ea typeface="Times New Roman"/>
                        <a:cs typeface="Times New Roman"/>
                      </a:endParaRPr>
                    </a:p>
                  </a:txBody>
                  <a:tcPr marL="21075" marR="21075" marT="0" marB="0"/>
                </a:tc>
              </a:tr>
            </a:tbl>
          </a:graphicData>
        </a:graphic>
      </p:graphicFrame>
    </p:spTree>
    <p:extLst>
      <p:ext uri="{BB962C8B-B14F-4D97-AF65-F5344CB8AC3E}">
        <p14:creationId xmlns:p14="http://schemas.microsoft.com/office/powerpoint/2010/main" val="3336646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TextBox 7"/>
          <p:cNvSpPr txBox="1"/>
          <p:nvPr/>
        </p:nvSpPr>
        <p:spPr>
          <a:xfrm>
            <a:off x="943042" y="538692"/>
            <a:ext cx="8496300" cy="5016758"/>
          </a:xfrm>
          <a:prstGeom prst="rect">
            <a:avLst/>
          </a:prstGeom>
          <a:noFill/>
        </p:spPr>
        <p:txBody>
          <a:bodyPr wrap="square" rtlCol="0" anchor="ctr">
            <a:spAutoFit/>
          </a:bodyPr>
          <a:lstStyle/>
          <a:p>
            <a:pPr marL="342900" indent="-342900">
              <a:buFont typeface="Arial" pitchFamily="34" charset="0"/>
              <a:buChar char="•"/>
            </a:pPr>
            <a:r>
              <a:rPr lang="ru-RU" sz="2000" b="1" i="1" dirty="0">
                <a:latin typeface="Times New Roman" pitchFamily="18" charset="0"/>
                <a:cs typeface="Times New Roman" pitchFamily="18" charset="0"/>
              </a:rPr>
              <a:t>Сон</a:t>
            </a:r>
            <a:r>
              <a:rPr lang="ru-RU" sz="2000" i="1" dirty="0">
                <a:latin typeface="Times New Roman" pitchFamily="18" charset="0"/>
                <a:cs typeface="Times New Roman" pitchFamily="18" charset="0"/>
              </a:rPr>
              <a:t> глубокий, крепкий, наступающий сразу - вызывает чувство бодрости, прилив сил. При характеристике сна отмечается продолжительность и глубина сна, его нарушения (трудное засыпание, беспокойный сон, бессонница, недосыпание и т.д.). </a:t>
            </a:r>
            <a:endParaRPr lang="ru-RU" sz="2000" i="1" dirty="0" smtClean="0">
              <a:latin typeface="Times New Roman" pitchFamily="18" charset="0"/>
              <a:cs typeface="Times New Roman" pitchFamily="18" charset="0"/>
            </a:endParaRPr>
          </a:p>
          <a:p>
            <a:pPr marL="342900" indent="-342900">
              <a:buFont typeface="Arial" pitchFamily="34" charset="0"/>
              <a:buChar char="•"/>
            </a:pPr>
            <a:r>
              <a:rPr lang="ru-RU" sz="2000" b="1" i="1" dirty="0">
                <a:latin typeface="Times New Roman" pitchFamily="18" charset="0"/>
                <a:cs typeface="Times New Roman" pitchFamily="18" charset="0"/>
              </a:rPr>
              <a:t>Аппетит.</a:t>
            </a:r>
            <a:r>
              <a:rPr lang="ru-RU" sz="2000" i="1" dirty="0">
                <a:latin typeface="Times New Roman" pitchFamily="18" charset="0"/>
                <a:cs typeface="Times New Roman" pitchFamily="18" charset="0"/>
              </a:rPr>
              <a:t> Чем больше человек двигается, занимается физическими упражнениями, тем лучше он должен питаться, так как потребность организма в энергетических веществах увеличивается. Аппетит, как известно, неустойчив, он легко нарушается при недомоганиях и болезнях, при переутомлении. При большой интенсивной нагрузке аппетит может резко снизиться</a:t>
            </a:r>
            <a:r>
              <a:rPr lang="ru-RU" sz="2000" i="1" dirty="0" smtClean="0">
                <a:latin typeface="Times New Roman" pitchFamily="18" charset="0"/>
                <a:cs typeface="Times New Roman" pitchFamily="18" charset="0"/>
              </a:rPr>
              <a:t>.</a:t>
            </a:r>
          </a:p>
          <a:p>
            <a:pPr marL="342900" indent="-342900">
              <a:buFont typeface="Arial" pitchFamily="34" charset="0"/>
              <a:buChar char="•"/>
            </a:pPr>
            <a:r>
              <a:rPr lang="ru-RU" sz="2000" b="1" i="1" dirty="0">
                <a:latin typeface="Times New Roman" pitchFamily="18" charset="0"/>
                <a:cs typeface="Times New Roman" pitchFamily="18" charset="0"/>
              </a:rPr>
              <a:t>Работоспособность.</a:t>
            </a:r>
            <a:r>
              <a:rPr lang="ru-RU" sz="2000" i="1" dirty="0">
                <a:latin typeface="Times New Roman" pitchFamily="18" charset="0"/>
                <a:cs typeface="Times New Roman" pitchFamily="18" charset="0"/>
              </a:rPr>
              <a:t> Оценивается как повышенная, нормальная и пониженная. При правильной организации учебно-тренировочного процесса в динамике работоспособность должна увеличиваться. </a:t>
            </a:r>
            <a:endParaRPr lang="ru-RU" sz="2000" i="1" dirty="0" smtClean="0">
              <a:latin typeface="Times New Roman" pitchFamily="18" charset="0"/>
              <a:cs typeface="Times New Roman" pitchFamily="18" charset="0"/>
            </a:endParaRPr>
          </a:p>
          <a:p>
            <a:pPr marL="342900" indent="-342900">
              <a:buFont typeface="Arial" pitchFamily="34" charset="0"/>
              <a:buChar char="•"/>
            </a:pPr>
            <a:r>
              <a:rPr lang="ru-RU" sz="2000" b="1" i="1" dirty="0">
                <a:latin typeface="Times New Roman" pitchFamily="18" charset="0"/>
                <a:cs typeface="Times New Roman" pitchFamily="18" charset="0"/>
              </a:rPr>
              <a:t>Переносимость </a:t>
            </a:r>
            <a:r>
              <a:rPr lang="ru-RU" sz="2000" b="1" i="1" dirty="0" smtClean="0">
                <a:latin typeface="Times New Roman" pitchFamily="18" charset="0"/>
                <a:cs typeface="Times New Roman" pitchFamily="18" charset="0"/>
              </a:rPr>
              <a:t>нагрузок</a:t>
            </a:r>
            <a:r>
              <a:rPr lang="ru-RU" sz="2000" i="1" dirty="0">
                <a:latin typeface="Times New Roman" pitchFamily="18" charset="0"/>
                <a:cs typeface="Times New Roman" pitchFamily="18" charset="0"/>
              </a:rPr>
              <a:t>.</a:t>
            </a:r>
            <a:r>
              <a:rPr lang="ru-RU" sz="2000" i="1" dirty="0" smtClean="0">
                <a:latin typeface="Times New Roman" pitchFamily="18" charset="0"/>
                <a:cs typeface="Times New Roman" pitchFamily="18" charset="0"/>
              </a:rPr>
              <a:t> </a:t>
            </a:r>
            <a:r>
              <a:rPr lang="ru-RU" sz="2000" i="1" dirty="0">
                <a:latin typeface="Times New Roman" pitchFamily="18" charset="0"/>
                <a:cs typeface="Times New Roman" pitchFamily="18" charset="0"/>
              </a:rPr>
              <a:t>Является важным показателем, оценивающим адекватность физических нагрузок функциональным возможностям занимающегося.</a:t>
            </a:r>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val="3792092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2867487" y="562881"/>
            <a:ext cx="5794343" cy="461665"/>
          </a:xfrm>
          <a:prstGeom prst="rect">
            <a:avLst/>
          </a:prstGeom>
        </p:spPr>
        <p:txBody>
          <a:bodyPr wrap="none" anchor="ctr">
            <a:spAutoFit/>
          </a:bodyPr>
          <a:lstStyle/>
          <a:p>
            <a:r>
              <a:rPr lang="ru-RU" sz="2400" b="1" dirty="0">
                <a:latin typeface="Times New Roman" pitchFamily="18" charset="0"/>
                <a:cs typeface="Times New Roman" pitchFamily="18" charset="0"/>
              </a:rPr>
              <a:t>Объективные показатели самоконтроля</a:t>
            </a:r>
            <a:endParaRPr lang="ru-RU" sz="2400" dirty="0">
              <a:latin typeface="Times New Roman" pitchFamily="18" charset="0"/>
              <a:cs typeface="Times New Roman" pitchFamily="18" charset="0"/>
            </a:endParaRPr>
          </a:p>
        </p:txBody>
      </p:sp>
      <p:sp>
        <p:nvSpPr>
          <p:cNvPr id="9" name="Прямоугольник 8"/>
          <p:cNvSpPr/>
          <p:nvPr/>
        </p:nvSpPr>
        <p:spPr>
          <a:xfrm>
            <a:off x="376051" y="1746472"/>
            <a:ext cx="9741725" cy="3477875"/>
          </a:xfrm>
          <a:prstGeom prst="rect">
            <a:avLst/>
          </a:prstGeom>
        </p:spPr>
        <p:txBody>
          <a:bodyPr wrap="square">
            <a:spAutoFit/>
          </a:bodyPr>
          <a:lstStyle/>
          <a:p>
            <a:pPr algn="just"/>
            <a:r>
              <a:rPr lang="ru-RU" sz="2000" b="1" i="1" dirty="0" smtClean="0">
                <a:latin typeface="Times New Roman" pitchFamily="18" charset="0"/>
                <a:cs typeface="Times New Roman" pitchFamily="18" charset="0"/>
              </a:rPr>
              <a:t>Пульс. </a:t>
            </a:r>
            <a:r>
              <a:rPr lang="ru-RU" sz="2000" i="1" dirty="0" smtClean="0">
                <a:latin typeface="Times New Roman" pitchFamily="18" charset="0"/>
                <a:cs typeface="Times New Roman" pitchFamily="18" charset="0"/>
              </a:rPr>
              <a:t>Частота </a:t>
            </a:r>
            <a:r>
              <a:rPr lang="ru-RU" sz="2000" i="1" dirty="0">
                <a:latin typeface="Times New Roman" pitchFamily="18" charset="0"/>
                <a:cs typeface="Times New Roman" pitchFamily="18" charset="0"/>
              </a:rPr>
              <a:t>пульса здорового нетренированного человека в состоянии покоя обычно колеблется у женщин в пределах 75-80 уд/мин, у мужчин - 65-70 уд/мин. У спортсменов частота пульса уменьшается до 50-60 уд/мин, причем это уменьшение наблюдается с ростом тренированности. </a:t>
            </a:r>
            <a:endParaRPr lang="ru-RU" sz="2000" i="1" dirty="0" smtClean="0">
              <a:latin typeface="Times New Roman" pitchFamily="18" charset="0"/>
              <a:cs typeface="Times New Roman" pitchFamily="18" charset="0"/>
            </a:endParaRPr>
          </a:p>
          <a:p>
            <a:pPr algn="just"/>
            <a:r>
              <a:rPr lang="ru-RU" sz="2000" i="1" dirty="0" smtClean="0">
                <a:latin typeface="Times New Roman" pitchFamily="18" charset="0"/>
                <a:cs typeface="Times New Roman" pitchFamily="18" charset="0"/>
              </a:rPr>
              <a:t>ЧСС </a:t>
            </a:r>
            <a:r>
              <a:rPr lang="ru-RU" sz="2000" i="1" dirty="0">
                <a:latin typeface="Times New Roman" pitchFamily="18" charset="0"/>
                <a:cs typeface="Times New Roman" pitchFamily="18" charset="0"/>
              </a:rPr>
              <a:t>определяется </a:t>
            </a:r>
            <a:r>
              <a:rPr lang="ru-RU" sz="2000" i="1" dirty="0" err="1">
                <a:latin typeface="Times New Roman" pitchFamily="18" charset="0"/>
                <a:cs typeface="Times New Roman" pitchFamily="18" charset="0"/>
              </a:rPr>
              <a:t>пальпаторным</a:t>
            </a:r>
            <a:r>
              <a:rPr lang="ru-RU" sz="2000" i="1" dirty="0">
                <a:latin typeface="Times New Roman" pitchFamily="18" charset="0"/>
                <a:cs typeface="Times New Roman" pitchFamily="18" charset="0"/>
              </a:rPr>
              <a:t> методом на сонной или лучевой артериях после 3 минут отдыха, за 10, 15 или 30 секунд, после чего производят пересчет полученных величин в минуту. Измерение ЧСС проводится сразу же в первые 10 с после работы. Для контроля важно, как реагирует пульс на нагрузку и быстро ли снижается после нагрузки. Вот за этим показателем занимающийся должен следить, сравнивая ЧСС в покое и после нагрузки.</a:t>
            </a:r>
            <a:endParaRPr lang="ru-RU" sz="2000" i="1" dirty="0" smtClean="0">
              <a:latin typeface="Times New Roman" pitchFamily="18" charset="0"/>
              <a:cs typeface="Times New Roman" pitchFamily="18" charset="0"/>
            </a:endParaRPr>
          </a:p>
          <a:p>
            <a:pPr algn="just"/>
            <a:endParaRPr lang="ru-RU"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1686424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Грань">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450</TotalTime>
  <Words>4296</Words>
  <Application>Microsoft Office PowerPoint</Application>
  <PresentationFormat>Произвольный</PresentationFormat>
  <Paragraphs>473</Paragraphs>
  <Slides>42</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Грань</vt:lpstr>
      <vt:lpstr>Самоконтроль занимающихся физическими упражнениями и спортом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Системы активации услуг</dc:title>
  <dc:creator>lanny</dc:creator>
  <cp:lastModifiedBy>Админиcтратор</cp:lastModifiedBy>
  <cp:revision>47</cp:revision>
  <dcterms:created xsi:type="dcterms:W3CDTF">2015-05-18T17:45:38Z</dcterms:created>
  <dcterms:modified xsi:type="dcterms:W3CDTF">2015-08-26T03:54:37Z</dcterms:modified>
</cp:coreProperties>
</file>