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8" r:id="rId4"/>
    <p:sldId id="265" r:id="rId5"/>
    <p:sldId id="258" r:id="rId6"/>
    <p:sldId id="259" r:id="rId7"/>
    <p:sldId id="260" r:id="rId8"/>
    <p:sldId id="275" r:id="rId9"/>
    <p:sldId id="261" r:id="rId10"/>
    <p:sldId id="262" r:id="rId11"/>
    <p:sldId id="263" r:id="rId12"/>
    <p:sldId id="264" r:id="rId13"/>
    <p:sldId id="266" r:id="rId14"/>
    <p:sldId id="278" r:id="rId15"/>
    <p:sldId id="280" r:id="rId16"/>
    <p:sldId id="267" r:id="rId17"/>
    <p:sldId id="268" r:id="rId18"/>
    <p:sldId id="269" r:id="rId19"/>
    <p:sldId id="270" r:id="rId20"/>
    <p:sldId id="282" r:id="rId21"/>
    <p:sldId id="271" r:id="rId22"/>
    <p:sldId id="272" r:id="rId23"/>
    <p:sldId id="273" r:id="rId24"/>
    <p:sldId id="274" r:id="rId25"/>
    <p:sldId id="277" r:id="rId26"/>
    <p:sldId id="279" r:id="rId27"/>
    <p:sldId id="289" r:id="rId28"/>
    <p:sldId id="290" r:id="rId29"/>
    <p:sldId id="281" r:id="rId30"/>
    <p:sldId id="283" r:id="rId31"/>
    <p:sldId id="291" r:id="rId32"/>
    <p:sldId id="292" r:id="rId33"/>
    <p:sldId id="276"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782"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ru-RU" smtClean="0"/>
              <a:t>Образец заголовка</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933CE7CC-A961-430B-B633-7F5617F16215}" type="datetimeFigureOut">
              <a:rPr lang="ru-RU" smtClean="0"/>
              <a:t>16.04.2016</a:t>
            </a:fld>
            <a:endParaRPr lang="ru-RU"/>
          </a:p>
        </p:txBody>
      </p:sp>
      <p:sp>
        <p:nvSpPr>
          <p:cNvPr id="8" name="Slide Number Placeholder 7"/>
          <p:cNvSpPr>
            <a:spLocks noGrp="1"/>
          </p:cNvSpPr>
          <p:nvPr>
            <p:ph type="sldNum" sz="quarter" idx="11"/>
          </p:nvPr>
        </p:nvSpPr>
        <p:spPr/>
        <p:txBody>
          <a:bodyPr/>
          <a:lstStyle/>
          <a:p>
            <a:fld id="{F749DE2B-4D31-4465-9D09-065A6606A5B6}" type="slidenum">
              <a:rPr lang="ru-RU" smtClean="0"/>
              <a:t>‹#›</a:t>
            </a:fld>
            <a:endParaRPr lang="ru-RU"/>
          </a:p>
        </p:txBody>
      </p:sp>
      <p:sp>
        <p:nvSpPr>
          <p:cNvPr id="9" name="Footer Placeholder 8"/>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33CE7CC-A961-430B-B633-7F5617F16215}" type="datetimeFigureOut">
              <a:rPr lang="ru-RU" smtClean="0"/>
              <a:t>16.04.2016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933CE7CC-A961-430B-B633-7F5617F16215}" type="datetimeFigureOut">
              <a:rPr lang="ru-RU" smtClean="0"/>
              <a:t>16.04.2016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10"/>
          </p:nvPr>
        </p:nvSpPr>
        <p:spPr/>
        <p:txBody>
          <a:bodyPr/>
          <a:lstStyle/>
          <a:p>
            <a:fld id="{933CE7CC-A961-430B-B633-7F5617F16215}" type="datetimeFigureOut">
              <a:rPr lang="ru-RU" smtClean="0"/>
              <a:t>16.04.2016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ru-RU" smtClean="0"/>
              <a:t>Образец заголовка</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33CE7CC-A961-430B-B633-7F5617F16215}" type="datetimeFigureOut">
              <a:rPr lang="ru-RU" smtClean="0"/>
              <a:t>16.04.2016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749DE2B-4D31-4465-9D09-065A6606A5B6}" type="slidenum">
              <a:rPr lang="ru-RU" smtClean="0"/>
              <a:t>‹#›</a:t>
            </a:fld>
            <a:endParaRPr lang="ru-RU"/>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5" name="Date Placeholder 4"/>
          <p:cNvSpPr>
            <a:spLocks noGrp="1"/>
          </p:cNvSpPr>
          <p:nvPr>
            <p:ph type="dt" sz="half" idx="10"/>
          </p:nvPr>
        </p:nvSpPr>
        <p:spPr/>
        <p:txBody>
          <a:bodyPr/>
          <a:lstStyle/>
          <a:p>
            <a:fld id="{933CE7CC-A961-430B-B633-7F5617F16215}" type="datetimeFigureOut">
              <a:rPr lang="ru-RU" smtClean="0"/>
              <a:t>16.04.2016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49DE2B-4D31-4465-9D09-065A6606A5B6}" type="slidenum">
              <a:rPr lang="ru-RU" smtClean="0"/>
              <a:t>‹#›</a:t>
            </a:fld>
            <a:endParaRPr lang="ru-RU"/>
          </a:p>
        </p:txBody>
      </p:sp>
      <p:sp>
        <p:nvSpPr>
          <p:cNvPr id="9" name="Content Placeholder 8"/>
          <p:cNvSpPr>
            <a:spLocks noGrp="1"/>
          </p:cNvSpPr>
          <p:nvPr>
            <p:ph sz="quarter" idx="13"/>
          </p:nvPr>
        </p:nvSpPr>
        <p:spPr>
          <a:xfrm>
            <a:off x="365760" y="1600200"/>
            <a:ext cx="4041648" cy="452628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933CE7CC-A961-430B-B633-7F5617F16215}" type="datetimeFigureOut">
              <a:rPr lang="ru-RU" smtClean="0"/>
              <a:t>16.04.2016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749DE2B-4D31-4465-9D09-065A6606A5B6}" type="slidenum">
              <a:rPr lang="ru-RU" smtClean="0"/>
              <a:t>‹#›</a:t>
            </a:fld>
            <a:endParaRPr lang="ru-RU"/>
          </a:p>
        </p:txBody>
      </p:sp>
      <p:sp>
        <p:nvSpPr>
          <p:cNvPr id="11" name="Content Placeholder 10"/>
          <p:cNvSpPr>
            <a:spLocks noGrp="1"/>
          </p:cNvSpPr>
          <p:nvPr>
            <p:ph sz="quarter" idx="13"/>
          </p:nvPr>
        </p:nvSpPr>
        <p:spPr>
          <a:xfrm>
            <a:off x="457200" y="2212848"/>
            <a:ext cx="4041648" cy="391363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33CE7CC-A961-430B-B633-7F5617F16215}" type="datetimeFigureOut">
              <a:rPr lang="ru-RU" smtClean="0"/>
              <a:t>16.04.2016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CE7CC-A961-430B-B633-7F5617F16215}" type="datetimeFigureOut">
              <a:rPr lang="ru-RU" smtClean="0"/>
              <a:t>16.04.2016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33CE7CC-A961-430B-B633-7F5617F16215}" type="datetimeFigureOut">
              <a:rPr lang="ru-RU" smtClean="0"/>
              <a:t>16.04.2016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ru-RU" smtClean="0"/>
              <a:t>Образец заголовка</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33CE7CC-A961-430B-B633-7F5617F16215}" type="datetimeFigureOut">
              <a:rPr lang="ru-RU" smtClean="0"/>
              <a:t>16.04.2016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749DE2B-4D31-4465-9D09-065A6606A5B6}"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33CE7CC-A961-430B-B633-7F5617F16215}" type="datetimeFigureOut">
              <a:rPr lang="ru-RU" smtClean="0"/>
              <a:t>16.04.2016</a:t>
            </a:fld>
            <a:endParaRPr lang="ru-RU"/>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ru-RU"/>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749DE2B-4D31-4465-9D09-065A6606A5B6}" type="slidenum">
              <a:rPr lang="ru-RU" smtClean="0"/>
              <a:t>‹#›</a:t>
            </a:fld>
            <a:endParaRPr lang="ru-RU"/>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intuit.ru/studies/courses/4806/1054/inf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u.wikipedia.org/wiki/ISO/IEC_12207:200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56792"/>
            <a:ext cx="7772400" cy="1872208"/>
          </a:xfrm>
        </p:spPr>
        <p:txBody>
          <a:bodyPr>
            <a:normAutofit fontScale="90000"/>
          </a:bodyPr>
          <a:lstStyle/>
          <a:p>
            <a:r>
              <a:rPr lang="ru-RU" sz="4000" dirty="0" smtClean="0"/>
              <a:t>Технология разработки программного </a:t>
            </a:r>
            <a:r>
              <a:rPr lang="ru-RU" sz="4000" dirty="0" smtClean="0"/>
              <a:t>обеспечения</a:t>
            </a:r>
            <a:r>
              <a:rPr lang="en-US" sz="4000" dirty="0" smtClean="0"/>
              <a:t/>
            </a:r>
            <a:br>
              <a:rPr lang="en-US" sz="4000" dirty="0" smtClean="0"/>
            </a:br>
            <a:r>
              <a:rPr lang="ru-RU" sz="4000" dirty="0" smtClean="0"/>
              <a:t>2015-</a:t>
            </a:r>
            <a:r>
              <a:rPr lang="en-US" sz="4000" dirty="0" smtClean="0"/>
              <a:t>2016</a:t>
            </a:r>
            <a:r>
              <a:rPr lang="ru-RU" sz="4000" dirty="0" smtClean="0"/>
              <a:t> гг.</a:t>
            </a:r>
            <a:endParaRPr lang="ru-RU" sz="4000" dirty="0"/>
          </a:p>
        </p:txBody>
      </p:sp>
      <p:sp>
        <p:nvSpPr>
          <p:cNvPr id="3" name="Подзаголовок 2"/>
          <p:cNvSpPr>
            <a:spLocks noGrp="1"/>
          </p:cNvSpPr>
          <p:nvPr>
            <p:ph type="subTitle" idx="1"/>
          </p:nvPr>
        </p:nvSpPr>
        <p:spPr>
          <a:xfrm>
            <a:off x="1403648" y="4077072"/>
            <a:ext cx="6400800" cy="1219200"/>
          </a:xfrm>
        </p:spPr>
        <p:txBody>
          <a:bodyPr>
            <a:normAutofit/>
          </a:bodyPr>
          <a:lstStyle/>
          <a:p>
            <a:r>
              <a:rPr lang="ru-RU" dirty="0" smtClean="0">
                <a:solidFill>
                  <a:schemeClr val="tx1"/>
                </a:solidFill>
              </a:rPr>
              <a:t>Лекции 1-2: разработка ПО</a:t>
            </a:r>
          </a:p>
          <a:p>
            <a:r>
              <a:rPr lang="ru-RU" dirty="0" smtClean="0">
                <a:solidFill>
                  <a:schemeClr val="tx1"/>
                </a:solidFill>
              </a:rPr>
              <a:t>Пудов Сергей Григорьевич</a:t>
            </a:r>
            <a:endParaRPr lang="ru-RU" dirty="0">
              <a:solidFill>
                <a:schemeClr val="tx1"/>
              </a:solidFill>
            </a:endParaRPr>
          </a:p>
        </p:txBody>
      </p:sp>
    </p:spTree>
    <p:extLst>
      <p:ext uri="{BB962C8B-B14F-4D97-AF65-F5344CB8AC3E}">
        <p14:creationId xmlns:p14="http://schemas.microsoft.com/office/powerpoint/2010/main" val="76730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Каскадная стратегия</a:t>
            </a:r>
          </a:p>
        </p:txBody>
      </p:sp>
      <p:sp>
        <p:nvSpPr>
          <p:cNvPr id="3" name="Объект 2"/>
          <p:cNvSpPr>
            <a:spLocks noGrp="1"/>
          </p:cNvSpPr>
          <p:nvPr>
            <p:ph idx="1"/>
          </p:nvPr>
        </p:nvSpPr>
        <p:spPr/>
        <p:txBody>
          <a:bodyPr>
            <a:normAutofit/>
          </a:bodyPr>
          <a:lstStyle/>
          <a:p>
            <a:pPr marL="0" indent="0">
              <a:buNone/>
            </a:pPr>
            <a:r>
              <a:rPr lang="ru-RU" i="1" dirty="0">
                <a:solidFill>
                  <a:schemeClr val="tx1"/>
                </a:solidFill>
              </a:rPr>
              <a:t>Основными достоинствами каскадной стратегии</a:t>
            </a:r>
            <a:r>
              <a:rPr lang="ru-RU" dirty="0">
                <a:solidFill>
                  <a:schemeClr val="tx1"/>
                </a:solidFill>
              </a:rPr>
              <a:t>, проявляемыми </a:t>
            </a:r>
            <a:r>
              <a:rPr lang="ru-RU" dirty="0" smtClean="0">
                <a:solidFill>
                  <a:schemeClr val="tx1"/>
                </a:solidFill>
              </a:rPr>
              <a:t>при разработке </a:t>
            </a:r>
            <a:r>
              <a:rPr lang="ru-RU" dirty="0">
                <a:solidFill>
                  <a:schemeClr val="tx1"/>
                </a:solidFill>
              </a:rPr>
              <a:t>соответствующего ей проекта, являются:</a:t>
            </a:r>
          </a:p>
          <a:p>
            <a:pPr marL="0" indent="0">
              <a:buNone/>
            </a:pPr>
            <a:r>
              <a:rPr lang="ru-RU" dirty="0">
                <a:solidFill>
                  <a:schemeClr val="tx1"/>
                </a:solidFill>
              </a:rPr>
              <a:t>1) </a:t>
            </a:r>
            <a:r>
              <a:rPr lang="ru-RU" b="1" dirty="0">
                <a:solidFill>
                  <a:schemeClr val="tx1"/>
                </a:solidFill>
              </a:rPr>
              <a:t>стабильность</a:t>
            </a:r>
            <a:r>
              <a:rPr lang="ru-RU" dirty="0">
                <a:solidFill>
                  <a:schemeClr val="tx1"/>
                </a:solidFill>
              </a:rPr>
              <a:t> требований в течение ЖЦ разработки;</a:t>
            </a:r>
          </a:p>
          <a:p>
            <a:pPr marL="0" indent="0">
              <a:buNone/>
            </a:pPr>
            <a:r>
              <a:rPr lang="ru-RU" dirty="0">
                <a:solidFill>
                  <a:schemeClr val="tx1"/>
                </a:solidFill>
              </a:rPr>
              <a:t>2) необходимость только </a:t>
            </a:r>
            <a:r>
              <a:rPr lang="ru-RU" b="1" dirty="0">
                <a:solidFill>
                  <a:schemeClr val="tx1"/>
                </a:solidFill>
              </a:rPr>
              <a:t>одного прохода </a:t>
            </a:r>
            <a:r>
              <a:rPr lang="ru-RU" dirty="0">
                <a:solidFill>
                  <a:schemeClr val="tx1"/>
                </a:solidFill>
              </a:rPr>
              <a:t>этапов разработки, что </a:t>
            </a:r>
            <a:r>
              <a:rPr lang="ru-RU" dirty="0" smtClean="0">
                <a:solidFill>
                  <a:schemeClr val="tx1"/>
                </a:solidFill>
              </a:rPr>
              <a:t>обеспечивает простоту применения </a:t>
            </a:r>
            <a:r>
              <a:rPr lang="ru-RU" dirty="0">
                <a:solidFill>
                  <a:schemeClr val="tx1"/>
                </a:solidFill>
              </a:rPr>
              <a:t>стратегии;</a:t>
            </a:r>
          </a:p>
          <a:p>
            <a:pPr marL="0" indent="0">
              <a:buNone/>
            </a:pPr>
            <a:r>
              <a:rPr lang="ru-RU" dirty="0">
                <a:solidFill>
                  <a:schemeClr val="tx1"/>
                </a:solidFill>
              </a:rPr>
              <a:t>3) </a:t>
            </a:r>
            <a:r>
              <a:rPr lang="ru-RU" b="1" dirty="0">
                <a:solidFill>
                  <a:schemeClr val="tx1"/>
                </a:solidFill>
              </a:rPr>
              <a:t>простота</a:t>
            </a:r>
            <a:r>
              <a:rPr lang="ru-RU" dirty="0">
                <a:solidFill>
                  <a:schemeClr val="tx1"/>
                </a:solidFill>
              </a:rPr>
              <a:t> планирования, контроля и управления проектом;</a:t>
            </a:r>
          </a:p>
          <a:p>
            <a:pPr marL="0" indent="0">
              <a:buNone/>
            </a:pPr>
            <a:r>
              <a:rPr lang="ru-RU" dirty="0">
                <a:solidFill>
                  <a:schemeClr val="tx1"/>
                </a:solidFill>
              </a:rPr>
              <a:t>4) доступность для </a:t>
            </a:r>
            <a:r>
              <a:rPr lang="ru-RU" b="1" dirty="0">
                <a:solidFill>
                  <a:schemeClr val="tx1"/>
                </a:solidFill>
              </a:rPr>
              <a:t>понимания</a:t>
            </a:r>
            <a:r>
              <a:rPr lang="ru-RU" dirty="0">
                <a:solidFill>
                  <a:schemeClr val="tx1"/>
                </a:solidFill>
              </a:rPr>
              <a:t> заказчиками.</a:t>
            </a:r>
          </a:p>
        </p:txBody>
      </p:sp>
    </p:spTree>
    <p:extLst>
      <p:ext uri="{BB962C8B-B14F-4D97-AF65-F5344CB8AC3E}">
        <p14:creationId xmlns:p14="http://schemas.microsoft.com/office/powerpoint/2010/main" val="41034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Каскадная стратегия</a:t>
            </a:r>
          </a:p>
        </p:txBody>
      </p:sp>
      <p:sp>
        <p:nvSpPr>
          <p:cNvPr id="3" name="Объект 2"/>
          <p:cNvSpPr>
            <a:spLocks noGrp="1"/>
          </p:cNvSpPr>
          <p:nvPr>
            <p:ph idx="1"/>
          </p:nvPr>
        </p:nvSpPr>
        <p:spPr/>
        <p:txBody>
          <a:bodyPr>
            <a:normAutofit fontScale="77500" lnSpcReduction="20000"/>
          </a:bodyPr>
          <a:lstStyle/>
          <a:p>
            <a:pPr marL="0" indent="0">
              <a:buNone/>
            </a:pPr>
            <a:r>
              <a:rPr lang="ru-RU" dirty="0">
                <a:solidFill>
                  <a:schemeClr val="tx1"/>
                </a:solidFill>
              </a:rPr>
              <a:t>К </a:t>
            </a:r>
            <a:r>
              <a:rPr lang="ru-RU" i="1" dirty="0">
                <a:solidFill>
                  <a:schemeClr val="tx1"/>
                </a:solidFill>
              </a:rPr>
              <a:t>основным </a:t>
            </a:r>
            <a:r>
              <a:rPr lang="ru-RU" b="1" i="1" dirty="0">
                <a:solidFill>
                  <a:schemeClr val="tx1"/>
                </a:solidFill>
              </a:rPr>
              <a:t>недостаткам</a:t>
            </a:r>
            <a:r>
              <a:rPr lang="ru-RU" i="1" dirty="0">
                <a:solidFill>
                  <a:schemeClr val="tx1"/>
                </a:solidFill>
              </a:rPr>
              <a:t> каскадной стратегии</a:t>
            </a:r>
            <a:r>
              <a:rPr lang="ru-RU" dirty="0">
                <a:solidFill>
                  <a:schemeClr val="tx1"/>
                </a:solidFill>
              </a:rPr>
              <a:t>, проявляемым при </a:t>
            </a:r>
            <a:r>
              <a:rPr lang="ru-RU" dirty="0" smtClean="0">
                <a:solidFill>
                  <a:schemeClr val="tx1"/>
                </a:solidFill>
              </a:rPr>
              <a:t>ее использовании </a:t>
            </a:r>
            <a:r>
              <a:rPr lang="ru-RU" dirty="0">
                <a:solidFill>
                  <a:schemeClr val="tx1"/>
                </a:solidFill>
              </a:rPr>
              <a:t>в проекте, ей не соответствующем, следует отнести:</a:t>
            </a:r>
          </a:p>
          <a:p>
            <a:pPr marL="0" indent="0">
              <a:buNone/>
            </a:pPr>
            <a:r>
              <a:rPr lang="ru-RU" dirty="0">
                <a:solidFill>
                  <a:schemeClr val="tx1"/>
                </a:solidFill>
              </a:rPr>
              <a:t>1) </a:t>
            </a:r>
            <a:r>
              <a:rPr lang="ru-RU" b="1" dirty="0">
                <a:solidFill>
                  <a:schemeClr val="tx1"/>
                </a:solidFill>
              </a:rPr>
              <a:t>сложность</a:t>
            </a:r>
            <a:r>
              <a:rPr lang="ru-RU" dirty="0">
                <a:solidFill>
                  <a:schemeClr val="tx1"/>
                </a:solidFill>
              </a:rPr>
              <a:t> полного формулирования требований в начале </a:t>
            </a:r>
            <a:r>
              <a:rPr lang="ru-RU" dirty="0" smtClean="0">
                <a:solidFill>
                  <a:schemeClr val="tx1"/>
                </a:solidFill>
              </a:rPr>
              <a:t>процесса разработки </a:t>
            </a:r>
            <a:r>
              <a:rPr lang="ru-RU" dirty="0">
                <a:solidFill>
                  <a:schemeClr val="tx1"/>
                </a:solidFill>
              </a:rPr>
              <a:t>и невозможность их динамического изменения на протяжении ЖЦ;</a:t>
            </a:r>
          </a:p>
          <a:p>
            <a:pPr marL="0" indent="0">
              <a:buNone/>
            </a:pPr>
            <a:r>
              <a:rPr lang="ru-RU" dirty="0">
                <a:solidFill>
                  <a:schemeClr val="tx1"/>
                </a:solidFill>
              </a:rPr>
              <a:t>2) </a:t>
            </a:r>
            <a:r>
              <a:rPr lang="ru-RU" b="1" dirty="0">
                <a:solidFill>
                  <a:schemeClr val="tx1"/>
                </a:solidFill>
              </a:rPr>
              <a:t>линейность</a:t>
            </a:r>
            <a:r>
              <a:rPr lang="ru-RU" dirty="0">
                <a:solidFill>
                  <a:schemeClr val="tx1"/>
                </a:solidFill>
              </a:rPr>
              <a:t> структуры процесса разработки; разрабатываемые ПС </a:t>
            </a:r>
            <a:r>
              <a:rPr lang="ru-RU" dirty="0" smtClean="0">
                <a:solidFill>
                  <a:schemeClr val="tx1"/>
                </a:solidFill>
              </a:rPr>
              <a:t>или системы </a:t>
            </a:r>
            <a:r>
              <a:rPr lang="ru-RU" dirty="0">
                <a:solidFill>
                  <a:schemeClr val="tx1"/>
                </a:solidFill>
              </a:rPr>
              <a:t>обычно слишком велики и сложны, чтобы все работы по их </a:t>
            </a:r>
            <a:r>
              <a:rPr lang="ru-RU" dirty="0" smtClean="0">
                <a:solidFill>
                  <a:schemeClr val="tx1"/>
                </a:solidFill>
              </a:rPr>
              <a:t>созданию выполнять </a:t>
            </a:r>
            <a:r>
              <a:rPr lang="ru-RU" dirty="0">
                <a:solidFill>
                  <a:schemeClr val="tx1"/>
                </a:solidFill>
              </a:rPr>
              <a:t>однократно; в результате возврат к предыдущим шагам для </a:t>
            </a:r>
            <a:r>
              <a:rPr lang="ru-RU" dirty="0" smtClean="0">
                <a:solidFill>
                  <a:schemeClr val="tx1"/>
                </a:solidFill>
              </a:rPr>
              <a:t>решения возникающих </a:t>
            </a:r>
            <a:r>
              <a:rPr lang="ru-RU" dirty="0">
                <a:solidFill>
                  <a:schemeClr val="tx1"/>
                </a:solidFill>
              </a:rPr>
              <a:t>проблем приводит к увеличению финансовых затрат и </a:t>
            </a:r>
            <a:r>
              <a:rPr lang="ru-RU" dirty="0" smtClean="0">
                <a:solidFill>
                  <a:schemeClr val="tx1"/>
                </a:solidFill>
              </a:rPr>
              <a:t>нарушению </a:t>
            </a:r>
            <a:r>
              <a:rPr lang="ru-RU" dirty="0">
                <a:solidFill>
                  <a:schemeClr val="tx1"/>
                </a:solidFill>
              </a:rPr>
              <a:t>графика работ;</a:t>
            </a:r>
          </a:p>
          <a:p>
            <a:pPr marL="0" indent="0">
              <a:buNone/>
            </a:pPr>
            <a:r>
              <a:rPr lang="ru-RU" dirty="0">
                <a:solidFill>
                  <a:schemeClr val="tx1"/>
                </a:solidFill>
              </a:rPr>
              <a:t>3) </a:t>
            </a:r>
            <a:r>
              <a:rPr lang="ru-RU" b="1" dirty="0">
                <a:solidFill>
                  <a:schemeClr val="tx1"/>
                </a:solidFill>
              </a:rPr>
              <a:t>непригодность</a:t>
            </a:r>
            <a:r>
              <a:rPr lang="ru-RU" dirty="0">
                <a:solidFill>
                  <a:schemeClr val="tx1"/>
                </a:solidFill>
              </a:rPr>
              <a:t> промежуточных продуктов для использования;</a:t>
            </a:r>
          </a:p>
          <a:p>
            <a:pPr marL="0" indent="0">
              <a:buNone/>
            </a:pPr>
            <a:r>
              <a:rPr lang="ru-RU" dirty="0">
                <a:solidFill>
                  <a:schemeClr val="tx1"/>
                </a:solidFill>
              </a:rPr>
              <a:t>4) </a:t>
            </a:r>
            <a:r>
              <a:rPr lang="ru-RU" b="1" dirty="0">
                <a:solidFill>
                  <a:schemeClr val="tx1"/>
                </a:solidFill>
              </a:rPr>
              <a:t>недостаточное участие пользователя</a:t>
            </a:r>
            <a:r>
              <a:rPr lang="ru-RU" dirty="0">
                <a:solidFill>
                  <a:schemeClr val="tx1"/>
                </a:solidFill>
              </a:rPr>
              <a:t> в процессе разработки ПС – </a:t>
            </a:r>
            <a:r>
              <a:rPr lang="ru-RU" dirty="0" smtClean="0">
                <a:solidFill>
                  <a:schemeClr val="tx1"/>
                </a:solidFill>
              </a:rPr>
              <a:t>только </a:t>
            </a:r>
            <a:r>
              <a:rPr lang="ru-RU" dirty="0">
                <a:solidFill>
                  <a:schemeClr val="tx1"/>
                </a:solidFill>
              </a:rPr>
              <a:t>в самом начале (при разработке требований) и в конце (во время </a:t>
            </a:r>
            <a:r>
              <a:rPr lang="ru-RU" dirty="0" smtClean="0">
                <a:solidFill>
                  <a:schemeClr val="tx1"/>
                </a:solidFill>
              </a:rPr>
              <a:t>приемочных </a:t>
            </a:r>
            <a:r>
              <a:rPr lang="ru-RU" dirty="0">
                <a:solidFill>
                  <a:schemeClr val="tx1"/>
                </a:solidFill>
              </a:rPr>
              <a:t>испытаний); это приводит к невозможности предварительной оценки </a:t>
            </a:r>
            <a:r>
              <a:rPr lang="ru-RU" dirty="0" smtClean="0">
                <a:solidFill>
                  <a:schemeClr val="tx1"/>
                </a:solidFill>
              </a:rPr>
              <a:t>пользователем </a:t>
            </a:r>
            <a:r>
              <a:rPr lang="ru-RU" dirty="0">
                <a:solidFill>
                  <a:schemeClr val="tx1"/>
                </a:solidFill>
              </a:rPr>
              <a:t>качества программного средства или системы.</a:t>
            </a:r>
          </a:p>
        </p:txBody>
      </p:sp>
    </p:spTree>
    <p:extLst>
      <p:ext uri="{BB962C8B-B14F-4D97-AF65-F5344CB8AC3E}">
        <p14:creationId xmlns:p14="http://schemas.microsoft.com/office/powerpoint/2010/main" val="370134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Каскадная стратегия</a:t>
            </a:r>
          </a:p>
        </p:txBody>
      </p:sp>
      <p:sp>
        <p:nvSpPr>
          <p:cNvPr id="3" name="Объект 2"/>
          <p:cNvSpPr>
            <a:spLocks noGrp="1"/>
          </p:cNvSpPr>
          <p:nvPr>
            <p:ph idx="1"/>
          </p:nvPr>
        </p:nvSpPr>
        <p:spPr/>
        <p:txBody>
          <a:bodyPr>
            <a:normAutofit fontScale="77500" lnSpcReduction="20000"/>
          </a:bodyPr>
          <a:lstStyle/>
          <a:p>
            <a:pPr marL="0" indent="0">
              <a:buNone/>
            </a:pPr>
            <a:r>
              <a:rPr lang="ru-RU" b="1" i="1" dirty="0">
                <a:solidFill>
                  <a:schemeClr val="tx1"/>
                </a:solidFill>
              </a:rPr>
              <a:t>Области применения </a:t>
            </a:r>
            <a:r>
              <a:rPr lang="ru-RU" i="1" dirty="0">
                <a:solidFill>
                  <a:schemeClr val="tx1"/>
                </a:solidFill>
              </a:rPr>
              <a:t>каскадной стратегии </a:t>
            </a:r>
            <a:r>
              <a:rPr lang="ru-RU" dirty="0">
                <a:solidFill>
                  <a:schemeClr val="tx1"/>
                </a:solidFill>
              </a:rPr>
              <a:t>определяются ее </a:t>
            </a:r>
            <a:r>
              <a:rPr lang="ru-RU" dirty="0" smtClean="0">
                <a:solidFill>
                  <a:schemeClr val="tx1"/>
                </a:solidFill>
              </a:rPr>
              <a:t>достоинствами </a:t>
            </a:r>
            <a:r>
              <a:rPr lang="ru-RU" dirty="0">
                <a:solidFill>
                  <a:schemeClr val="tx1"/>
                </a:solidFill>
              </a:rPr>
              <a:t>и ограничены ее недостатками. Использование данной стратегии </a:t>
            </a:r>
            <a:r>
              <a:rPr lang="ru-RU" dirty="0" smtClean="0">
                <a:solidFill>
                  <a:schemeClr val="tx1"/>
                </a:solidFill>
              </a:rPr>
              <a:t>наиболее эффективно </a:t>
            </a:r>
            <a:r>
              <a:rPr lang="ru-RU" dirty="0">
                <a:solidFill>
                  <a:schemeClr val="tx1"/>
                </a:solidFill>
              </a:rPr>
              <a:t>в следующих </a:t>
            </a:r>
            <a:r>
              <a:rPr lang="ru-RU" dirty="0" smtClean="0">
                <a:solidFill>
                  <a:schemeClr val="tx1"/>
                </a:solidFill>
              </a:rPr>
              <a:t>случаях:</a:t>
            </a:r>
          </a:p>
          <a:p>
            <a:pPr marL="0" indent="0">
              <a:buNone/>
            </a:pPr>
            <a:endParaRPr lang="ru-RU" dirty="0">
              <a:solidFill>
                <a:schemeClr val="tx1"/>
              </a:solidFill>
            </a:endParaRPr>
          </a:p>
          <a:p>
            <a:pPr marL="0" indent="0">
              <a:buNone/>
            </a:pPr>
            <a:r>
              <a:rPr lang="ru-RU" dirty="0">
                <a:solidFill>
                  <a:schemeClr val="tx1"/>
                </a:solidFill>
              </a:rPr>
              <a:t>1) при разработке проектов с четкими, неизменяемыми в течение </a:t>
            </a:r>
            <a:r>
              <a:rPr lang="ru-RU" dirty="0" smtClean="0">
                <a:solidFill>
                  <a:schemeClr val="tx1"/>
                </a:solidFill>
              </a:rPr>
              <a:t>ЖЦ требованиями </a:t>
            </a:r>
            <a:r>
              <a:rPr lang="ru-RU" dirty="0">
                <a:solidFill>
                  <a:schemeClr val="tx1"/>
                </a:solidFill>
              </a:rPr>
              <a:t>и понятной реализацией;</a:t>
            </a:r>
          </a:p>
          <a:p>
            <a:pPr marL="0" indent="0">
              <a:buNone/>
            </a:pPr>
            <a:r>
              <a:rPr lang="ru-RU" dirty="0">
                <a:solidFill>
                  <a:schemeClr val="tx1"/>
                </a:solidFill>
              </a:rPr>
              <a:t>2) при разработке проектов невысокой сложности, например:</a:t>
            </a:r>
          </a:p>
          <a:p>
            <a:r>
              <a:rPr lang="ru-RU" dirty="0" smtClean="0">
                <a:solidFill>
                  <a:schemeClr val="tx1"/>
                </a:solidFill>
              </a:rPr>
              <a:t>создание </a:t>
            </a:r>
            <a:r>
              <a:rPr lang="ru-RU" dirty="0">
                <a:solidFill>
                  <a:schemeClr val="tx1"/>
                </a:solidFill>
              </a:rPr>
              <a:t>программного средства или системы такого же типа, </a:t>
            </a:r>
            <a:r>
              <a:rPr lang="ru-RU" dirty="0" smtClean="0">
                <a:solidFill>
                  <a:schemeClr val="tx1"/>
                </a:solidFill>
              </a:rPr>
              <a:t>как уже </a:t>
            </a:r>
            <a:r>
              <a:rPr lang="ru-RU" dirty="0">
                <a:solidFill>
                  <a:schemeClr val="tx1"/>
                </a:solidFill>
              </a:rPr>
              <a:t>разрабатывались разработчиками;</a:t>
            </a:r>
          </a:p>
          <a:p>
            <a:r>
              <a:rPr lang="ru-RU" dirty="0" smtClean="0">
                <a:solidFill>
                  <a:schemeClr val="tx1"/>
                </a:solidFill>
              </a:rPr>
              <a:t>создание </a:t>
            </a:r>
            <a:r>
              <a:rPr lang="ru-RU" dirty="0">
                <a:solidFill>
                  <a:schemeClr val="tx1"/>
                </a:solidFill>
              </a:rPr>
              <a:t>новой версии уже существующего программного </a:t>
            </a:r>
            <a:r>
              <a:rPr lang="ru-RU" dirty="0" smtClean="0">
                <a:solidFill>
                  <a:schemeClr val="tx1"/>
                </a:solidFill>
              </a:rPr>
              <a:t>средства или </a:t>
            </a:r>
            <a:r>
              <a:rPr lang="ru-RU" dirty="0">
                <a:solidFill>
                  <a:schemeClr val="tx1"/>
                </a:solidFill>
              </a:rPr>
              <a:t>системы;</a:t>
            </a:r>
          </a:p>
          <a:p>
            <a:r>
              <a:rPr lang="ru-RU" dirty="0" smtClean="0">
                <a:solidFill>
                  <a:schemeClr val="tx1"/>
                </a:solidFill>
              </a:rPr>
              <a:t>перенос </a:t>
            </a:r>
            <a:r>
              <a:rPr lang="ru-RU" dirty="0">
                <a:solidFill>
                  <a:schemeClr val="tx1"/>
                </a:solidFill>
              </a:rPr>
              <a:t>уже существующего продукта на новую платформу;</a:t>
            </a:r>
          </a:p>
          <a:p>
            <a:pPr marL="0" indent="0">
              <a:buNone/>
            </a:pPr>
            <a:r>
              <a:rPr lang="ru-RU" dirty="0">
                <a:solidFill>
                  <a:schemeClr val="tx1"/>
                </a:solidFill>
              </a:rPr>
              <a:t>3) при выполнении больших проектов в качестве составной части </a:t>
            </a:r>
            <a:r>
              <a:rPr lang="ru-RU" dirty="0" smtClean="0">
                <a:solidFill>
                  <a:schemeClr val="tx1"/>
                </a:solidFill>
              </a:rPr>
              <a:t>моделей </a:t>
            </a:r>
            <a:r>
              <a:rPr lang="ru-RU" dirty="0">
                <a:solidFill>
                  <a:schemeClr val="tx1"/>
                </a:solidFill>
              </a:rPr>
              <a:t>ЖЦ, реализующих другие стратегии </a:t>
            </a:r>
            <a:r>
              <a:rPr lang="ru-RU" dirty="0" smtClean="0">
                <a:solidFill>
                  <a:schemeClr val="tx1"/>
                </a:solidFill>
              </a:rPr>
              <a:t>разработки</a:t>
            </a:r>
            <a:endParaRPr lang="ru-RU" dirty="0">
              <a:solidFill>
                <a:schemeClr val="tx1"/>
              </a:solidFill>
            </a:endParaRPr>
          </a:p>
        </p:txBody>
      </p:sp>
    </p:spTree>
    <p:extLst>
      <p:ext uri="{BB962C8B-B14F-4D97-AF65-F5344CB8AC3E}">
        <p14:creationId xmlns:p14="http://schemas.microsoft.com/office/powerpoint/2010/main" val="289917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Каскадная модель (классический жизненный цикл)</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5" y="1772816"/>
            <a:ext cx="6971953"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0876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Каскадная модель (с обратными связями)</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772816"/>
            <a:ext cx="7005677" cy="4101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9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en-US" sz="3200" dirty="0"/>
              <a:t>V-</a:t>
            </a:r>
            <a:r>
              <a:rPr lang="ru-RU" sz="3200" dirty="0"/>
              <a:t> модель</a:t>
            </a:r>
          </a:p>
        </p:txBody>
      </p:sp>
      <p:sp>
        <p:nvSpPr>
          <p:cNvPr id="3" name="Объект 2"/>
          <p:cNvSpPr>
            <a:spLocks noGrp="1"/>
          </p:cNvSpPr>
          <p:nvPr>
            <p:ph idx="1"/>
          </p:nvPr>
        </p:nvSpPr>
        <p:spPr/>
        <p:txBody>
          <a:bodyPr/>
          <a:lstStyle/>
          <a:p>
            <a:pPr marL="0" indent="0">
              <a:buNone/>
            </a:pPr>
            <a:endParaRPr lang="ru-RU" dirty="0"/>
          </a:p>
        </p:txBody>
      </p:sp>
      <p:pic>
        <p:nvPicPr>
          <p:cNvPr id="4098" name="Picture 2" descr="V модель разработки П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44824"/>
            <a:ext cx="6433858" cy="405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270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Инкрементная стратегия</a:t>
            </a:r>
          </a:p>
        </p:txBody>
      </p:sp>
      <p:sp>
        <p:nvSpPr>
          <p:cNvPr id="3" name="Объект 2"/>
          <p:cNvSpPr>
            <a:spLocks noGrp="1"/>
          </p:cNvSpPr>
          <p:nvPr>
            <p:ph idx="1"/>
          </p:nvPr>
        </p:nvSpPr>
        <p:spPr/>
        <p:txBody>
          <a:bodyPr>
            <a:normAutofit/>
          </a:bodyPr>
          <a:lstStyle/>
          <a:p>
            <a:pPr marL="0" indent="0">
              <a:lnSpc>
                <a:spcPct val="80000"/>
              </a:lnSpc>
              <a:buNone/>
            </a:pPr>
            <a:r>
              <a:rPr lang="ru-RU" sz="1700" dirty="0">
                <a:solidFill>
                  <a:schemeClr val="tx1"/>
                </a:solidFill>
              </a:rPr>
              <a:t>Данная стратегия основана на полном определении всех требований к разрабатываемому программному средству (системе) в начале процесса разработки. Однако полный набор требований реализуется постепенно в соответствии с планом в последовательных циклах разработки.</a:t>
            </a:r>
          </a:p>
          <a:p>
            <a:pPr marL="0" indent="0">
              <a:lnSpc>
                <a:spcPct val="80000"/>
              </a:lnSpc>
              <a:buNone/>
            </a:pPr>
            <a:endParaRPr lang="ru-RU" sz="1700" dirty="0">
              <a:solidFill>
                <a:schemeClr val="tx1"/>
              </a:solidFill>
            </a:endParaRPr>
          </a:p>
          <a:p>
            <a:pPr marL="0" indent="0">
              <a:lnSpc>
                <a:spcPct val="80000"/>
              </a:lnSpc>
              <a:buNone/>
            </a:pPr>
            <a:r>
              <a:rPr lang="ru-RU" sz="1700" dirty="0">
                <a:solidFill>
                  <a:schemeClr val="tx1"/>
                </a:solidFill>
              </a:rPr>
              <a:t>Результат каждого цикла называется инкрементом.</a:t>
            </a:r>
          </a:p>
          <a:p>
            <a:pPr marL="0" indent="0">
              <a:lnSpc>
                <a:spcPct val="80000"/>
              </a:lnSpc>
              <a:buNone/>
            </a:pPr>
            <a:endParaRPr lang="ru-RU" sz="1700" dirty="0">
              <a:solidFill>
                <a:schemeClr val="tx1"/>
              </a:solidFill>
            </a:endParaRPr>
          </a:p>
          <a:p>
            <a:pPr marL="0" indent="0">
              <a:lnSpc>
                <a:spcPct val="80000"/>
              </a:lnSpc>
              <a:buNone/>
            </a:pPr>
            <a:r>
              <a:rPr lang="ru-RU" sz="1700" dirty="0">
                <a:solidFill>
                  <a:schemeClr val="tx1"/>
                </a:solidFill>
              </a:rPr>
              <a:t>Первый инкремент реализует базовые функции программного средства. </a:t>
            </a:r>
            <a:r>
              <a:rPr lang="ru-RU" sz="1700" dirty="0" smtClean="0">
                <a:solidFill>
                  <a:schemeClr val="tx1"/>
                </a:solidFill>
              </a:rPr>
              <a:t>В</a:t>
            </a:r>
            <a:r>
              <a:rPr lang="en-US" sz="1700" dirty="0" smtClean="0">
                <a:solidFill>
                  <a:schemeClr val="tx1"/>
                </a:solidFill>
              </a:rPr>
              <a:t> </a:t>
            </a:r>
            <a:r>
              <a:rPr lang="ru-RU" sz="1700" dirty="0" smtClean="0">
                <a:solidFill>
                  <a:schemeClr val="tx1"/>
                </a:solidFill>
              </a:rPr>
              <a:t>последующих </a:t>
            </a:r>
            <a:r>
              <a:rPr lang="ru-RU" sz="1700" dirty="0">
                <a:solidFill>
                  <a:schemeClr val="tx1"/>
                </a:solidFill>
              </a:rPr>
              <a:t>инкрементах функции программного средства постепенно расширяются, пока не будет реализован весь набор требований. Различия между инкрементами соседних циклов в ходе разработки постепенно уменьшаются. </a:t>
            </a:r>
          </a:p>
          <a:p>
            <a:pPr marL="0" indent="0">
              <a:lnSpc>
                <a:spcPct val="80000"/>
              </a:lnSpc>
              <a:buNone/>
            </a:pPr>
            <a:endParaRPr lang="ru-RU" sz="1700" dirty="0">
              <a:solidFill>
                <a:schemeClr val="tx1"/>
              </a:solidFill>
            </a:endParaRPr>
          </a:p>
          <a:p>
            <a:pPr marL="0" indent="0">
              <a:lnSpc>
                <a:spcPct val="80000"/>
              </a:lnSpc>
              <a:buNone/>
            </a:pPr>
            <a:r>
              <a:rPr lang="ru-RU" sz="1700" dirty="0">
                <a:solidFill>
                  <a:schemeClr val="tx1"/>
                </a:solidFill>
              </a:rPr>
              <a:t>Результат каждого цикла разработки может распространяться в качестве</a:t>
            </a:r>
          </a:p>
          <a:p>
            <a:pPr marL="0" indent="0">
              <a:lnSpc>
                <a:spcPct val="80000"/>
              </a:lnSpc>
              <a:buNone/>
            </a:pPr>
            <a:r>
              <a:rPr lang="ru-RU" sz="1700" dirty="0">
                <a:solidFill>
                  <a:schemeClr val="tx1"/>
                </a:solidFill>
              </a:rPr>
              <a:t>очередной поставляемой версии программного средства или системы.</a:t>
            </a:r>
          </a:p>
        </p:txBody>
      </p:sp>
    </p:spTree>
    <p:extLst>
      <p:ext uri="{BB962C8B-B14F-4D97-AF65-F5344CB8AC3E}">
        <p14:creationId xmlns:p14="http://schemas.microsoft.com/office/powerpoint/2010/main" val="370407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Инкрементная стратегия</a:t>
            </a:r>
          </a:p>
        </p:txBody>
      </p:sp>
      <p:sp>
        <p:nvSpPr>
          <p:cNvPr id="3" name="Объект 2"/>
          <p:cNvSpPr>
            <a:spLocks noGrp="1"/>
          </p:cNvSpPr>
          <p:nvPr>
            <p:ph idx="1"/>
          </p:nvPr>
        </p:nvSpPr>
        <p:spPr/>
        <p:txBody>
          <a:bodyPr>
            <a:normAutofit fontScale="70000" lnSpcReduction="20000"/>
          </a:bodyPr>
          <a:lstStyle/>
          <a:p>
            <a:pPr marL="0" indent="0">
              <a:buNone/>
            </a:pPr>
            <a:r>
              <a:rPr lang="ru-RU" dirty="0" smtClean="0">
                <a:solidFill>
                  <a:schemeClr val="tx1"/>
                </a:solidFill>
              </a:rPr>
              <a:t>Достоинства: </a:t>
            </a:r>
          </a:p>
          <a:p>
            <a:pPr marL="0" indent="0">
              <a:buNone/>
            </a:pPr>
            <a:endParaRPr lang="ru-RU" dirty="0" smtClean="0">
              <a:solidFill>
                <a:schemeClr val="tx1"/>
              </a:solidFill>
            </a:endParaRPr>
          </a:p>
          <a:p>
            <a:pPr marL="457200" indent="-457200">
              <a:buFont typeface="+mj-lt"/>
              <a:buAutoNum type="arabicPeriod"/>
            </a:pPr>
            <a:r>
              <a:rPr lang="ru-RU" dirty="0" smtClean="0">
                <a:solidFill>
                  <a:schemeClr val="tx1"/>
                </a:solidFill>
              </a:rPr>
              <a:t>возможность </a:t>
            </a:r>
            <a:r>
              <a:rPr lang="ru-RU" dirty="0">
                <a:solidFill>
                  <a:schemeClr val="tx1"/>
                </a:solidFill>
              </a:rPr>
              <a:t>получения функционального </a:t>
            </a:r>
            <a:r>
              <a:rPr lang="ru-RU" b="1" dirty="0">
                <a:solidFill>
                  <a:schemeClr val="tx1"/>
                </a:solidFill>
              </a:rPr>
              <a:t>продукта</a:t>
            </a:r>
            <a:r>
              <a:rPr lang="ru-RU" dirty="0">
                <a:solidFill>
                  <a:schemeClr val="tx1"/>
                </a:solidFill>
              </a:rPr>
              <a:t> после </a:t>
            </a:r>
            <a:r>
              <a:rPr lang="ru-RU" dirty="0" smtClean="0">
                <a:solidFill>
                  <a:schemeClr val="tx1"/>
                </a:solidFill>
              </a:rPr>
              <a:t>реализации каждого </a:t>
            </a:r>
            <a:r>
              <a:rPr lang="ru-RU" dirty="0">
                <a:solidFill>
                  <a:schemeClr val="tx1"/>
                </a:solidFill>
              </a:rPr>
              <a:t>инкремента</a:t>
            </a:r>
            <a:r>
              <a:rPr lang="ru-RU" dirty="0" smtClean="0">
                <a:solidFill>
                  <a:schemeClr val="tx1"/>
                </a:solidFill>
              </a:rPr>
              <a:t>;</a:t>
            </a:r>
            <a:endParaRPr lang="ru-RU" dirty="0">
              <a:solidFill>
                <a:schemeClr val="tx1"/>
              </a:solidFill>
            </a:endParaRPr>
          </a:p>
          <a:p>
            <a:pPr marL="457200" indent="-457200">
              <a:buFont typeface="+mj-lt"/>
              <a:buAutoNum type="arabicPeriod"/>
            </a:pPr>
            <a:r>
              <a:rPr lang="ru-RU" b="1" dirty="0" smtClean="0">
                <a:solidFill>
                  <a:schemeClr val="tx1"/>
                </a:solidFill>
              </a:rPr>
              <a:t>короткая </a:t>
            </a:r>
            <a:r>
              <a:rPr lang="ru-RU" b="1" dirty="0">
                <a:solidFill>
                  <a:schemeClr val="tx1"/>
                </a:solidFill>
              </a:rPr>
              <a:t>продолжительность </a:t>
            </a:r>
            <a:r>
              <a:rPr lang="ru-RU" dirty="0">
                <a:solidFill>
                  <a:schemeClr val="tx1"/>
                </a:solidFill>
              </a:rPr>
              <a:t>создания инкремента; это приводит </a:t>
            </a:r>
            <a:r>
              <a:rPr lang="ru-RU" dirty="0" smtClean="0">
                <a:solidFill>
                  <a:schemeClr val="tx1"/>
                </a:solidFill>
              </a:rPr>
              <a:t>к сокращению </a:t>
            </a:r>
            <a:r>
              <a:rPr lang="ru-RU" dirty="0">
                <a:solidFill>
                  <a:schemeClr val="tx1"/>
                </a:solidFill>
              </a:rPr>
              <a:t>сроков начальной поставки, позволяет снизить затраты </a:t>
            </a:r>
            <a:r>
              <a:rPr lang="ru-RU" dirty="0" smtClean="0">
                <a:solidFill>
                  <a:schemeClr val="tx1"/>
                </a:solidFill>
              </a:rPr>
              <a:t>на первоначальную </a:t>
            </a:r>
            <a:r>
              <a:rPr lang="ru-RU" dirty="0">
                <a:solidFill>
                  <a:schemeClr val="tx1"/>
                </a:solidFill>
              </a:rPr>
              <a:t>и последующие поставки программного продукта</a:t>
            </a:r>
            <a:r>
              <a:rPr lang="ru-RU" dirty="0" smtClean="0">
                <a:solidFill>
                  <a:schemeClr val="tx1"/>
                </a:solidFill>
              </a:rPr>
              <a:t>;</a:t>
            </a:r>
            <a:endParaRPr lang="ru-RU" dirty="0">
              <a:solidFill>
                <a:schemeClr val="tx1"/>
              </a:solidFill>
            </a:endParaRPr>
          </a:p>
          <a:p>
            <a:pPr marL="457200" indent="-457200">
              <a:buFont typeface="+mj-lt"/>
              <a:buAutoNum type="arabicPeriod"/>
            </a:pPr>
            <a:r>
              <a:rPr lang="ru-RU" dirty="0" smtClean="0">
                <a:solidFill>
                  <a:schemeClr val="tx1"/>
                </a:solidFill>
              </a:rPr>
              <a:t>предотвращение </a:t>
            </a:r>
            <a:r>
              <a:rPr lang="ru-RU" dirty="0">
                <a:solidFill>
                  <a:schemeClr val="tx1"/>
                </a:solidFill>
              </a:rPr>
              <a:t>реализации громоздких спецификаций требований</a:t>
            </a:r>
            <a:r>
              <a:rPr lang="ru-RU" dirty="0" smtClean="0">
                <a:solidFill>
                  <a:schemeClr val="tx1"/>
                </a:solidFill>
              </a:rPr>
              <a:t>; стабильность </a:t>
            </a:r>
            <a:r>
              <a:rPr lang="ru-RU" dirty="0">
                <a:solidFill>
                  <a:schemeClr val="tx1"/>
                </a:solidFill>
              </a:rPr>
              <a:t>требований во время создания определенного инкремента; </a:t>
            </a:r>
            <a:r>
              <a:rPr lang="ru-RU" dirty="0" smtClean="0">
                <a:solidFill>
                  <a:schemeClr val="tx1"/>
                </a:solidFill>
              </a:rPr>
              <a:t>возможность </a:t>
            </a:r>
            <a:r>
              <a:rPr lang="ru-RU" dirty="0">
                <a:solidFill>
                  <a:schemeClr val="tx1"/>
                </a:solidFill>
              </a:rPr>
              <a:t>учета изменившихся требований;</a:t>
            </a:r>
          </a:p>
          <a:p>
            <a:pPr marL="457200" indent="-457200">
              <a:buFont typeface="+mj-lt"/>
              <a:buAutoNum type="arabicPeriod"/>
            </a:pPr>
            <a:r>
              <a:rPr lang="ru-RU" b="1" dirty="0" smtClean="0">
                <a:solidFill>
                  <a:schemeClr val="tx1"/>
                </a:solidFill>
              </a:rPr>
              <a:t>снижение </a:t>
            </a:r>
            <a:r>
              <a:rPr lang="ru-RU" b="1" dirty="0">
                <a:solidFill>
                  <a:schemeClr val="tx1"/>
                </a:solidFill>
              </a:rPr>
              <a:t>рисков </a:t>
            </a:r>
            <a:r>
              <a:rPr lang="ru-RU" dirty="0">
                <a:solidFill>
                  <a:schemeClr val="tx1"/>
                </a:solidFill>
              </a:rPr>
              <a:t>по сравнению с каскадной стратегией;</a:t>
            </a:r>
          </a:p>
          <a:p>
            <a:pPr marL="457200" indent="-457200">
              <a:buFont typeface="+mj-lt"/>
              <a:buAutoNum type="arabicPeriod"/>
            </a:pPr>
            <a:r>
              <a:rPr lang="ru-RU" b="1" dirty="0" smtClean="0">
                <a:solidFill>
                  <a:schemeClr val="tx1"/>
                </a:solidFill>
              </a:rPr>
              <a:t>включение </a:t>
            </a:r>
            <a:r>
              <a:rPr lang="ru-RU" b="1" dirty="0">
                <a:solidFill>
                  <a:schemeClr val="tx1"/>
                </a:solidFill>
              </a:rPr>
              <a:t>в процесс пользователей</a:t>
            </a:r>
            <a:r>
              <a:rPr lang="ru-RU" dirty="0">
                <a:solidFill>
                  <a:schemeClr val="tx1"/>
                </a:solidFill>
              </a:rPr>
              <a:t>, что позволяет оценить </a:t>
            </a:r>
            <a:r>
              <a:rPr lang="ru-RU" dirty="0" smtClean="0">
                <a:solidFill>
                  <a:schemeClr val="tx1"/>
                </a:solidFill>
              </a:rPr>
              <a:t>функциональные </a:t>
            </a:r>
            <a:r>
              <a:rPr lang="ru-RU" dirty="0">
                <a:solidFill>
                  <a:schemeClr val="tx1"/>
                </a:solidFill>
              </a:rPr>
              <a:t>возможности продукта на более ранних этапах разработки и в </a:t>
            </a:r>
            <a:r>
              <a:rPr lang="ru-RU" dirty="0" smtClean="0">
                <a:solidFill>
                  <a:schemeClr val="tx1"/>
                </a:solidFill>
              </a:rPr>
              <a:t>конечном </a:t>
            </a:r>
            <a:r>
              <a:rPr lang="ru-RU" dirty="0">
                <a:solidFill>
                  <a:schemeClr val="tx1"/>
                </a:solidFill>
              </a:rPr>
              <a:t>итоге приводит к повышению качества программного продукта, </a:t>
            </a:r>
            <a:r>
              <a:rPr lang="ru-RU" dirty="0" smtClean="0">
                <a:solidFill>
                  <a:schemeClr val="tx1"/>
                </a:solidFill>
              </a:rPr>
              <a:t>снижению затрат </a:t>
            </a:r>
            <a:r>
              <a:rPr lang="ru-RU" dirty="0">
                <a:solidFill>
                  <a:schemeClr val="tx1"/>
                </a:solidFill>
              </a:rPr>
              <a:t>и времени на его разработку.</a:t>
            </a:r>
          </a:p>
        </p:txBody>
      </p:sp>
    </p:spTree>
    <p:extLst>
      <p:ext uri="{BB962C8B-B14F-4D97-AF65-F5344CB8AC3E}">
        <p14:creationId xmlns:p14="http://schemas.microsoft.com/office/powerpoint/2010/main" val="2042049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Инкрементная стратегия</a:t>
            </a:r>
          </a:p>
        </p:txBody>
      </p:sp>
      <p:sp>
        <p:nvSpPr>
          <p:cNvPr id="3" name="Объект 2"/>
          <p:cNvSpPr>
            <a:spLocks noGrp="1"/>
          </p:cNvSpPr>
          <p:nvPr>
            <p:ph idx="1"/>
          </p:nvPr>
        </p:nvSpPr>
        <p:spPr/>
        <p:txBody>
          <a:bodyPr>
            <a:normAutofit lnSpcReduction="10000"/>
          </a:bodyPr>
          <a:lstStyle/>
          <a:p>
            <a:pPr marL="0" indent="0">
              <a:buNone/>
            </a:pPr>
            <a:r>
              <a:rPr lang="ru-RU" dirty="0" smtClean="0">
                <a:solidFill>
                  <a:schemeClr val="tx1"/>
                </a:solidFill>
              </a:rPr>
              <a:t>Недостатки:</a:t>
            </a:r>
          </a:p>
          <a:p>
            <a:pPr marL="0" indent="0">
              <a:buNone/>
            </a:pPr>
            <a:endParaRPr lang="ru-RU" dirty="0" smtClean="0">
              <a:solidFill>
                <a:schemeClr val="tx1"/>
              </a:solidFill>
            </a:endParaRPr>
          </a:p>
          <a:p>
            <a:pPr marL="457200" indent="-457200">
              <a:buFont typeface="+mj-lt"/>
              <a:buAutoNum type="arabicPeriod"/>
            </a:pPr>
            <a:r>
              <a:rPr lang="ru-RU" sz="1900" dirty="0">
                <a:solidFill>
                  <a:schemeClr val="tx1"/>
                </a:solidFill>
              </a:rPr>
              <a:t>необходимость полного функционального определения системы </a:t>
            </a:r>
            <a:r>
              <a:rPr lang="ru-RU" sz="1900" dirty="0" smtClean="0">
                <a:solidFill>
                  <a:schemeClr val="tx1"/>
                </a:solidFill>
              </a:rPr>
              <a:t>или программного </a:t>
            </a:r>
            <a:r>
              <a:rPr lang="ru-RU" sz="1900" dirty="0">
                <a:solidFill>
                  <a:schemeClr val="tx1"/>
                </a:solidFill>
              </a:rPr>
              <a:t>средства в начале ЖЦ для обеспечения планирования </a:t>
            </a:r>
            <a:r>
              <a:rPr lang="ru-RU" sz="1900" dirty="0" smtClean="0">
                <a:solidFill>
                  <a:schemeClr val="tx1"/>
                </a:solidFill>
              </a:rPr>
              <a:t>инкрементов </a:t>
            </a:r>
            <a:r>
              <a:rPr lang="ru-RU" sz="1900" dirty="0">
                <a:solidFill>
                  <a:schemeClr val="tx1"/>
                </a:solidFill>
              </a:rPr>
              <a:t>и управления проектом;</a:t>
            </a:r>
          </a:p>
          <a:p>
            <a:pPr marL="457200" indent="-457200">
              <a:buFont typeface="+mj-lt"/>
              <a:buAutoNum type="arabicPeriod"/>
            </a:pPr>
            <a:r>
              <a:rPr lang="ru-RU" sz="1900" dirty="0" smtClean="0">
                <a:solidFill>
                  <a:schemeClr val="tx1"/>
                </a:solidFill>
              </a:rPr>
              <a:t>возможность </a:t>
            </a:r>
            <a:r>
              <a:rPr lang="ru-RU" sz="1900" dirty="0">
                <a:solidFill>
                  <a:schemeClr val="tx1"/>
                </a:solidFill>
              </a:rPr>
              <a:t>текущего </a:t>
            </a:r>
            <a:r>
              <a:rPr lang="ru-RU" sz="1900" b="1" dirty="0">
                <a:solidFill>
                  <a:schemeClr val="tx1"/>
                </a:solidFill>
              </a:rPr>
              <a:t>изменения требований </a:t>
            </a:r>
            <a:r>
              <a:rPr lang="ru-RU" sz="1900" dirty="0">
                <a:solidFill>
                  <a:schemeClr val="tx1"/>
                </a:solidFill>
              </a:rPr>
              <a:t>к системе или </a:t>
            </a:r>
            <a:r>
              <a:rPr lang="ru-RU" sz="1900" dirty="0" smtClean="0">
                <a:solidFill>
                  <a:schemeClr val="tx1"/>
                </a:solidFill>
              </a:rPr>
              <a:t>программному </a:t>
            </a:r>
            <a:r>
              <a:rPr lang="ru-RU" sz="1900" dirty="0">
                <a:solidFill>
                  <a:schemeClr val="tx1"/>
                </a:solidFill>
              </a:rPr>
              <a:t>средству, которые уже реализованы в предыдущих инкрементах;</a:t>
            </a:r>
          </a:p>
          <a:p>
            <a:pPr marL="457200" indent="-457200">
              <a:buFont typeface="+mj-lt"/>
              <a:buAutoNum type="arabicPeriod"/>
            </a:pPr>
            <a:r>
              <a:rPr lang="ru-RU" sz="1900" dirty="0" smtClean="0">
                <a:solidFill>
                  <a:schemeClr val="tx1"/>
                </a:solidFill>
              </a:rPr>
              <a:t>сложность </a:t>
            </a:r>
            <a:r>
              <a:rPr lang="ru-RU" sz="1900" dirty="0">
                <a:solidFill>
                  <a:schemeClr val="tx1"/>
                </a:solidFill>
              </a:rPr>
              <a:t>планирования и распределения работ;</a:t>
            </a:r>
          </a:p>
          <a:p>
            <a:pPr marL="457200" indent="-457200">
              <a:buFont typeface="+mj-lt"/>
              <a:buAutoNum type="arabicPeriod"/>
            </a:pPr>
            <a:r>
              <a:rPr lang="ru-RU" sz="1900" dirty="0" smtClean="0">
                <a:solidFill>
                  <a:schemeClr val="tx1"/>
                </a:solidFill>
              </a:rPr>
              <a:t>проявление </a:t>
            </a:r>
            <a:r>
              <a:rPr lang="ru-RU" sz="1900" b="1" dirty="0">
                <a:solidFill>
                  <a:schemeClr val="tx1"/>
                </a:solidFill>
              </a:rPr>
              <a:t>человеческого фактора</a:t>
            </a:r>
            <a:r>
              <a:rPr lang="ru-RU" sz="1900" dirty="0">
                <a:solidFill>
                  <a:schemeClr val="tx1"/>
                </a:solidFill>
              </a:rPr>
              <a:t>, связанного с тенденцией к </a:t>
            </a:r>
            <a:r>
              <a:rPr lang="ru-RU" sz="1900" dirty="0" smtClean="0">
                <a:solidFill>
                  <a:schemeClr val="tx1"/>
                </a:solidFill>
              </a:rPr>
              <a:t>оттягиванию </a:t>
            </a:r>
            <a:r>
              <a:rPr lang="ru-RU" sz="1900" dirty="0">
                <a:solidFill>
                  <a:schemeClr val="tx1"/>
                </a:solidFill>
              </a:rPr>
              <a:t>решения трудных проблем на поздние инкременты, что может </a:t>
            </a:r>
            <a:r>
              <a:rPr lang="ru-RU" sz="1900" dirty="0" smtClean="0">
                <a:solidFill>
                  <a:schemeClr val="tx1"/>
                </a:solidFill>
              </a:rPr>
              <a:t>нарушить график </a:t>
            </a:r>
            <a:r>
              <a:rPr lang="ru-RU" sz="1900" dirty="0">
                <a:solidFill>
                  <a:schemeClr val="tx1"/>
                </a:solidFill>
              </a:rPr>
              <a:t>работ или снизить качество программного продукта.</a:t>
            </a:r>
          </a:p>
        </p:txBody>
      </p:sp>
    </p:spTree>
    <p:extLst>
      <p:ext uri="{BB962C8B-B14F-4D97-AF65-F5344CB8AC3E}">
        <p14:creationId xmlns:p14="http://schemas.microsoft.com/office/powerpoint/2010/main" val="408548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Инкрементная стратегия</a:t>
            </a:r>
          </a:p>
        </p:txBody>
      </p:sp>
      <p:sp>
        <p:nvSpPr>
          <p:cNvPr id="3" name="Объект 2"/>
          <p:cNvSpPr>
            <a:spLocks noGrp="1"/>
          </p:cNvSpPr>
          <p:nvPr>
            <p:ph idx="1"/>
          </p:nvPr>
        </p:nvSpPr>
        <p:spPr/>
        <p:txBody>
          <a:bodyPr>
            <a:normAutofit fontScale="85000" lnSpcReduction="20000"/>
          </a:bodyPr>
          <a:lstStyle/>
          <a:p>
            <a:pPr marL="0" indent="0">
              <a:buNone/>
            </a:pPr>
            <a:r>
              <a:rPr lang="ru-RU" dirty="0" smtClean="0">
                <a:solidFill>
                  <a:schemeClr val="tx1"/>
                </a:solidFill>
              </a:rPr>
              <a:t>Область применения</a:t>
            </a:r>
          </a:p>
          <a:p>
            <a:pPr marL="0" indent="0">
              <a:buNone/>
            </a:pPr>
            <a:endParaRPr lang="ru-RU" dirty="0">
              <a:solidFill>
                <a:schemeClr val="tx1"/>
              </a:solidFill>
            </a:endParaRPr>
          </a:p>
          <a:p>
            <a:r>
              <a:rPr lang="ru-RU" dirty="0">
                <a:solidFill>
                  <a:schemeClr val="tx1"/>
                </a:solidFill>
              </a:rPr>
              <a:t>при разработке проектов, в которых большинство требований </a:t>
            </a:r>
            <a:r>
              <a:rPr lang="ru-RU" dirty="0" smtClean="0">
                <a:solidFill>
                  <a:schemeClr val="tx1"/>
                </a:solidFill>
              </a:rPr>
              <a:t>можно сформулировать </a:t>
            </a:r>
            <a:r>
              <a:rPr lang="ru-RU" dirty="0">
                <a:solidFill>
                  <a:schemeClr val="tx1"/>
                </a:solidFill>
              </a:rPr>
              <a:t>заранее, но часть из них могут быть уточнены через </a:t>
            </a:r>
            <a:r>
              <a:rPr lang="ru-RU" dirty="0" smtClean="0">
                <a:solidFill>
                  <a:schemeClr val="tx1"/>
                </a:solidFill>
              </a:rPr>
              <a:t>определенный </a:t>
            </a:r>
            <a:r>
              <a:rPr lang="ru-RU" dirty="0">
                <a:solidFill>
                  <a:schemeClr val="tx1"/>
                </a:solidFill>
              </a:rPr>
              <a:t>период времени;</a:t>
            </a:r>
          </a:p>
          <a:p>
            <a:r>
              <a:rPr lang="ru-RU" dirty="0" smtClean="0">
                <a:solidFill>
                  <a:schemeClr val="tx1"/>
                </a:solidFill>
              </a:rPr>
              <a:t>при </a:t>
            </a:r>
            <a:r>
              <a:rPr lang="ru-RU" dirty="0">
                <a:solidFill>
                  <a:schemeClr val="tx1"/>
                </a:solidFill>
              </a:rPr>
              <a:t>разработке сложных проектов с заранее сформулированными </a:t>
            </a:r>
            <a:r>
              <a:rPr lang="ru-RU" dirty="0" smtClean="0">
                <a:solidFill>
                  <a:schemeClr val="tx1"/>
                </a:solidFill>
              </a:rPr>
              <a:t>требованиями</a:t>
            </a:r>
            <a:r>
              <a:rPr lang="ru-RU" dirty="0">
                <a:solidFill>
                  <a:schemeClr val="tx1"/>
                </a:solidFill>
              </a:rPr>
              <a:t>; для них разработка системы или программного средства за </a:t>
            </a:r>
            <a:r>
              <a:rPr lang="ru-RU" dirty="0" smtClean="0">
                <a:solidFill>
                  <a:schemeClr val="tx1"/>
                </a:solidFill>
              </a:rPr>
              <a:t>один</a:t>
            </a:r>
            <a:r>
              <a:rPr lang="en-US" dirty="0" smtClean="0">
                <a:solidFill>
                  <a:schemeClr val="tx1"/>
                </a:solidFill>
              </a:rPr>
              <a:t> </a:t>
            </a:r>
            <a:r>
              <a:rPr lang="ru-RU" dirty="0" smtClean="0">
                <a:solidFill>
                  <a:schemeClr val="tx1"/>
                </a:solidFill>
              </a:rPr>
              <a:t>цикл </a:t>
            </a:r>
            <a:r>
              <a:rPr lang="ru-RU" dirty="0">
                <a:solidFill>
                  <a:schemeClr val="tx1"/>
                </a:solidFill>
              </a:rPr>
              <a:t>связана с большими трудностями;</a:t>
            </a:r>
          </a:p>
          <a:p>
            <a:r>
              <a:rPr lang="ru-RU" dirty="0" smtClean="0">
                <a:solidFill>
                  <a:schemeClr val="tx1"/>
                </a:solidFill>
              </a:rPr>
              <a:t>при </a:t>
            </a:r>
            <a:r>
              <a:rPr lang="ru-RU" dirty="0">
                <a:solidFill>
                  <a:schemeClr val="tx1"/>
                </a:solidFill>
              </a:rPr>
              <a:t>необходимости быстро поставить на рынок продукт, имеющий </a:t>
            </a:r>
            <a:r>
              <a:rPr lang="ru-RU" dirty="0" smtClean="0">
                <a:solidFill>
                  <a:schemeClr val="tx1"/>
                </a:solidFill>
              </a:rPr>
              <a:t>базовые </a:t>
            </a:r>
            <a:r>
              <a:rPr lang="ru-RU" dirty="0">
                <a:solidFill>
                  <a:schemeClr val="tx1"/>
                </a:solidFill>
              </a:rPr>
              <a:t>функциональные свойства;</a:t>
            </a:r>
          </a:p>
          <a:p>
            <a:r>
              <a:rPr lang="ru-RU" dirty="0" smtClean="0">
                <a:solidFill>
                  <a:schemeClr val="tx1"/>
                </a:solidFill>
              </a:rPr>
              <a:t>при </a:t>
            </a:r>
            <a:r>
              <a:rPr lang="ru-RU" dirty="0">
                <a:solidFill>
                  <a:schemeClr val="tx1"/>
                </a:solidFill>
              </a:rPr>
              <a:t>разработке проектов с низкой или средней степенью рисков;</a:t>
            </a:r>
          </a:p>
          <a:p>
            <a:r>
              <a:rPr lang="ru-RU" dirty="0" smtClean="0">
                <a:solidFill>
                  <a:schemeClr val="tx1"/>
                </a:solidFill>
              </a:rPr>
              <a:t>при </a:t>
            </a:r>
            <a:r>
              <a:rPr lang="ru-RU" dirty="0">
                <a:solidFill>
                  <a:schemeClr val="tx1"/>
                </a:solidFill>
              </a:rPr>
              <a:t>выполнении проекта с применением новых технологий</a:t>
            </a:r>
          </a:p>
        </p:txBody>
      </p:sp>
    </p:spTree>
    <p:extLst>
      <p:ext uri="{BB962C8B-B14F-4D97-AF65-F5344CB8AC3E}">
        <p14:creationId xmlns:p14="http://schemas.microsoft.com/office/powerpoint/2010/main" val="16103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l"/>
            <a:r>
              <a:rPr lang="ru-RU" sz="3200" dirty="0"/>
              <a:t>Немного статистики</a:t>
            </a:r>
          </a:p>
        </p:txBody>
      </p:sp>
      <p:sp>
        <p:nvSpPr>
          <p:cNvPr id="3" name="Объект 2"/>
          <p:cNvSpPr>
            <a:spLocks noGrp="1"/>
          </p:cNvSpPr>
          <p:nvPr>
            <p:ph idx="1"/>
          </p:nvPr>
        </p:nvSpPr>
        <p:spPr/>
        <p:txBody>
          <a:bodyPr>
            <a:normAutofit lnSpcReduction="10000"/>
          </a:bodyPr>
          <a:lstStyle/>
          <a:p>
            <a:r>
              <a:rPr lang="ru-RU" dirty="0" smtClean="0">
                <a:solidFill>
                  <a:schemeClr val="tx1"/>
                </a:solidFill>
              </a:rPr>
              <a:t>Известно</a:t>
            </a:r>
            <a:r>
              <a:rPr lang="ru-RU" dirty="0">
                <a:solidFill>
                  <a:schemeClr val="tx1"/>
                </a:solidFill>
              </a:rPr>
              <a:t>, что 30 – 40 % проектов по разработке ПС не доходят до </a:t>
            </a:r>
            <a:r>
              <a:rPr lang="ru-RU" dirty="0" smtClean="0">
                <a:solidFill>
                  <a:schemeClr val="tx1"/>
                </a:solidFill>
              </a:rPr>
              <a:t>завершения</a:t>
            </a:r>
            <a:r>
              <a:rPr lang="ru-RU" dirty="0">
                <a:solidFill>
                  <a:schemeClr val="tx1"/>
                </a:solidFill>
              </a:rPr>
              <a:t>. </a:t>
            </a:r>
            <a:endParaRPr lang="ru-RU" dirty="0" smtClean="0">
              <a:solidFill>
                <a:schemeClr val="tx1"/>
              </a:solidFill>
            </a:endParaRPr>
          </a:p>
          <a:p>
            <a:r>
              <a:rPr lang="ru-RU" dirty="0" smtClean="0">
                <a:solidFill>
                  <a:schemeClr val="tx1"/>
                </a:solidFill>
              </a:rPr>
              <a:t>Около </a:t>
            </a:r>
            <a:r>
              <a:rPr lang="ru-RU" dirty="0">
                <a:solidFill>
                  <a:schemeClr val="tx1"/>
                </a:solidFill>
              </a:rPr>
              <a:t>70 % всех проектов реализуют поставленные задачи не </a:t>
            </a:r>
            <a:r>
              <a:rPr lang="ru-RU" dirty="0" smtClean="0">
                <a:solidFill>
                  <a:schemeClr val="tx1"/>
                </a:solidFill>
              </a:rPr>
              <a:t>полностью</a:t>
            </a:r>
            <a:r>
              <a:rPr lang="ru-RU" dirty="0">
                <a:solidFill>
                  <a:schemeClr val="tx1"/>
                </a:solidFill>
              </a:rPr>
              <a:t>. </a:t>
            </a:r>
            <a:endParaRPr lang="ru-RU" dirty="0" smtClean="0">
              <a:solidFill>
                <a:schemeClr val="tx1"/>
              </a:solidFill>
            </a:endParaRPr>
          </a:p>
          <a:p>
            <a:r>
              <a:rPr lang="ru-RU" dirty="0" smtClean="0">
                <a:solidFill>
                  <a:schemeClr val="tx1"/>
                </a:solidFill>
              </a:rPr>
              <a:t>Средний </a:t>
            </a:r>
            <a:r>
              <a:rPr lang="ru-RU" dirty="0">
                <a:solidFill>
                  <a:schemeClr val="tx1"/>
                </a:solidFill>
              </a:rPr>
              <a:t>проект завершается с опозданием на </a:t>
            </a:r>
            <a:r>
              <a:rPr lang="ru-RU" dirty="0" smtClean="0">
                <a:solidFill>
                  <a:schemeClr val="tx1"/>
                </a:solidFill>
              </a:rPr>
              <a:t>220%.</a:t>
            </a:r>
            <a:endParaRPr lang="ru-RU" dirty="0">
              <a:solidFill>
                <a:schemeClr val="tx1"/>
              </a:solidFill>
            </a:endParaRPr>
          </a:p>
          <a:p>
            <a:r>
              <a:rPr lang="ru-RU" dirty="0">
                <a:solidFill>
                  <a:schemeClr val="tx1"/>
                </a:solidFill>
              </a:rPr>
              <a:t>В 10 % проектов результат не соответствует требованиям. В 12 % </a:t>
            </a:r>
            <a:r>
              <a:rPr lang="ru-RU" dirty="0" smtClean="0">
                <a:solidFill>
                  <a:schemeClr val="tx1"/>
                </a:solidFill>
              </a:rPr>
              <a:t>заказчик </a:t>
            </a:r>
            <a:r>
              <a:rPr lang="ru-RU" dirty="0">
                <a:solidFill>
                  <a:schemeClr val="tx1"/>
                </a:solidFill>
              </a:rPr>
              <a:t>недостаточно привлекался к работе, чтобы обеспечить требуемые </a:t>
            </a:r>
            <a:r>
              <a:rPr lang="ru-RU" dirty="0" smtClean="0">
                <a:solidFill>
                  <a:schemeClr val="tx1"/>
                </a:solidFill>
              </a:rPr>
              <a:t>характеристики </a:t>
            </a:r>
            <a:r>
              <a:rPr lang="ru-RU" dirty="0">
                <a:solidFill>
                  <a:schemeClr val="tx1"/>
                </a:solidFill>
              </a:rPr>
              <a:t>продукта. В 22 % проектов не все вносимые изменения </a:t>
            </a:r>
            <a:r>
              <a:rPr lang="ru-RU" dirty="0" smtClean="0">
                <a:solidFill>
                  <a:schemeClr val="tx1"/>
                </a:solidFill>
              </a:rPr>
              <a:t>принимались во </a:t>
            </a:r>
            <a:r>
              <a:rPr lang="ru-RU" dirty="0">
                <a:solidFill>
                  <a:schemeClr val="tx1"/>
                </a:solidFill>
              </a:rPr>
              <a:t>внимание.</a:t>
            </a:r>
          </a:p>
        </p:txBody>
      </p:sp>
    </p:spTree>
    <p:extLst>
      <p:ext uri="{BB962C8B-B14F-4D97-AF65-F5344CB8AC3E}">
        <p14:creationId xmlns:p14="http://schemas.microsoft.com/office/powerpoint/2010/main" val="3710916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Инкрементные модели</a:t>
            </a:r>
            <a:endParaRPr lang="ru-RU" sz="3200" dirty="0"/>
          </a:p>
        </p:txBody>
      </p:sp>
      <p:sp>
        <p:nvSpPr>
          <p:cNvPr id="3" name="Объект 2"/>
          <p:cNvSpPr>
            <a:spLocks noGrp="1"/>
          </p:cNvSpPr>
          <p:nvPr>
            <p:ph idx="1"/>
          </p:nvPr>
        </p:nvSpPr>
        <p:spPr/>
        <p:txBody>
          <a:bodyPr>
            <a:normAutofit/>
          </a:bodyPr>
          <a:lstStyle/>
          <a:p>
            <a:r>
              <a:rPr lang="ru-RU" sz="2000" dirty="0" smtClean="0">
                <a:solidFill>
                  <a:schemeClr val="tx2"/>
                </a:solidFill>
                <a:effectLst>
                  <a:outerShdw blurRad="63500" dist="38100" dir="5400000" algn="t" rotWithShape="0">
                    <a:prstClr val="black">
                      <a:alpha val="25000"/>
                    </a:prstClr>
                  </a:outerShdw>
                </a:effectLst>
                <a:latin typeface="+mn-lt"/>
                <a:ea typeface="+mj-ea"/>
                <a:cs typeface="+mj-cs"/>
              </a:rPr>
              <a:t>Классические вариант</a:t>
            </a:r>
          </a:p>
          <a:p>
            <a:r>
              <a:rPr lang="ru-RU" sz="2000" dirty="0" smtClean="0">
                <a:solidFill>
                  <a:schemeClr val="tx2"/>
                </a:solidFill>
                <a:effectLst>
                  <a:outerShdw blurRad="63500" dist="38100" dir="5400000" algn="t" rotWithShape="0">
                    <a:prstClr val="black">
                      <a:alpha val="25000"/>
                    </a:prstClr>
                  </a:outerShdw>
                </a:effectLst>
                <a:latin typeface="+mn-lt"/>
                <a:ea typeface="+mj-ea"/>
                <a:cs typeface="+mj-cs"/>
              </a:rPr>
              <a:t>Модели с уточнением требований</a:t>
            </a:r>
          </a:p>
          <a:p>
            <a:pPr marL="0" indent="0">
              <a:buNone/>
            </a:pPr>
            <a:endParaRPr lang="ru-RU" sz="1600" dirty="0" smtClean="0">
              <a:solidFill>
                <a:schemeClr val="tx2"/>
              </a:solidFill>
              <a:effectLst>
                <a:outerShdw blurRad="63500" dist="38100" dir="5400000" algn="t" rotWithShape="0">
                  <a:prstClr val="black">
                    <a:alpha val="25000"/>
                  </a:prstClr>
                </a:outerShdw>
              </a:effectLst>
              <a:latin typeface="+mn-lt"/>
              <a:ea typeface="+mj-ea"/>
              <a:cs typeface="+mj-cs"/>
            </a:endParaRPr>
          </a:p>
          <a:p>
            <a:pPr marL="0" indent="0">
              <a:buNone/>
            </a:pPr>
            <a:r>
              <a:rPr lang="ru-RU" sz="2000" dirty="0">
                <a:solidFill>
                  <a:schemeClr val="tx1"/>
                </a:solidFill>
              </a:rPr>
              <a:t>Первый инкремент приводит к получению базового продукта, реализующего базовые требования (правда, многие вспомогательные требования остаются нереализованными). План следующего инкремента предусматривает модификацию базового продукта, обеспечивающую дополнительные характеристики и функциональность.</a:t>
            </a:r>
          </a:p>
          <a:p>
            <a:pPr marL="0" indent="0">
              <a:buNone/>
            </a:pPr>
            <a:endParaRPr lang="ru-RU" sz="1600" dirty="0">
              <a:solidFill>
                <a:schemeClr val="tx2"/>
              </a:solidFill>
              <a:effectLst>
                <a:outerShdw blurRad="63500" dist="38100" dir="5400000" algn="t" rotWithShape="0">
                  <a:prstClr val="black">
                    <a:alpha val="25000"/>
                  </a:prstClr>
                </a:outerShdw>
              </a:effectLst>
              <a:latin typeface="+mn-lt"/>
              <a:ea typeface="+mj-ea"/>
              <a:cs typeface="+mj-cs"/>
            </a:endParaRPr>
          </a:p>
          <a:p>
            <a:pPr marL="0" indent="0">
              <a:buNone/>
            </a:pPr>
            <a:endParaRPr lang="ru-RU" sz="1600" dirty="0">
              <a:solidFill>
                <a:schemeClr val="tx2"/>
              </a:solidFill>
              <a:effectLst>
                <a:outerShdw blurRad="63500" dist="38100" dir="5400000" algn="t" rotWithShape="0">
                  <a:prstClr val="black">
                    <a:alpha val="25000"/>
                  </a:prstClr>
                </a:outerShdw>
              </a:effectLst>
              <a:latin typeface="+mn-lt"/>
              <a:ea typeface="+mj-ea"/>
              <a:cs typeface="+mj-cs"/>
            </a:endParaRPr>
          </a:p>
          <a:p>
            <a:pPr marL="0" indent="0">
              <a:buNone/>
            </a:pPr>
            <a:r>
              <a:rPr lang="ru-RU" sz="2000" dirty="0" smtClean="0">
                <a:solidFill>
                  <a:schemeClr val="tx2"/>
                </a:solidFill>
                <a:effectLst>
                  <a:outerShdw blurRad="63500" dist="38100" dir="5400000" algn="t" rotWithShape="0">
                    <a:prstClr val="black">
                      <a:alpha val="25000"/>
                    </a:prstClr>
                  </a:outerShdw>
                </a:effectLst>
                <a:latin typeface="+mn-lt"/>
                <a:ea typeface="+mj-ea"/>
                <a:cs typeface="+mj-cs"/>
              </a:rPr>
              <a:t>Инкремент разрабатывается с помощью </a:t>
            </a:r>
            <a:r>
              <a:rPr lang="en-US" sz="2000" dirty="0" smtClean="0">
                <a:solidFill>
                  <a:schemeClr val="tx2"/>
                </a:solidFill>
                <a:effectLst>
                  <a:outerShdw blurRad="63500" dist="38100" dir="5400000" algn="t" rotWithShape="0">
                    <a:prstClr val="black">
                      <a:alpha val="25000"/>
                    </a:prstClr>
                  </a:outerShdw>
                </a:effectLst>
                <a:latin typeface="+mn-lt"/>
                <a:ea typeface="+mj-ea"/>
                <a:cs typeface="+mj-cs"/>
              </a:rPr>
              <a:t>V-</a:t>
            </a:r>
            <a:r>
              <a:rPr lang="ru-RU" sz="2000" dirty="0" smtClean="0">
                <a:solidFill>
                  <a:schemeClr val="tx2"/>
                </a:solidFill>
                <a:effectLst>
                  <a:outerShdw blurRad="63500" dist="38100" dir="5400000" algn="t" rotWithShape="0">
                    <a:prstClr val="black">
                      <a:alpha val="25000"/>
                    </a:prstClr>
                  </a:outerShdw>
                </a:effectLst>
                <a:latin typeface="+mn-lt"/>
                <a:ea typeface="+mj-ea"/>
                <a:cs typeface="+mj-cs"/>
              </a:rPr>
              <a:t>модели или спиральной модели</a:t>
            </a:r>
            <a:endParaRPr lang="ru-RU" sz="2000" dirty="0">
              <a:solidFill>
                <a:schemeClr val="tx2"/>
              </a:solidFill>
              <a:effectLst>
                <a:outerShdw blurRad="63500" dist="38100" dir="5400000" algn="t" rotWithShape="0">
                  <a:prstClr val="black">
                    <a:alpha val="25000"/>
                  </a:prstClr>
                </a:outerShdw>
              </a:effectLst>
              <a:latin typeface="+mn-lt"/>
              <a:ea typeface="+mj-ea"/>
              <a:cs typeface="+mj-cs"/>
            </a:endParaRPr>
          </a:p>
        </p:txBody>
      </p:sp>
    </p:spTree>
    <p:extLst>
      <p:ext uri="{BB962C8B-B14F-4D97-AF65-F5344CB8AC3E}">
        <p14:creationId xmlns:p14="http://schemas.microsoft.com/office/powerpoint/2010/main" val="229464848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Эволюционная стратегия</a:t>
            </a:r>
          </a:p>
        </p:txBody>
      </p:sp>
      <p:sp>
        <p:nvSpPr>
          <p:cNvPr id="3" name="Объект 2"/>
          <p:cNvSpPr>
            <a:spLocks noGrp="1"/>
          </p:cNvSpPr>
          <p:nvPr>
            <p:ph idx="1"/>
          </p:nvPr>
        </p:nvSpPr>
        <p:spPr/>
        <p:txBody>
          <a:bodyPr>
            <a:normAutofit/>
          </a:bodyPr>
          <a:lstStyle/>
          <a:p>
            <a:pPr marL="0" indent="0">
              <a:lnSpc>
                <a:spcPct val="80000"/>
              </a:lnSpc>
              <a:buNone/>
            </a:pPr>
            <a:r>
              <a:rPr lang="ru-RU" sz="2000" b="1" i="1" dirty="0">
                <a:solidFill>
                  <a:schemeClr val="tx1"/>
                </a:solidFill>
              </a:rPr>
              <a:t>Эволюционная стратегия </a:t>
            </a:r>
            <a:r>
              <a:rPr lang="ru-RU" sz="2000" dirty="0">
                <a:solidFill>
                  <a:schemeClr val="tx1"/>
                </a:solidFill>
              </a:rPr>
              <a:t>представляет собой многократный проход этапов разработки. Данная стратегия основана на частичном определении требований к разрабатываемому программному средству или системе в начале процесса разработки. Требования постепенно уточняются в последовательных циклах разработки. Результат каждого цикла разработки обычно представляет собой очередную поставляемую версию программного средства или системы.</a:t>
            </a:r>
          </a:p>
          <a:p>
            <a:pPr marL="0" indent="0">
              <a:lnSpc>
                <a:spcPct val="80000"/>
              </a:lnSpc>
              <a:buNone/>
            </a:pPr>
            <a:endParaRPr lang="ru-RU" sz="2000" dirty="0">
              <a:solidFill>
                <a:schemeClr val="tx1"/>
              </a:solidFill>
            </a:endParaRPr>
          </a:p>
          <a:p>
            <a:pPr marL="0" indent="0">
              <a:lnSpc>
                <a:spcPct val="80000"/>
              </a:lnSpc>
              <a:buNone/>
            </a:pPr>
            <a:r>
              <a:rPr lang="ru-RU" sz="2000" dirty="0">
                <a:solidFill>
                  <a:schemeClr val="tx1"/>
                </a:solidFill>
              </a:rPr>
              <a:t>Как и при инкрементной стратегии, при реализации эволюционной стратегии зачастую используется </a:t>
            </a:r>
            <a:r>
              <a:rPr lang="ru-RU" sz="2000" dirty="0" err="1">
                <a:solidFill>
                  <a:schemeClr val="tx1"/>
                </a:solidFill>
              </a:rPr>
              <a:t>прототипирование</a:t>
            </a:r>
            <a:r>
              <a:rPr lang="ru-RU" sz="2000" dirty="0">
                <a:solidFill>
                  <a:schemeClr val="tx1"/>
                </a:solidFill>
              </a:rPr>
              <a:t>. В данном случае основной целью </a:t>
            </a:r>
            <a:r>
              <a:rPr lang="ru-RU" sz="2000" dirty="0" err="1">
                <a:solidFill>
                  <a:schemeClr val="tx1"/>
                </a:solidFill>
              </a:rPr>
              <a:t>прототипирования</a:t>
            </a:r>
            <a:r>
              <a:rPr lang="ru-RU" sz="2000" dirty="0">
                <a:solidFill>
                  <a:schemeClr val="tx1"/>
                </a:solidFill>
              </a:rPr>
              <a:t> является обеспечение полного понимания требований</a:t>
            </a:r>
          </a:p>
        </p:txBody>
      </p:sp>
    </p:spTree>
    <p:extLst>
      <p:ext uri="{BB962C8B-B14F-4D97-AF65-F5344CB8AC3E}">
        <p14:creationId xmlns:p14="http://schemas.microsoft.com/office/powerpoint/2010/main" val="1444547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Эволюционная стратегия</a:t>
            </a:r>
          </a:p>
        </p:txBody>
      </p:sp>
      <p:sp>
        <p:nvSpPr>
          <p:cNvPr id="3" name="Объект 2"/>
          <p:cNvSpPr>
            <a:spLocks noGrp="1"/>
          </p:cNvSpPr>
          <p:nvPr>
            <p:ph idx="1"/>
          </p:nvPr>
        </p:nvSpPr>
        <p:spPr/>
        <p:txBody>
          <a:bodyPr>
            <a:normAutofit fontScale="92500" lnSpcReduction="20000"/>
          </a:bodyPr>
          <a:lstStyle/>
          <a:p>
            <a:pPr marL="0" indent="0">
              <a:buNone/>
            </a:pPr>
            <a:r>
              <a:rPr lang="ru-RU" dirty="0" smtClean="0">
                <a:solidFill>
                  <a:schemeClr val="tx1"/>
                </a:solidFill>
              </a:rPr>
              <a:t>Достоинства:</a:t>
            </a:r>
          </a:p>
          <a:p>
            <a:pPr marL="0" indent="0">
              <a:buNone/>
            </a:pPr>
            <a:endParaRPr lang="ru-RU" dirty="0" smtClean="0">
              <a:solidFill>
                <a:schemeClr val="tx1"/>
              </a:solidFill>
            </a:endParaRPr>
          </a:p>
          <a:p>
            <a:pPr marL="457200" indent="-457200">
              <a:buFont typeface="+mj-lt"/>
              <a:buAutoNum type="arabicPeriod"/>
            </a:pPr>
            <a:r>
              <a:rPr lang="ru-RU" dirty="0" smtClean="0">
                <a:solidFill>
                  <a:schemeClr val="tx1"/>
                </a:solidFill>
              </a:rPr>
              <a:t>возможность </a:t>
            </a:r>
            <a:r>
              <a:rPr lang="ru-RU" b="1" dirty="0">
                <a:solidFill>
                  <a:schemeClr val="tx1"/>
                </a:solidFill>
              </a:rPr>
              <a:t>уточнения</a:t>
            </a:r>
            <a:r>
              <a:rPr lang="ru-RU" dirty="0">
                <a:solidFill>
                  <a:schemeClr val="tx1"/>
                </a:solidFill>
              </a:rPr>
              <a:t> и внесения новых требований в процессе </a:t>
            </a:r>
            <a:r>
              <a:rPr lang="ru-RU" dirty="0" smtClean="0">
                <a:solidFill>
                  <a:schemeClr val="tx1"/>
                </a:solidFill>
              </a:rPr>
              <a:t>разработки</a:t>
            </a:r>
            <a:r>
              <a:rPr lang="ru-RU" dirty="0">
                <a:solidFill>
                  <a:schemeClr val="tx1"/>
                </a:solidFill>
              </a:rPr>
              <a:t>;</a:t>
            </a:r>
          </a:p>
          <a:p>
            <a:pPr marL="457200" indent="-457200">
              <a:buFont typeface="+mj-lt"/>
              <a:buAutoNum type="arabicPeriod"/>
            </a:pPr>
            <a:r>
              <a:rPr lang="ru-RU" b="1" dirty="0" smtClean="0">
                <a:solidFill>
                  <a:schemeClr val="tx1"/>
                </a:solidFill>
              </a:rPr>
              <a:t>пригодность</a:t>
            </a:r>
            <a:r>
              <a:rPr lang="ru-RU" dirty="0" smtClean="0">
                <a:solidFill>
                  <a:schemeClr val="tx1"/>
                </a:solidFill>
              </a:rPr>
              <a:t> </a:t>
            </a:r>
            <a:r>
              <a:rPr lang="ru-RU" dirty="0">
                <a:solidFill>
                  <a:schemeClr val="tx1"/>
                </a:solidFill>
              </a:rPr>
              <a:t>промежуточного продукта для использования;</a:t>
            </a:r>
          </a:p>
          <a:p>
            <a:pPr marL="457200" indent="-457200">
              <a:buFont typeface="+mj-lt"/>
              <a:buAutoNum type="arabicPeriod"/>
            </a:pPr>
            <a:r>
              <a:rPr lang="ru-RU" dirty="0" smtClean="0">
                <a:solidFill>
                  <a:schemeClr val="tx1"/>
                </a:solidFill>
              </a:rPr>
              <a:t>возможность </a:t>
            </a:r>
            <a:r>
              <a:rPr lang="ru-RU" dirty="0">
                <a:solidFill>
                  <a:schemeClr val="tx1"/>
                </a:solidFill>
              </a:rPr>
              <a:t>управления </a:t>
            </a:r>
            <a:r>
              <a:rPr lang="ru-RU" b="1" dirty="0">
                <a:solidFill>
                  <a:schemeClr val="tx1"/>
                </a:solidFill>
              </a:rPr>
              <a:t>рисками</a:t>
            </a:r>
            <a:r>
              <a:rPr lang="ru-RU" dirty="0">
                <a:solidFill>
                  <a:schemeClr val="tx1"/>
                </a:solidFill>
              </a:rPr>
              <a:t>;</a:t>
            </a:r>
          </a:p>
          <a:p>
            <a:pPr marL="457200" indent="-457200">
              <a:buFont typeface="+mj-lt"/>
              <a:buAutoNum type="arabicPeriod"/>
            </a:pPr>
            <a:r>
              <a:rPr lang="ru-RU" dirty="0" smtClean="0">
                <a:solidFill>
                  <a:schemeClr val="tx1"/>
                </a:solidFill>
              </a:rPr>
              <a:t>обеспечение </a:t>
            </a:r>
            <a:r>
              <a:rPr lang="ru-RU" dirty="0">
                <a:solidFill>
                  <a:schemeClr val="tx1"/>
                </a:solidFill>
              </a:rPr>
              <a:t>широкого участия </a:t>
            </a:r>
            <a:r>
              <a:rPr lang="ru-RU" b="1" dirty="0">
                <a:solidFill>
                  <a:schemeClr val="tx1"/>
                </a:solidFill>
              </a:rPr>
              <a:t>пользователя</a:t>
            </a:r>
            <a:r>
              <a:rPr lang="ru-RU" dirty="0">
                <a:solidFill>
                  <a:schemeClr val="tx1"/>
                </a:solidFill>
              </a:rPr>
              <a:t> в проекте, начиная с </a:t>
            </a:r>
            <a:r>
              <a:rPr lang="ru-RU" dirty="0" smtClean="0">
                <a:solidFill>
                  <a:schemeClr val="tx1"/>
                </a:solidFill>
              </a:rPr>
              <a:t>ранних </a:t>
            </a:r>
            <a:r>
              <a:rPr lang="ru-RU" dirty="0">
                <a:solidFill>
                  <a:schemeClr val="tx1"/>
                </a:solidFill>
              </a:rPr>
              <a:t>этапов, что минимизирует возможность разногласий между заказчиками </a:t>
            </a:r>
            <a:r>
              <a:rPr lang="ru-RU" dirty="0" smtClean="0">
                <a:solidFill>
                  <a:schemeClr val="tx1"/>
                </a:solidFill>
              </a:rPr>
              <a:t>и разработчиками </a:t>
            </a:r>
            <a:r>
              <a:rPr lang="ru-RU" dirty="0">
                <a:solidFill>
                  <a:schemeClr val="tx1"/>
                </a:solidFill>
              </a:rPr>
              <a:t>и обеспечивает создание продукта высокого качества;</a:t>
            </a:r>
          </a:p>
          <a:p>
            <a:pPr marL="457200" indent="-457200">
              <a:buFont typeface="+mj-lt"/>
              <a:buAutoNum type="arabicPeriod"/>
            </a:pPr>
            <a:r>
              <a:rPr lang="ru-RU" dirty="0" smtClean="0">
                <a:solidFill>
                  <a:schemeClr val="tx1"/>
                </a:solidFill>
              </a:rPr>
              <a:t>реализация </a:t>
            </a:r>
            <a:r>
              <a:rPr lang="ru-RU" dirty="0">
                <a:solidFill>
                  <a:schemeClr val="tx1"/>
                </a:solidFill>
              </a:rPr>
              <a:t>преимуществ каскадной и инкрементной стратегий.</a:t>
            </a:r>
          </a:p>
          <a:p>
            <a:pPr marL="0" indent="0">
              <a:buNone/>
            </a:pPr>
            <a:endParaRPr lang="ru-RU" dirty="0"/>
          </a:p>
        </p:txBody>
      </p:sp>
    </p:spTree>
    <p:extLst>
      <p:ext uri="{BB962C8B-B14F-4D97-AF65-F5344CB8AC3E}">
        <p14:creationId xmlns:p14="http://schemas.microsoft.com/office/powerpoint/2010/main" val="374189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Эволюционная стратегия</a:t>
            </a:r>
          </a:p>
        </p:txBody>
      </p:sp>
      <p:sp>
        <p:nvSpPr>
          <p:cNvPr id="3" name="Объект 2"/>
          <p:cNvSpPr>
            <a:spLocks noGrp="1"/>
          </p:cNvSpPr>
          <p:nvPr>
            <p:ph idx="1"/>
          </p:nvPr>
        </p:nvSpPr>
        <p:spPr/>
        <p:txBody>
          <a:bodyPr>
            <a:normAutofit fontScale="85000" lnSpcReduction="20000"/>
          </a:bodyPr>
          <a:lstStyle/>
          <a:p>
            <a:pPr marL="0" indent="0">
              <a:buNone/>
            </a:pPr>
            <a:r>
              <a:rPr lang="ru-RU" dirty="0" smtClean="0">
                <a:solidFill>
                  <a:schemeClr val="tx1"/>
                </a:solidFill>
              </a:rPr>
              <a:t>Недостатки:</a:t>
            </a:r>
          </a:p>
          <a:p>
            <a:pPr marL="0" indent="0">
              <a:buNone/>
            </a:pPr>
            <a:endParaRPr lang="ru-RU" dirty="0">
              <a:solidFill>
                <a:schemeClr val="tx1"/>
              </a:solidFill>
            </a:endParaRPr>
          </a:p>
          <a:p>
            <a:pPr marL="457200" indent="-457200">
              <a:buFont typeface="+mj-lt"/>
              <a:buAutoNum type="arabicPeriod"/>
            </a:pPr>
            <a:r>
              <a:rPr lang="ru-RU" b="1" dirty="0" smtClean="0">
                <a:solidFill>
                  <a:schemeClr val="tx1"/>
                </a:solidFill>
              </a:rPr>
              <a:t>неизвестность</a:t>
            </a:r>
            <a:r>
              <a:rPr lang="ru-RU" dirty="0" smtClean="0">
                <a:solidFill>
                  <a:schemeClr val="tx1"/>
                </a:solidFill>
              </a:rPr>
              <a:t> </a:t>
            </a:r>
            <a:r>
              <a:rPr lang="ru-RU" dirty="0">
                <a:solidFill>
                  <a:schemeClr val="tx1"/>
                </a:solidFill>
              </a:rPr>
              <a:t>точного количества необходимых итераций и </a:t>
            </a:r>
            <a:r>
              <a:rPr lang="ru-RU" b="1" dirty="0" smtClean="0">
                <a:solidFill>
                  <a:schemeClr val="tx1"/>
                </a:solidFill>
              </a:rPr>
              <a:t>сложность</a:t>
            </a:r>
            <a:r>
              <a:rPr lang="ru-RU" dirty="0" smtClean="0">
                <a:solidFill>
                  <a:schemeClr val="tx1"/>
                </a:solidFill>
              </a:rPr>
              <a:t> </a:t>
            </a:r>
            <a:r>
              <a:rPr lang="ru-RU" dirty="0">
                <a:solidFill>
                  <a:schemeClr val="tx1"/>
                </a:solidFill>
              </a:rPr>
              <a:t>определения критериев для продолжения процесса разработки на </a:t>
            </a:r>
            <a:r>
              <a:rPr lang="ru-RU" dirty="0" smtClean="0">
                <a:solidFill>
                  <a:schemeClr val="tx1"/>
                </a:solidFill>
              </a:rPr>
              <a:t>следующей </a:t>
            </a:r>
            <a:r>
              <a:rPr lang="ru-RU" dirty="0">
                <a:solidFill>
                  <a:schemeClr val="tx1"/>
                </a:solidFill>
              </a:rPr>
              <a:t>итерации; это может вызвать задержку реализации конечной </a:t>
            </a:r>
            <a:r>
              <a:rPr lang="ru-RU" dirty="0" smtClean="0">
                <a:solidFill>
                  <a:schemeClr val="tx1"/>
                </a:solidFill>
              </a:rPr>
              <a:t>версии системы </a:t>
            </a:r>
            <a:r>
              <a:rPr lang="ru-RU" dirty="0">
                <a:solidFill>
                  <a:schemeClr val="tx1"/>
                </a:solidFill>
              </a:rPr>
              <a:t>или программного средства;</a:t>
            </a:r>
          </a:p>
          <a:p>
            <a:pPr marL="457200" indent="-457200">
              <a:buFont typeface="+mj-lt"/>
              <a:buAutoNum type="arabicPeriod"/>
            </a:pPr>
            <a:r>
              <a:rPr lang="ru-RU" dirty="0" smtClean="0">
                <a:solidFill>
                  <a:schemeClr val="tx1"/>
                </a:solidFill>
              </a:rPr>
              <a:t>сложность </a:t>
            </a:r>
            <a:r>
              <a:rPr lang="ru-RU" b="1" dirty="0">
                <a:solidFill>
                  <a:schemeClr val="tx1"/>
                </a:solidFill>
              </a:rPr>
              <a:t>планирования</a:t>
            </a:r>
            <a:r>
              <a:rPr lang="ru-RU" dirty="0">
                <a:solidFill>
                  <a:schemeClr val="tx1"/>
                </a:solidFill>
              </a:rPr>
              <a:t> и управления проектом;</a:t>
            </a:r>
          </a:p>
          <a:p>
            <a:pPr marL="457200" indent="-457200">
              <a:buFont typeface="+mj-lt"/>
              <a:buAutoNum type="arabicPeriod"/>
            </a:pPr>
            <a:r>
              <a:rPr lang="ru-RU" dirty="0" smtClean="0">
                <a:solidFill>
                  <a:schemeClr val="tx1"/>
                </a:solidFill>
              </a:rPr>
              <a:t>необходимость </a:t>
            </a:r>
            <a:r>
              <a:rPr lang="ru-RU" dirty="0">
                <a:solidFill>
                  <a:schemeClr val="tx1"/>
                </a:solidFill>
              </a:rPr>
              <a:t>активного участия </a:t>
            </a:r>
            <a:r>
              <a:rPr lang="ru-RU" b="1" dirty="0">
                <a:solidFill>
                  <a:schemeClr val="tx1"/>
                </a:solidFill>
              </a:rPr>
              <a:t>пользователей </a:t>
            </a:r>
            <a:r>
              <a:rPr lang="ru-RU" dirty="0">
                <a:solidFill>
                  <a:schemeClr val="tx1"/>
                </a:solidFill>
              </a:rPr>
              <a:t>в проекте, что </a:t>
            </a:r>
            <a:r>
              <a:rPr lang="ru-RU" dirty="0" smtClean="0">
                <a:solidFill>
                  <a:schemeClr val="tx1"/>
                </a:solidFill>
              </a:rPr>
              <a:t>реально </a:t>
            </a:r>
            <a:r>
              <a:rPr lang="ru-RU" dirty="0">
                <a:solidFill>
                  <a:schemeClr val="tx1"/>
                </a:solidFill>
              </a:rPr>
              <a:t>не всегда осуществимо;</a:t>
            </a:r>
          </a:p>
          <a:p>
            <a:pPr marL="457200" indent="-457200">
              <a:buFont typeface="+mj-lt"/>
              <a:buAutoNum type="arabicPeriod"/>
            </a:pPr>
            <a:r>
              <a:rPr lang="ru-RU" dirty="0" smtClean="0">
                <a:solidFill>
                  <a:schemeClr val="tx1"/>
                </a:solidFill>
              </a:rPr>
              <a:t>необходимость </a:t>
            </a:r>
            <a:r>
              <a:rPr lang="ru-RU" dirty="0">
                <a:solidFill>
                  <a:schemeClr val="tx1"/>
                </a:solidFill>
              </a:rPr>
              <a:t>в мощных инструментальных средствах и </a:t>
            </a:r>
            <a:r>
              <a:rPr lang="ru-RU" dirty="0" smtClean="0">
                <a:solidFill>
                  <a:schemeClr val="tx1"/>
                </a:solidFill>
              </a:rPr>
              <a:t>методах </a:t>
            </a:r>
            <a:r>
              <a:rPr lang="ru-RU" dirty="0" err="1" smtClean="0">
                <a:solidFill>
                  <a:schemeClr val="tx1"/>
                </a:solidFill>
              </a:rPr>
              <a:t>прототипирования</a:t>
            </a:r>
            <a:r>
              <a:rPr lang="ru-RU" dirty="0">
                <a:solidFill>
                  <a:schemeClr val="tx1"/>
                </a:solidFill>
              </a:rPr>
              <a:t>;</a:t>
            </a:r>
          </a:p>
          <a:p>
            <a:pPr marL="457200" indent="-457200">
              <a:buFont typeface="+mj-lt"/>
              <a:buAutoNum type="arabicPeriod"/>
            </a:pPr>
            <a:r>
              <a:rPr lang="ru-RU" dirty="0" smtClean="0">
                <a:solidFill>
                  <a:schemeClr val="tx1"/>
                </a:solidFill>
              </a:rPr>
              <a:t>возможность </a:t>
            </a:r>
            <a:r>
              <a:rPr lang="ru-RU" dirty="0">
                <a:solidFill>
                  <a:schemeClr val="tx1"/>
                </a:solidFill>
              </a:rPr>
              <a:t>отодвигания решения трудных проблем на </a:t>
            </a:r>
            <a:r>
              <a:rPr lang="ru-RU" dirty="0" smtClean="0">
                <a:solidFill>
                  <a:schemeClr val="tx1"/>
                </a:solidFill>
              </a:rPr>
              <a:t>последующие циклы</a:t>
            </a:r>
            <a:r>
              <a:rPr lang="ru-RU" dirty="0">
                <a:solidFill>
                  <a:schemeClr val="tx1"/>
                </a:solidFill>
              </a:rPr>
              <a:t>, что может привести к несоответствию полученных продуктов </a:t>
            </a:r>
            <a:r>
              <a:rPr lang="ru-RU" dirty="0" smtClean="0">
                <a:solidFill>
                  <a:schemeClr val="tx1"/>
                </a:solidFill>
              </a:rPr>
              <a:t>требованиям </a:t>
            </a:r>
            <a:r>
              <a:rPr lang="ru-RU" dirty="0">
                <a:solidFill>
                  <a:schemeClr val="tx1"/>
                </a:solidFill>
              </a:rPr>
              <a:t>заказчиков.</a:t>
            </a:r>
          </a:p>
        </p:txBody>
      </p:sp>
    </p:spTree>
    <p:extLst>
      <p:ext uri="{BB962C8B-B14F-4D97-AF65-F5344CB8AC3E}">
        <p14:creationId xmlns:p14="http://schemas.microsoft.com/office/powerpoint/2010/main" val="214161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Эволюционная стратегия</a:t>
            </a:r>
          </a:p>
        </p:txBody>
      </p:sp>
      <p:sp>
        <p:nvSpPr>
          <p:cNvPr id="3" name="Объект 2"/>
          <p:cNvSpPr>
            <a:spLocks noGrp="1"/>
          </p:cNvSpPr>
          <p:nvPr>
            <p:ph idx="1"/>
          </p:nvPr>
        </p:nvSpPr>
        <p:spPr/>
        <p:txBody>
          <a:bodyPr>
            <a:normAutofit lnSpcReduction="10000"/>
          </a:bodyPr>
          <a:lstStyle/>
          <a:p>
            <a:pPr marL="0" indent="0">
              <a:buNone/>
            </a:pPr>
            <a:r>
              <a:rPr lang="ru-RU" dirty="0" smtClean="0">
                <a:solidFill>
                  <a:schemeClr val="tx1"/>
                </a:solidFill>
              </a:rPr>
              <a:t>Область применения:</a:t>
            </a:r>
          </a:p>
          <a:p>
            <a:pPr marL="0" indent="0">
              <a:buNone/>
            </a:pPr>
            <a:endParaRPr lang="ru-RU" dirty="0">
              <a:solidFill>
                <a:schemeClr val="tx1"/>
              </a:solidFill>
            </a:endParaRPr>
          </a:p>
          <a:p>
            <a:pPr marL="457200" indent="-457200">
              <a:buFont typeface="+mj-lt"/>
              <a:buAutoNum type="arabicPeriod"/>
            </a:pPr>
            <a:r>
              <a:rPr lang="ru-RU" dirty="0" smtClean="0">
                <a:solidFill>
                  <a:schemeClr val="tx1"/>
                </a:solidFill>
              </a:rPr>
              <a:t>при </a:t>
            </a:r>
            <a:r>
              <a:rPr lang="ru-RU" dirty="0">
                <a:solidFill>
                  <a:schemeClr val="tx1"/>
                </a:solidFill>
              </a:rPr>
              <a:t>разработке проектов, для которых требования слишком </a:t>
            </a:r>
            <a:r>
              <a:rPr lang="ru-RU" dirty="0" smtClean="0">
                <a:solidFill>
                  <a:schemeClr val="tx1"/>
                </a:solidFill>
              </a:rPr>
              <a:t>сложны, неизвестны </a:t>
            </a:r>
            <a:r>
              <a:rPr lang="ru-RU" dirty="0">
                <a:solidFill>
                  <a:schemeClr val="tx1"/>
                </a:solidFill>
              </a:rPr>
              <a:t>заранее, непостоянны или требуют уточнения;</a:t>
            </a:r>
          </a:p>
          <a:p>
            <a:pPr marL="457200" indent="-457200">
              <a:buFont typeface="+mj-lt"/>
              <a:buAutoNum type="arabicPeriod"/>
            </a:pPr>
            <a:r>
              <a:rPr lang="ru-RU" dirty="0" smtClean="0">
                <a:solidFill>
                  <a:schemeClr val="tx1"/>
                </a:solidFill>
              </a:rPr>
              <a:t>при </a:t>
            </a:r>
            <a:r>
              <a:rPr lang="ru-RU" dirty="0">
                <a:solidFill>
                  <a:schemeClr val="tx1"/>
                </a:solidFill>
              </a:rPr>
              <a:t>разработке сложных проектов, в том числе:</a:t>
            </a:r>
          </a:p>
          <a:p>
            <a:pPr marL="857250" lvl="1" indent="-457200">
              <a:buFont typeface="+mj-lt"/>
              <a:buAutoNum type="arabicPeriod"/>
            </a:pPr>
            <a:r>
              <a:rPr lang="ru-RU" dirty="0" smtClean="0">
                <a:solidFill>
                  <a:schemeClr val="tx1"/>
                </a:solidFill>
              </a:rPr>
              <a:t>больших </a:t>
            </a:r>
            <a:r>
              <a:rPr lang="ru-RU" dirty="0">
                <a:solidFill>
                  <a:schemeClr val="tx1"/>
                </a:solidFill>
              </a:rPr>
              <a:t>долгосрочных проектов;</a:t>
            </a:r>
          </a:p>
          <a:p>
            <a:pPr marL="857250" lvl="1" indent="-457200">
              <a:buFont typeface="+mj-lt"/>
              <a:buAutoNum type="arabicPeriod"/>
            </a:pPr>
            <a:r>
              <a:rPr lang="ru-RU" dirty="0" smtClean="0">
                <a:solidFill>
                  <a:schemeClr val="tx1"/>
                </a:solidFill>
              </a:rPr>
              <a:t>проектов </a:t>
            </a:r>
            <a:r>
              <a:rPr lang="ru-RU" dirty="0">
                <a:solidFill>
                  <a:schemeClr val="tx1"/>
                </a:solidFill>
              </a:rPr>
              <a:t>по созданию новых, не имеющих аналогов ПС или систем;</a:t>
            </a:r>
          </a:p>
          <a:p>
            <a:pPr marL="857250" lvl="1" indent="-457200">
              <a:buFont typeface="+mj-lt"/>
              <a:buAutoNum type="arabicPeriod"/>
            </a:pPr>
            <a:r>
              <a:rPr lang="ru-RU" dirty="0" smtClean="0">
                <a:solidFill>
                  <a:schemeClr val="tx1"/>
                </a:solidFill>
              </a:rPr>
              <a:t>проектов </a:t>
            </a:r>
            <a:r>
              <a:rPr lang="ru-RU" dirty="0">
                <a:solidFill>
                  <a:schemeClr val="tx1"/>
                </a:solidFill>
              </a:rPr>
              <a:t>со средней и высокой степенью рисков;</a:t>
            </a:r>
          </a:p>
          <a:p>
            <a:pPr marL="857250" lvl="1" indent="-457200">
              <a:buFont typeface="+mj-lt"/>
              <a:buAutoNum type="arabicPeriod"/>
            </a:pPr>
            <a:r>
              <a:rPr lang="ru-RU" dirty="0" smtClean="0">
                <a:solidFill>
                  <a:schemeClr val="tx1"/>
                </a:solidFill>
              </a:rPr>
              <a:t>проектов</a:t>
            </a:r>
            <a:r>
              <a:rPr lang="ru-RU" dirty="0">
                <a:solidFill>
                  <a:schemeClr val="tx1"/>
                </a:solidFill>
              </a:rPr>
              <a:t>, для которых нужна проверка концепции, </a:t>
            </a:r>
            <a:r>
              <a:rPr lang="ru-RU" dirty="0" smtClean="0">
                <a:solidFill>
                  <a:schemeClr val="tx1"/>
                </a:solidFill>
              </a:rPr>
              <a:t>демонстрация технической </a:t>
            </a:r>
            <a:r>
              <a:rPr lang="ru-RU" dirty="0">
                <a:solidFill>
                  <a:schemeClr val="tx1"/>
                </a:solidFill>
              </a:rPr>
              <a:t>осуществимости или промежуточных продуктов;</a:t>
            </a:r>
          </a:p>
          <a:p>
            <a:pPr marL="457200" indent="-457200">
              <a:buFont typeface="+mj-lt"/>
              <a:buAutoNum type="arabicPeriod"/>
            </a:pPr>
            <a:r>
              <a:rPr lang="ru-RU" dirty="0" smtClean="0">
                <a:solidFill>
                  <a:schemeClr val="tx1"/>
                </a:solidFill>
              </a:rPr>
              <a:t>при </a:t>
            </a:r>
            <a:r>
              <a:rPr lang="ru-RU" dirty="0">
                <a:solidFill>
                  <a:schemeClr val="tx1"/>
                </a:solidFill>
              </a:rPr>
              <a:t>разработке проектов, использующих новые технологии.</a:t>
            </a:r>
          </a:p>
        </p:txBody>
      </p:sp>
    </p:spTree>
    <p:extLst>
      <p:ext uri="{BB962C8B-B14F-4D97-AF65-F5344CB8AC3E}">
        <p14:creationId xmlns:p14="http://schemas.microsoft.com/office/powerpoint/2010/main" val="3965830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Спиральная модель</a:t>
            </a:r>
          </a:p>
        </p:txBody>
      </p:sp>
      <p:pic>
        <p:nvPicPr>
          <p:cNvPr id="1026" name="Picture 2" descr="Спиральная модель разработки ПО"/>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467682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352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Выбор модели жизненного цикла</a:t>
            </a:r>
            <a:endParaRPr lang="ru-RU" sz="3200" dirty="0"/>
          </a:p>
        </p:txBody>
      </p:sp>
      <p:sp>
        <p:nvSpPr>
          <p:cNvPr id="6" name="Объект 5"/>
          <p:cNvSpPr>
            <a:spLocks noGrp="1"/>
          </p:cNvSpPr>
          <p:nvPr>
            <p:ph idx="1"/>
          </p:nvPr>
        </p:nvSpPr>
        <p:spPr>
          <a:xfrm>
            <a:off x="467544" y="1700808"/>
            <a:ext cx="8229600" cy="4525963"/>
          </a:xfrm>
        </p:spPr>
        <p:txBody>
          <a:bodyPr>
            <a:normAutofit/>
          </a:bodyPr>
          <a:lstStyle/>
          <a:p>
            <a:pPr marL="0" indent="0">
              <a:lnSpc>
                <a:spcPct val="80000"/>
              </a:lnSpc>
              <a:buNone/>
            </a:pPr>
            <a:r>
              <a:rPr lang="ru-RU" sz="2000" dirty="0">
                <a:solidFill>
                  <a:schemeClr val="tx1"/>
                </a:solidFill>
              </a:rPr>
              <a:t>Институтом качества программного обеспечения SQI (</a:t>
            </a:r>
            <a:r>
              <a:rPr lang="ru-RU" sz="2000" dirty="0" err="1">
                <a:solidFill>
                  <a:schemeClr val="tx1"/>
                </a:solidFill>
              </a:rPr>
              <a:t>Software</a:t>
            </a:r>
            <a:r>
              <a:rPr lang="ru-RU" sz="2000" dirty="0">
                <a:solidFill>
                  <a:schemeClr val="tx1"/>
                </a:solidFill>
              </a:rPr>
              <a:t> </a:t>
            </a:r>
            <a:r>
              <a:rPr lang="ru-RU" sz="2000" dirty="0" err="1" smtClean="0">
                <a:solidFill>
                  <a:schemeClr val="tx1"/>
                </a:solidFill>
              </a:rPr>
              <a:t>Quality</a:t>
            </a:r>
            <a:r>
              <a:rPr lang="ru-RU" sz="2000" dirty="0" smtClean="0">
                <a:solidFill>
                  <a:schemeClr val="tx1"/>
                </a:solidFill>
              </a:rPr>
              <a:t> </a:t>
            </a:r>
            <a:r>
              <a:rPr lang="ru-RU" sz="2000" dirty="0" err="1" smtClean="0">
                <a:solidFill>
                  <a:schemeClr val="tx1"/>
                </a:solidFill>
              </a:rPr>
              <a:t>Institute</a:t>
            </a:r>
            <a:r>
              <a:rPr lang="ru-RU" sz="2000" dirty="0">
                <a:solidFill>
                  <a:schemeClr val="tx1"/>
                </a:solidFill>
              </a:rPr>
              <a:t>, США) специально для выбора модели ЖЦ предложена схема </a:t>
            </a:r>
            <a:r>
              <a:rPr lang="ru-RU" sz="2000" b="1" dirty="0" smtClean="0">
                <a:solidFill>
                  <a:schemeClr val="tx1"/>
                </a:solidFill>
              </a:rPr>
              <a:t>классификации</a:t>
            </a:r>
            <a:r>
              <a:rPr lang="ru-RU" sz="2000" dirty="0" smtClean="0">
                <a:solidFill>
                  <a:schemeClr val="tx1"/>
                </a:solidFill>
              </a:rPr>
              <a:t> </a:t>
            </a:r>
            <a:r>
              <a:rPr lang="ru-RU" sz="2000" dirty="0">
                <a:solidFill>
                  <a:schemeClr val="tx1"/>
                </a:solidFill>
              </a:rPr>
              <a:t>проектов по разработке ПС и </a:t>
            </a:r>
            <a:r>
              <a:rPr lang="ru-RU" sz="2000" dirty="0" smtClean="0">
                <a:solidFill>
                  <a:schemeClr val="tx1"/>
                </a:solidFill>
              </a:rPr>
              <a:t>систем.</a:t>
            </a:r>
          </a:p>
          <a:p>
            <a:pPr marL="0" indent="0">
              <a:buNone/>
            </a:pPr>
            <a:r>
              <a:rPr lang="ru-RU" sz="2000" dirty="0">
                <a:solidFill>
                  <a:schemeClr val="tx1"/>
                </a:solidFill>
              </a:rPr>
              <a:t>Критерии классификации проектов, предложенные Институтом SQI, объединены в следующие категории:</a:t>
            </a:r>
          </a:p>
          <a:p>
            <a:pPr marL="0" indent="0">
              <a:lnSpc>
                <a:spcPct val="80000"/>
              </a:lnSpc>
              <a:buNone/>
            </a:pPr>
            <a:endParaRPr lang="ru-RU" sz="2000" b="1" i="1" dirty="0" smtClean="0"/>
          </a:p>
          <a:p>
            <a:pPr marL="457200" indent="-457200">
              <a:lnSpc>
                <a:spcPct val="80000"/>
              </a:lnSpc>
              <a:buFont typeface="+mj-lt"/>
              <a:buAutoNum type="arabicPeriod"/>
            </a:pPr>
            <a:r>
              <a:rPr lang="ru-RU" sz="2000" dirty="0" smtClean="0">
                <a:solidFill>
                  <a:schemeClr val="tx1"/>
                </a:solidFill>
              </a:rPr>
              <a:t>Характеристики</a:t>
            </a:r>
            <a:r>
              <a:rPr lang="ru-RU" sz="2000" b="1" dirty="0" smtClean="0">
                <a:solidFill>
                  <a:schemeClr val="tx1"/>
                </a:solidFill>
              </a:rPr>
              <a:t> </a:t>
            </a:r>
            <a:r>
              <a:rPr lang="ru-RU" sz="2000" b="1" dirty="0">
                <a:solidFill>
                  <a:schemeClr val="tx1"/>
                </a:solidFill>
              </a:rPr>
              <a:t>требований к </a:t>
            </a:r>
            <a:r>
              <a:rPr lang="ru-RU" sz="2000" b="1" dirty="0" smtClean="0">
                <a:solidFill>
                  <a:schemeClr val="tx1"/>
                </a:solidFill>
              </a:rPr>
              <a:t>проекту</a:t>
            </a:r>
          </a:p>
          <a:p>
            <a:pPr marL="457200" indent="-457200">
              <a:lnSpc>
                <a:spcPct val="80000"/>
              </a:lnSpc>
              <a:buFont typeface="+mj-lt"/>
              <a:buAutoNum type="arabicPeriod"/>
            </a:pPr>
            <a:r>
              <a:rPr lang="ru-RU" sz="2000" dirty="0">
                <a:solidFill>
                  <a:schemeClr val="tx1"/>
                </a:solidFill>
              </a:rPr>
              <a:t>Характеристики</a:t>
            </a:r>
            <a:r>
              <a:rPr lang="ru-RU" sz="2000" b="1" dirty="0">
                <a:solidFill>
                  <a:schemeClr val="tx1"/>
                </a:solidFill>
              </a:rPr>
              <a:t> команды </a:t>
            </a:r>
            <a:r>
              <a:rPr lang="ru-RU" sz="2000" b="1" dirty="0" smtClean="0">
                <a:solidFill>
                  <a:schemeClr val="tx1"/>
                </a:solidFill>
              </a:rPr>
              <a:t>разработчиков</a:t>
            </a:r>
          </a:p>
          <a:p>
            <a:pPr marL="457200" indent="-457200">
              <a:lnSpc>
                <a:spcPct val="80000"/>
              </a:lnSpc>
              <a:buFont typeface="+mj-lt"/>
              <a:buAutoNum type="arabicPeriod"/>
            </a:pPr>
            <a:r>
              <a:rPr lang="ru-RU" sz="2000" dirty="0">
                <a:solidFill>
                  <a:schemeClr val="tx1"/>
                </a:solidFill>
              </a:rPr>
              <a:t>Характеристики</a:t>
            </a:r>
            <a:r>
              <a:rPr lang="ru-RU" sz="2000" b="1" dirty="0">
                <a:solidFill>
                  <a:schemeClr val="tx1"/>
                </a:solidFill>
              </a:rPr>
              <a:t> пользователей </a:t>
            </a:r>
            <a:r>
              <a:rPr lang="ru-RU" sz="2000" dirty="0">
                <a:solidFill>
                  <a:schemeClr val="tx1"/>
                </a:solidFill>
              </a:rPr>
              <a:t>(заказчиков)</a:t>
            </a:r>
          </a:p>
          <a:p>
            <a:pPr marL="457200" indent="-457200">
              <a:lnSpc>
                <a:spcPct val="80000"/>
              </a:lnSpc>
              <a:buFont typeface="+mj-lt"/>
              <a:buAutoNum type="arabicPeriod"/>
            </a:pPr>
            <a:r>
              <a:rPr lang="ru-RU" sz="2000" dirty="0">
                <a:solidFill>
                  <a:schemeClr val="tx1"/>
                </a:solidFill>
              </a:rPr>
              <a:t>Характеристики типов </a:t>
            </a:r>
            <a:r>
              <a:rPr lang="ru-RU" sz="2000" b="1" dirty="0">
                <a:solidFill>
                  <a:schemeClr val="tx1"/>
                </a:solidFill>
              </a:rPr>
              <a:t>проектов и рисков</a:t>
            </a:r>
          </a:p>
        </p:txBody>
      </p:sp>
    </p:spTree>
    <p:extLst>
      <p:ext uri="{BB962C8B-B14F-4D97-AF65-F5344CB8AC3E}">
        <p14:creationId xmlns:p14="http://schemas.microsoft.com/office/powerpoint/2010/main" val="401671154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Выбор модели жизненного цикла</a:t>
            </a:r>
            <a:endParaRPr lang="ru-RU" sz="32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164543157"/>
              </p:ext>
            </p:extLst>
          </p:nvPr>
        </p:nvGraphicFramePr>
        <p:xfrm>
          <a:off x="467544" y="2420888"/>
          <a:ext cx="8229600" cy="3810000"/>
        </p:xfrm>
        <a:graphic>
          <a:graphicData uri="http://schemas.openxmlformats.org/drawingml/2006/table">
            <a:tbl>
              <a:tblPr firstRow="1" bandRow="1">
                <a:tableStyleId>{9D7B26C5-4107-4FEC-AEDC-1716B250A1EF}</a:tableStyleId>
              </a:tblPr>
              <a:tblGrid>
                <a:gridCol w="3600400"/>
                <a:gridCol w="1224136"/>
                <a:gridCol w="1152128"/>
                <a:gridCol w="1152128"/>
                <a:gridCol w="1100808"/>
              </a:tblGrid>
              <a:tr h="370840">
                <a:tc>
                  <a:txBody>
                    <a:bodyPr/>
                    <a:lstStyle/>
                    <a:p>
                      <a:r>
                        <a:rPr lang="ru-RU" sz="1400" b="1" kern="1200" dirty="0" smtClean="0">
                          <a:solidFill>
                            <a:schemeClr val="tx1"/>
                          </a:solidFill>
                          <a:latin typeface="+mn-lt"/>
                          <a:ea typeface="+mn-ea"/>
                          <a:cs typeface="+mn-cs"/>
                        </a:rPr>
                        <a:t>Критерии категории требований</a:t>
                      </a:r>
                      <a:endParaRPr lang="ru-RU" sz="1400" b="1" kern="1200" dirty="0">
                        <a:solidFill>
                          <a:schemeClr val="tx1"/>
                        </a:solidFill>
                        <a:latin typeface="+mn-lt"/>
                        <a:ea typeface="+mn-ea"/>
                        <a:cs typeface="+mn-cs"/>
                      </a:endParaRPr>
                    </a:p>
                  </a:txBody>
                  <a:tcPr/>
                </a:tc>
                <a:tc>
                  <a:txBody>
                    <a:bodyPr/>
                    <a:lstStyle/>
                    <a:p>
                      <a:r>
                        <a:rPr lang="ru-RU" sz="1400" dirty="0" smtClean="0"/>
                        <a:t>Каскадная</a:t>
                      </a:r>
                      <a:endParaRPr lang="ru-RU" sz="1400" dirty="0"/>
                    </a:p>
                  </a:txBody>
                  <a:tcPr/>
                </a:tc>
                <a:tc>
                  <a:txBody>
                    <a:bodyPr/>
                    <a:lstStyle/>
                    <a:p>
                      <a:r>
                        <a:rPr lang="en-US" sz="1400" dirty="0" smtClean="0"/>
                        <a:t>V-</a:t>
                      </a:r>
                      <a:r>
                        <a:rPr lang="ru-RU" sz="1400" dirty="0" smtClean="0"/>
                        <a:t>модель</a:t>
                      </a:r>
                      <a:endParaRPr lang="ru-RU" sz="1400" dirty="0"/>
                    </a:p>
                  </a:txBody>
                  <a:tcPr/>
                </a:tc>
                <a:tc>
                  <a:txBody>
                    <a:bodyPr/>
                    <a:lstStyle/>
                    <a:p>
                      <a:r>
                        <a:rPr lang="ru-RU" sz="1400" dirty="0" smtClean="0"/>
                        <a:t>Инкрементная</a:t>
                      </a:r>
                      <a:endParaRPr lang="ru-RU" sz="1400" dirty="0"/>
                    </a:p>
                  </a:txBody>
                  <a:tcPr/>
                </a:tc>
                <a:tc>
                  <a:txBody>
                    <a:bodyPr/>
                    <a:lstStyle/>
                    <a:p>
                      <a:r>
                        <a:rPr lang="ru-RU" sz="1400" dirty="0" smtClean="0"/>
                        <a:t>Эволюционная</a:t>
                      </a:r>
                      <a:endParaRPr lang="ru-RU" sz="1400" dirty="0"/>
                    </a:p>
                  </a:txBody>
                  <a:tcPr/>
                </a:tc>
              </a:tr>
              <a:tr h="370840">
                <a:tc>
                  <a:txBody>
                    <a:bodyPr/>
                    <a:lstStyle/>
                    <a:p>
                      <a:r>
                        <a:rPr lang="ru-RU" sz="1600" b="0" i="0" u="none" strike="noStrike" kern="1200" baseline="0" dirty="0" smtClean="0">
                          <a:solidFill>
                            <a:schemeClr val="tx1"/>
                          </a:solidFill>
                          <a:latin typeface="+mn-lt"/>
                          <a:ea typeface="+mn-ea"/>
                          <a:cs typeface="+mn-cs"/>
                        </a:rPr>
                        <a:t>Являются ли требования к</a:t>
                      </a:r>
                    </a:p>
                    <a:p>
                      <a:r>
                        <a:rPr lang="ru-RU" sz="1600" b="0" i="0" u="none" strike="noStrike" kern="1200" baseline="0" dirty="0" smtClean="0">
                          <a:solidFill>
                            <a:schemeClr val="tx1"/>
                          </a:solidFill>
                          <a:latin typeface="+mn-lt"/>
                          <a:ea typeface="+mn-ea"/>
                          <a:cs typeface="+mn-cs"/>
                        </a:rPr>
                        <a:t>проекту легко определимыми и реализуемыми?</a:t>
                      </a:r>
                      <a:endParaRPr lang="ru-RU" sz="1600" dirty="0"/>
                    </a:p>
                  </a:txBody>
                  <a:tcPr/>
                </a:tc>
                <a:tc>
                  <a:txBody>
                    <a:bodyPr/>
                    <a:lstStyle/>
                    <a:p>
                      <a:pPr algn="ctr"/>
                      <a:r>
                        <a:rPr lang="ru-RU" sz="1600" dirty="0" smtClean="0"/>
                        <a:t>Да</a:t>
                      </a:r>
                      <a:endParaRPr lang="ru-RU" sz="1600" dirty="0"/>
                    </a:p>
                  </a:txBody>
                  <a:tcPr anchor="ctr"/>
                </a:tc>
                <a:tc>
                  <a:txBody>
                    <a:bodyPr/>
                    <a:lstStyle/>
                    <a:p>
                      <a:pPr algn="ctr"/>
                      <a:r>
                        <a:rPr lang="ru-RU" sz="1600" dirty="0" smtClean="0"/>
                        <a:t>Да</a:t>
                      </a:r>
                      <a:endParaRPr lang="ru-RU" sz="1600" dirty="0"/>
                    </a:p>
                  </a:txBody>
                  <a:tcPr anchor="ctr"/>
                </a:tc>
                <a:tc>
                  <a:txBody>
                    <a:bodyPr/>
                    <a:lstStyle/>
                    <a:p>
                      <a:pPr algn="ctr"/>
                      <a:r>
                        <a:rPr lang="ru-RU" sz="1600" dirty="0" smtClean="0"/>
                        <a:t>Нет</a:t>
                      </a:r>
                      <a:endParaRPr lang="ru-RU" sz="1600" dirty="0"/>
                    </a:p>
                  </a:txBody>
                  <a:tcPr anchor="ctr"/>
                </a:tc>
                <a:tc>
                  <a:txBody>
                    <a:bodyPr/>
                    <a:lstStyle/>
                    <a:p>
                      <a:pPr algn="ctr"/>
                      <a:r>
                        <a:rPr lang="ru-RU" sz="1600" dirty="0" smtClean="0"/>
                        <a:t>Нет</a:t>
                      </a:r>
                      <a:endParaRPr lang="ru-RU" sz="1600" dirty="0"/>
                    </a:p>
                  </a:txBody>
                  <a:tcPr anchor="ctr"/>
                </a:tc>
              </a:tr>
              <a:tr h="370840">
                <a:tc>
                  <a:txBody>
                    <a:bodyPr/>
                    <a:lstStyle/>
                    <a:p>
                      <a:r>
                        <a:rPr lang="ru-RU" sz="1600" b="0" i="0" u="none" strike="noStrike" kern="1200" baseline="0" dirty="0" smtClean="0">
                          <a:solidFill>
                            <a:schemeClr val="tx1"/>
                          </a:solidFill>
                          <a:latin typeface="+mn-lt"/>
                          <a:ea typeface="+mn-ea"/>
                          <a:cs typeface="+mn-cs"/>
                        </a:rPr>
                        <a:t>Могут ли требования быть</a:t>
                      </a:r>
                    </a:p>
                    <a:p>
                      <a:r>
                        <a:rPr lang="ru-RU" sz="1600" b="0" i="0" u="none" strike="noStrike" kern="1200" baseline="0" dirty="0" smtClean="0">
                          <a:solidFill>
                            <a:schemeClr val="tx1"/>
                          </a:solidFill>
                          <a:latin typeface="+mn-lt"/>
                          <a:ea typeface="+mn-ea"/>
                          <a:cs typeface="+mn-cs"/>
                        </a:rPr>
                        <a:t>сформулированы в начале</a:t>
                      </a:r>
                    </a:p>
                    <a:p>
                      <a:r>
                        <a:rPr lang="ru-RU" sz="1600" b="0" i="0" u="none" strike="noStrike" kern="1200" baseline="0" dirty="0" smtClean="0">
                          <a:solidFill>
                            <a:schemeClr val="tx1"/>
                          </a:solidFill>
                          <a:latin typeface="+mn-lt"/>
                          <a:ea typeface="+mn-ea"/>
                          <a:cs typeface="+mn-cs"/>
                        </a:rPr>
                        <a:t>ЖЦ?</a:t>
                      </a:r>
                      <a:endParaRPr lang="ru-RU" sz="1600" dirty="0"/>
                    </a:p>
                  </a:txBody>
                  <a:tcPr/>
                </a:tc>
                <a:tc>
                  <a:txBody>
                    <a:bodyPr/>
                    <a:lstStyle/>
                    <a:p>
                      <a:pPr algn="ctr"/>
                      <a:r>
                        <a:rPr lang="ru-RU" sz="1600" dirty="0" smtClean="0"/>
                        <a:t>Да</a:t>
                      </a:r>
                      <a:endParaRPr lang="ru-RU" sz="1600" dirty="0"/>
                    </a:p>
                  </a:txBody>
                  <a:tcPr anchor="ctr"/>
                </a:tc>
                <a:tc>
                  <a:txBody>
                    <a:bodyPr/>
                    <a:lstStyle/>
                    <a:p>
                      <a:pPr algn="ctr"/>
                      <a:r>
                        <a:rPr lang="ru-RU" sz="1600" dirty="0" smtClean="0"/>
                        <a:t>Да</a:t>
                      </a:r>
                      <a:endParaRPr lang="ru-RU" sz="1600" dirty="0"/>
                    </a:p>
                  </a:txBody>
                  <a:tcPr anchor="ctr"/>
                </a:tc>
                <a:tc>
                  <a:txBody>
                    <a:bodyPr/>
                    <a:lstStyle/>
                    <a:p>
                      <a:pPr algn="ctr"/>
                      <a:r>
                        <a:rPr lang="ru-RU" sz="1600" dirty="0" smtClean="0"/>
                        <a:t>Да</a:t>
                      </a:r>
                      <a:endParaRPr lang="ru-RU" sz="1600" dirty="0"/>
                    </a:p>
                  </a:txBody>
                  <a:tcPr anchor="ctr"/>
                </a:tc>
                <a:tc>
                  <a:txBody>
                    <a:bodyPr/>
                    <a:lstStyle/>
                    <a:p>
                      <a:pPr algn="ctr"/>
                      <a:r>
                        <a:rPr lang="ru-RU" sz="1600" dirty="0" smtClean="0"/>
                        <a:t>Нет</a:t>
                      </a:r>
                      <a:endParaRPr lang="ru-RU" sz="1600" dirty="0"/>
                    </a:p>
                  </a:txBody>
                  <a:tcPr anchor="ctr"/>
                </a:tc>
              </a:tr>
              <a:tr h="370840">
                <a:tc>
                  <a:txBody>
                    <a:bodyPr/>
                    <a:lstStyle/>
                    <a:p>
                      <a:r>
                        <a:rPr lang="ru-RU" sz="1600" b="0" i="0" u="none" strike="noStrike" kern="1200" baseline="0" dirty="0" smtClean="0">
                          <a:solidFill>
                            <a:schemeClr val="tx1"/>
                          </a:solidFill>
                          <a:latin typeface="+mn-lt"/>
                          <a:ea typeface="+mn-ea"/>
                          <a:cs typeface="+mn-cs"/>
                        </a:rPr>
                        <a:t>Часто ли будут изменяться</a:t>
                      </a:r>
                    </a:p>
                    <a:p>
                      <a:r>
                        <a:rPr lang="ru-RU" sz="1600" b="0" i="0" u="none" strike="noStrike" kern="1200" baseline="0" dirty="0" smtClean="0">
                          <a:solidFill>
                            <a:schemeClr val="tx1"/>
                          </a:solidFill>
                          <a:latin typeface="+mn-lt"/>
                          <a:ea typeface="+mn-ea"/>
                          <a:cs typeface="+mn-cs"/>
                        </a:rPr>
                        <a:t>требования на протяжении</a:t>
                      </a:r>
                    </a:p>
                    <a:p>
                      <a:r>
                        <a:rPr lang="ru-RU" sz="1600" b="0" i="0" u="none" strike="noStrike" kern="1200" baseline="0" dirty="0" smtClean="0">
                          <a:solidFill>
                            <a:schemeClr val="tx1"/>
                          </a:solidFill>
                          <a:latin typeface="+mn-lt"/>
                          <a:ea typeface="+mn-ea"/>
                          <a:cs typeface="+mn-cs"/>
                        </a:rPr>
                        <a:t>ЖЦ?</a:t>
                      </a:r>
                      <a:endParaRPr lang="ru-RU" sz="1600" dirty="0"/>
                    </a:p>
                  </a:txBody>
                  <a:tcPr/>
                </a:tc>
                <a:tc>
                  <a:txBody>
                    <a:bodyPr/>
                    <a:lstStyle/>
                    <a:p>
                      <a:pPr algn="ctr"/>
                      <a:r>
                        <a:rPr lang="ru-RU" sz="1600" dirty="0" smtClean="0"/>
                        <a:t>Нет</a:t>
                      </a:r>
                      <a:endParaRPr lang="ru-RU" sz="1600" dirty="0"/>
                    </a:p>
                  </a:txBody>
                  <a:tcPr anchor="ctr"/>
                </a:tc>
                <a:tc>
                  <a:txBody>
                    <a:bodyPr/>
                    <a:lstStyle/>
                    <a:p>
                      <a:pPr algn="ctr"/>
                      <a:r>
                        <a:rPr lang="ru-RU" sz="1600" dirty="0" smtClean="0"/>
                        <a:t>Нет</a:t>
                      </a:r>
                      <a:endParaRPr lang="ru-RU" sz="1600" dirty="0"/>
                    </a:p>
                  </a:txBody>
                  <a:tcPr anchor="ctr"/>
                </a:tc>
                <a:tc>
                  <a:txBody>
                    <a:bodyPr/>
                    <a:lstStyle/>
                    <a:p>
                      <a:pPr algn="ctr"/>
                      <a:r>
                        <a:rPr lang="ru-RU" sz="1600" dirty="0" smtClean="0"/>
                        <a:t>Нет</a:t>
                      </a:r>
                      <a:endParaRPr lang="ru-RU" sz="1600" dirty="0"/>
                    </a:p>
                  </a:txBody>
                  <a:tcPr anchor="ctr"/>
                </a:tc>
                <a:tc>
                  <a:txBody>
                    <a:bodyPr/>
                    <a:lstStyle/>
                    <a:p>
                      <a:pPr algn="ctr"/>
                      <a:r>
                        <a:rPr lang="ru-RU" sz="1600" dirty="0" smtClean="0"/>
                        <a:t>Да</a:t>
                      </a:r>
                      <a:endParaRPr lang="ru-RU" sz="1600" dirty="0"/>
                    </a:p>
                  </a:txBody>
                  <a:tcPr anchor="ctr"/>
                </a:tc>
              </a:tr>
              <a:tr h="370840">
                <a:tc>
                  <a:txBody>
                    <a:bodyPr/>
                    <a:lstStyle/>
                    <a:p>
                      <a:r>
                        <a:rPr lang="ru-RU" sz="1600" b="0" i="0" u="none" strike="noStrike" kern="1200" baseline="0" dirty="0" smtClean="0">
                          <a:solidFill>
                            <a:schemeClr val="tx1"/>
                          </a:solidFill>
                          <a:latin typeface="+mn-lt"/>
                          <a:ea typeface="+mn-ea"/>
                          <a:cs typeface="+mn-cs"/>
                        </a:rPr>
                        <a:t>Нужно ли реализовать основные требования на ранних этапах разработки?</a:t>
                      </a:r>
                      <a:endParaRPr lang="ru-RU" sz="1600" dirty="0"/>
                    </a:p>
                  </a:txBody>
                  <a:tcPr/>
                </a:tc>
                <a:tc>
                  <a:txBody>
                    <a:bodyPr/>
                    <a:lstStyle/>
                    <a:p>
                      <a:pPr algn="ctr"/>
                      <a:r>
                        <a:rPr lang="ru-RU" sz="1600" dirty="0" smtClean="0"/>
                        <a:t>Нет</a:t>
                      </a:r>
                      <a:endParaRPr lang="ru-RU" sz="1600" dirty="0"/>
                    </a:p>
                  </a:txBody>
                  <a:tcPr anchor="ctr"/>
                </a:tc>
                <a:tc>
                  <a:txBody>
                    <a:bodyPr/>
                    <a:lstStyle/>
                    <a:p>
                      <a:pPr algn="ctr"/>
                      <a:r>
                        <a:rPr lang="ru-RU" sz="1600" dirty="0" smtClean="0"/>
                        <a:t>Нет</a:t>
                      </a:r>
                      <a:endParaRPr lang="ru-RU" sz="1600" dirty="0"/>
                    </a:p>
                  </a:txBody>
                  <a:tcPr anchor="ctr"/>
                </a:tc>
                <a:tc>
                  <a:txBody>
                    <a:bodyPr/>
                    <a:lstStyle/>
                    <a:p>
                      <a:pPr algn="ctr"/>
                      <a:r>
                        <a:rPr lang="ru-RU" sz="1600" dirty="0" smtClean="0"/>
                        <a:t>Да</a:t>
                      </a:r>
                      <a:endParaRPr lang="ru-RU" sz="1600" dirty="0"/>
                    </a:p>
                  </a:txBody>
                  <a:tcPr anchor="ctr"/>
                </a:tc>
                <a:tc>
                  <a:txBody>
                    <a:bodyPr/>
                    <a:lstStyle/>
                    <a:p>
                      <a:pPr algn="ctr"/>
                      <a:r>
                        <a:rPr lang="ru-RU" sz="1600" dirty="0" smtClean="0"/>
                        <a:t>Да</a:t>
                      </a:r>
                      <a:endParaRPr lang="ru-RU" sz="1600" dirty="0"/>
                    </a:p>
                  </a:txBody>
                  <a:tcPr anchor="ctr"/>
                </a:tc>
              </a:tr>
            </a:tbl>
          </a:graphicData>
        </a:graphic>
      </p:graphicFrame>
    </p:spTree>
    <p:extLst>
      <p:ext uri="{BB962C8B-B14F-4D97-AF65-F5344CB8AC3E}">
        <p14:creationId xmlns:p14="http://schemas.microsoft.com/office/powerpoint/2010/main" val="3207060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Выбор модели жизненного цикла</a:t>
            </a:r>
            <a:endParaRPr lang="ru-RU" sz="3200"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260717362"/>
              </p:ext>
            </p:extLst>
          </p:nvPr>
        </p:nvGraphicFramePr>
        <p:xfrm>
          <a:off x="467544" y="2420888"/>
          <a:ext cx="8229600" cy="3810000"/>
        </p:xfrm>
        <a:graphic>
          <a:graphicData uri="http://schemas.openxmlformats.org/drawingml/2006/table">
            <a:tbl>
              <a:tblPr firstRow="1" bandRow="1">
                <a:tableStyleId>{9D7B26C5-4107-4FEC-AEDC-1716B250A1EF}</a:tableStyleId>
              </a:tblPr>
              <a:tblGrid>
                <a:gridCol w="3600400"/>
                <a:gridCol w="1224136"/>
                <a:gridCol w="1152128"/>
                <a:gridCol w="1152128"/>
                <a:gridCol w="1100808"/>
              </a:tblGrid>
              <a:tr h="370840">
                <a:tc>
                  <a:txBody>
                    <a:bodyPr/>
                    <a:lstStyle/>
                    <a:p>
                      <a:r>
                        <a:rPr lang="ru-RU" sz="1400" b="1" kern="1200" dirty="0" smtClean="0">
                          <a:solidFill>
                            <a:schemeClr val="tx1"/>
                          </a:solidFill>
                          <a:latin typeface="+mn-lt"/>
                          <a:ea typeface="+mn-ea"/>
                          <a:cs typeface="+mn-cs"/>
                        </a:rPr>
                        <a:t>Критерии категории команды разработчиков проекта</a:t>
                      </a:r>
                      <a:endParaRPr lang="ru-RU" sz="1400" b="1" kern="1200" dirty="0">
                        <a:solidFill>
                          <a:schemeClr val="tx1"/>
                        </a:solidFill>
                        <a:latin typeface="+mn-lt"/>
                        <a:ea typeface="+mn-ea"/>
                        <a:cs typeface="+mn-cs"/>
                      </a:endParaRPr>
                    </a:p>
                  </a:txBody>
                  <a:tcPr/>
                </a:tc>
                <a:tc>
                  <a:txBody>
                    <a:bodyPr/>
                    <a:lstStyle/>
                    <a:p>
                      <a:r>
                        <a:rPr lang="ru-RU" sz="1400" dirty="0" smtClean="0"/>
                        <a:t>Каскадная</a:t>
                      </a:r>
                      <a:endParaRPr lang="ru-RU" sz="1400" dirty="0"/>
                    </a:p>
                  </a:txBody>
                  <a:tcPr/>
                </a:tc>
                <a:tc>
                  <a:txBody>
                    <a:bodyPr/>
                    <a:lstStyle/>
                    <a:p>
                      <a:r>
                        <a:rPr lang="en-US" sz="1400" dirty="0" smtClean="0"/>
                        <a:t>V-</a:t>
                      </a:r>
                      <a:r>
                        <a:rPr lang="ru-RU" sz="1400" dirty="0" smtClean="0"/>
                        <a:t>модель</a:t>
                      </a:r>
                      <a:endParaRPr lang="ru-RU" sz="1400" dirty="0"/>
                    </a:p>
                  </a:txBody>
                  <a:tcPr/>
                </a:tc>
                <a:tc>
                  <a:txBody>
                    <a:bodyPr/>
                    <a:lstStyle/>
                    <a:p>
                      <a:r>
                        <a:rPr lang="ru-RU" sz="1400" dirty="0" smtClean="0"/>
                        <a:t>Инкрементная</a:t>
                      </a:r>
                      <a:endParaRPr lang="ru-RU" sz="1400" dirty="0"/>
                    </a:p>
                  </a:txBody>
                  <a:tcPr/>
                </a:tc>
                <a:tc>
                  <a:txBody>
                    <a:bodyPr/>
                    <a:lstStyle/>
                    <a:p>
                      <a:r>
                        <a:rPr lang="ru-RU" sz="1400" dirty="0" smtClean="0"/>
                        <a:t>Эволюционная</a:t>
                      </a:r>
                      <a:endParaRPr lang="ru-RU" sz="1400" dirty="0"/>
                    </a:p>
                  </a:txBody>
                  <a:tcPr/>
                </a:tc>
              </a:tr>
              <a:tr h="370840">
                <a:tc>
                  <a:txBody>
                    <a:bodyPr/>
                    <a:lstStyle/>
                    <a:p>
                      <a:r>
                        <a:rPr lang="ru-RU" sz="1800" b="0" i="0" u="none" strike="noStrike" kern="1200" baseline="0" dirty="0" smtClean="0">
                          <a:solidFill>
                            <a:schemeClr val="tx1"/>
                          </a:solidFill>
                          <a:latin typeface="+mn-lt"/>
                          <a:ea typeface="+mn-ea"/>
                          <a:cs typeface="+mn-cs"/>
                        </a:rPr>
                        <a:t>Являются ли проблемы</a:t>
                      </a:r>
                    </a:p>
                    <a:p>
                      <a:r>
                        <a:rPr lang="ru-RU" sz="1800" b="0" i="0" u="none" strike="noStrike" kern="1200" baseline="0" dirty="0" smtClean="0">
                          <a:solidFill>
                            <a:schemeClr val="tx1"/>
                          </a:solidFill>
                          <a:latin typeface="+mn-lt"/>
                          <a:ea typeface="+mn-ea"/>
                          <a:cs typeface="+mn-cs"/>
                        </a:rPr>
                        <a:t>предметной области проекта новыми для большинства разработчиков?</a:t>
                      </a:r>
                      <a:endParaRPr lang="ru-RU" sz="1600" dirty="0"/>
                    </a:p>
                  </a:txBody>
                  <a:tcPr/>
                </a:tc>
                <a:tc>
                  <a:txBody>
                    <a:bodyPr/>
                    <a:lstStyle/>
                    <a:p>
                      <a:pPr algn="ctr"/>
                      <a:r>
                        <a:rPr lang="ru-RU" sz="1600" dirty="0" smtClean="0"/>
                        <a:t>Нет</a:t>
                      </a:r>
                      <a:endParaRPr lang="ru-RU" sz="1600" dirty="0"/>
                    </a:p>
                  </a:txBody>
                  <a:tcPr anchor="ctr"/>
                </a:tc>
                <a:tc>
                  <a:txBody>
                    <a:bodyPr/>
                    <a:lstStyle/>
                    <a:p>
                      <a:pPr algn="ctr"/>
                      <a:r>
                        <a:rPr lang="ru-RU" sz="1600" dirty="0" smtClean="0"/>
                        <a:t>Нет</a:t>
                      </a:r>
                      <a:endParaRPr lang="ru-RU" sz="1600" dirty="0"/>
                    </a:p>
                  </a:txBody>
                  <a:tcPr anchor="ctr"/>
                </a:tc>
                <a:tc>
                  <a:txBody>
                    <a:bodyPr/>
                    <a:lstStyle/>
                    <a:p>
                      <a:pPr algn="ctr"/>
                      <a:r>
                        <a:rPr lang="ru-RU" sz="1600" dirty="0" smtClean="0"/>
                        <a:t>Нет</a:t>
                      </a:r>
                      <a:endParaRPr lang="ru-RU" sz="1600" dirty="0"/>
                    </a:p>
                  </a:txBody>
                  <a:tcPr anchor="ctr"/>
                </a:tc>
                <a:tc>
                  <a:txBody>
                    <a:bodyPr/>
                    <a:lstStyle/>
                    <a:p>
                      <a:pPr algn="ctr"/>
                      <a:r>
                        <a:rPr lang="ru-RU" sz="1600" dirty="0" smtClean="0"/>
                        <a:t>Да</a:t>
                      </a:r>
                      <a:endParaRPr lang="ru-RU" sz="1600" dirty="0"/>
                    </a:p>
                  </a:txBody>
                  <a:tcPr anchor="ctr"/>
                </a:tc>
              </a:tr>
              <a:tr h="370840">
                <a:tc>
                  <a:txBody>
                    <a:bodyPr/>
                    <a:lstStyle/>
                    <a:p>
                      <a:r>
                        <a:rPr lang="ru-RU" sz="1800" b="0" i="0" u="none" strike="noStrike" kern="1200" baseline="0" dirty="0" smtClean="0">
                          <a:solidFill>
                            <a:schemeClr val="tx1"/>
                          </a:solidFill>
                          <a:latin typeface="+mn-lt"/>
                          <a:ea typeface="+mn-ea"/>
                          <a:cs typeface="+mn-cs"/>
                        </a:rPr>
                        <a:t>Изменяются ли роли участников проекта на протяжении ЖЦ?</a:t>
                      </a:r>
                      <a:endParaRPr lang="ru-RU" sz="1600" dirty="0"/>
                    </a:p>
                  </a:txBody>
                  <a:tcPr/>
                </a:tc>
                <a:tc>
                  <a:txBody>
                    <a:bodyPr/>
                    <a:lstStyle/>
                    <a:p>
                      <a:pPr algn="ctr"/>
                      <a:r>
                        <a:rPr lang="ru-RU" sz="1600" dirty="0" smtClean="0"/>
                        <a:t>Нет</a:t>
                      </a:r>
                      <a:endParaRPr lang="ru-RU" sz="1600" dirty="0"/>
                    </a:p>
                  </a:txBody>
                  <a:tcPr anchor="ctr"/>
                </a:tc>
                <a:tc>
                  <a:txBody>
                    <a:bodyPr/>
                    <a:lstStyle/>
                    <a:p>
                      <a:pPr algn="ctr"/>
                      <a:r>
                        <a:rPr lang="ru-RU" sz="1600" dirty="0" smtClean="0"/>
                        <a:t>Нет</a:t>
                      </a:r>
                      <a:endParaRPr lang="ru-RU" sz="1600" dirty="0"/>
                    </a:p>
                  </a:txBody>
                  <a:tcPr anchor="ctr"/>
                </a:tc>
                <a:tc>
                  <a:txBody>
                    <a:bodyPr/>
                    <a:lstStyle/>
                    <a:p>
                      <a:pPr algn="ctr"/>
                      <a:r>
                        <a:rPr lang="ru-RU" sz="1600" dirty="0" smtClean="0"/>
                        <a:t>Да</a:t>
                      </a:r>
                      <a:endParaRPr lang="ru-RU" sz="1600" dirty="0"/>
                    </a:p>
                  </a:txBody>
                  <a:tcPr anchor="ctr"/>
                </a:tc>
                <a:tc>
                  <a:txBody>
                    <a:bodyPr/>
                    <a:lstStyle/>
                    <a:p>
                      <a:pPr algn="ctr"/>
                      <a:r>
                        <a:rPr lang="ru-RU" sz="1600" dirty="0" smtClean="0"/>
                        <a:t>Да</a:t>
                      </a:r>
                      <a:endParaRPr lang="ru-RU" sz="1600" dirty="0"/>
                    </a:p>
                  </a:txBody>
                  <a:tcPr anchor="ctr"/>
                </a:tc>
              </a:tr>
              <a:tr h="370840">
                <a:tc>
                  <a:txBody>
                    <a:bodyPr/>
                    <a:lstStyle/>
                    <a:p>
                      <a:r>
                        <a:rPr lang="ru-RU" sz="1800" b="0" i="0" u="none" strike="noStrike" kern="1200" baseline="0" dirty="0" smtClean="0">
                          <a:solidFill>
                            <a:schemeClr val="tx1"/>
                          </a:solidFill>
                          <a:latin typeface="+mn-lt"/>
                          <a:ea typeface="+mn-ea"/>
                          <a:cs typeface="+mn-cs"/>
                        </a:rPr>
                        <a:t>Является ли структура процесса разработки более</a:t>
                      </a:r>
                    </a:p>
                    <a:p>
                      <a:r>
                        <a:rPr lang="ru-RU" sz="1800" b="0" i="0" u="none" strike="noStrike" kern="1200" baseline="0" dirty="0" smtClean="0">
                          <a:solidFill>
                            <a:schemeClr val="tx1"/>
                          </a:solidFill>
                          <a:latin typeface="+mn-lt"/>
                          <a:ea typeface="+mn-ea"/>
                          <a:cs typeface="+mn-cs"/>
                        </a:rPr>
                        <a:t>значимой для разработчиков, чем гибкость?</a:t>
                      </a:r>
                      <a:endParaRPr lang="ru-RU" sz="1600" dirty="0"/>
                    </a:p>
                  </a:txBody>
                  <a:tcPr/>
                </a:tc>
                <a:tc>
                  <a:txBody>
                    <a:bodyPr/>
                    <a:lstStyle/>
                    <a:p>
                      <a:pPr algn="ctr"/>
                      <a:r>
                        <a:rPr lang="ru-RU" sz="1600" dirty="0" smtClean="0"/>
                        <a:t>Да</a:t>
                      </a:r>
                      <a:endParaRPr lang="ru-RU" sz="1600" dirty="0"/>
                    </a:p>
                  </a:txBody>
                  <a:tcPr anchor="ctr"/>
                </a:tc>
                <a:tc>
                  <a:txBody>
                    <a:bodyPr/>
                    <a:lstStyle/>
                    <a:p>
                      <a:pPr algn="ctr"/>
                      <a:r>
                        <a:rPr lang="ru-RU" sz="1600" dirty="0" smtClean="0"/>
                        <a:t>Да</a:t>
                      </a:r>
                      <a:endParaRPr lang="ru-RU" sz="1600" dirty="0"/>
                    </a:p>
                  </a:txBody>
                  <a:tcPr anchor="ctr"/>
                </a:tc>
                <a:tc>
                  <a:txBody>
                    <a:bodyPr/>
                    <a:lstStyle/>
                    <a:p>
                      <a:pPr algn="ctr"/>
                      <a:r>
                        <a:rPr lang="ru-RU" sz="1600" dirty="0" smtClean="0"/>
                        <a:t>Да</a:t>
                      </a:r>
                      <a:endParaRPr lang="ru-RU" sz="1600" dirty="0"/>
                    </a:p>
                  </a:txBody>
                  <a:tcPr anchor="ctr"/>
                </a:tc>
                <a:tc>
                  <a:txBody>
                    <a:bodyPr/>
                    <a:lstStyle/>
                    <a:p>
                      <a:pPr algn="ctr"/>
                      <a:r>
                        <a:rPr lang="ru-RU" sz="1600" dirty="0" smtClean="0"/>
                        <a:t>Нет</a:t>
                      </a:r>
                      <a:endParaRPr lang="ru-RU" sz="1600" dirty="0"/>
                    </a:p>
                  </a:txBody>
                  <a:tcPr anchor="ctr"/>
                </a:tc>
              </a:tr>
            </a:tbl>
          </a:graphicData>
        </a:graphic>
      </p:graphicFrame>
    </p:spTree>
    <p:extLst>
      <p:ext uri="{BB962C8B-B14F-4D97-AF65-F5344CB8AC3E}">
        <p14:creationId xmlns:p14="http://schemas.microsoft.com/office/powerpoint/2010/main" val="1207139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Зрелость процессов разработки ПО</a:t>
            </a:r>
            <a:endParaRPr lang="ru-RU" sz="3200" dirty="0"/>
          </a:p>
        </p:txBody>
      </p:sp>
      <p:sp>
        <p:nvSpPr>
          <p:cNvPr id="3" name="Объект 2"/>
          <p:cNvSpPr>
            <a:spLocks noGrp="1"/>
          </p:cNvSpPr>
          <p:nvPr>
            <p:ph idx="1"/>
          </p:nvPr>
        </p:nvSpPr>
        <p:spPr/>
        <p:txBody>
          <a:bodyPr>
            <a:normAutofit fontScale="70000" lnSpcReduction="20000"/>
          </a:bodyPr>
          <a:lstStyle/>
          <a:p>
            <a:pPr marL="0" indent="0">
              <a:buNone/>
            </a:pPr>
            <a:r>
              <a:rPr lang="ru-RU" dirty="0">
                <a:solidFill>
                  <a:schemeClr val="tx1"/>
                </a:solidFill>
              </a:rPr>
              <a:t>Американским универсумом Карнеги-</a:t>
            </a:r>
            <a:r>
              <a:rPr lang="ru-RU" dirty="0" err="1">
                <a:solidFill>
                  <a:schemeClr val="tx1"/>
                </a:solidFill>
              </a:rPr>
              <a:t>Меллон</a:t>
            </a:r>
            <a:r>
              <a:rPr lang="ru-RU" dirty="0">
                <a:solidFill>
                  <a:schemeClr val="tx1"/>
                </a:solidFill>
              </a:rPr>
              <a:t> (</a:t>
            </a:r>
            <a:r>
              <a:rPr lang="en-GB" dirty="0" err="1">
                <a:solidFill>
                  <a:schemeClr val="tx1"/>
                </a:solidFill>
              </a:rPr>
              <a:t>SoftwareEngineeringInstitute</a:t>
            </a:r>
            <a:r>
              <a:rPr lang="en-GB" dirty="0">
                <a:solidFill>
                  <a:schemeClr val="tx1"/>
                </a:solidFill>
              </a:rPr>
              <a:t>, SEI) </a:t>
            </a:r>
            <a:r>
              <a:rPr lang="ru-RU" dirty="0" smtClean="0">
                <a:solidFill>
                  <a:schemeClr val="tx1"/>
                </a:solidFill>
              </a:rPr>
              <a:t>разработана модель </a:t>
            </a:r>
            <a:r>
              <a:rPr lang="en-GB" dirty="0" smtClean="0">
                <a:solidFill>
                  <a:schemeClr val="tx1"/>
                </a:solidFill>
              </a:rPr>
              <a:t>CMMI</a:t>
            </a:r>
            <a:r>
              <a:rPr lang="en-GB" dirty="0">
                <a:solidFill>
                  <a:schemeClr val="tx1"/>
                </a:solidFill>
              </a:rPr>
              <a:t> (</a:t>
            </a:r>
            <a:r>
              <a:rPr lang="en-GB" dirty="0" err="1">
                <a:solidFill>
                  <a:schemeClr val="tx1"/>
                </a:solidFill>
              </a:rPr>
              <a:t>CapabilityMaturityModelIntegration</a:t>
            </a:r>
            <a:r>
              <a:rPr lang="en-GB" dirty="0">
                <a:solidFill>
                  <a:schemeClr val="tx1"/>
                </a:solidFill>
              </a:rPr>
              <a:t>), </a:t>
            </a:r>
            <a:r>
              <a:rPr lang="ru-RU" dirty="0">
                <a:solidFill>
                  <a:schemeClr val="tx1"/>
                </a:solidFill>
              </a:rPr>
              <a:t>характеризующая уровни зрелости процесса разработки ПО</a:t>
            </a:r>
          </a:p>
          <a:p>
            <a:endParaRPr lang="ru-RU" dirty="0">
              <a:solidFill>
                <a:schemeClr val="tx1"/>
              </a:solidFill>
            </a:endParaRPr>
          </a:p>
          <a:p>
            <a:r>
              <a:rPr lang="ru-RU" dirty="0" smtClean="0">
                <a:solidFill>
                  <a:schemeClr val="tx1"/>
                </a:solidFill>
              </a:rPr>
              <a:t>Незрелой </a:t>
            </a:r>
            <a:r>
              <a:rPr lang="ru-RU" dirty="0">
                <a:solidFill>
                  <a:schemeClr val="tx1"/>
                </a:solidFill>
              </a:rPr>
              <a:t>называют компанию, где процесс создания ПО и принимаемые решения зависят только от таланта конкретных разработчиков. Результатом является высокий риск превышения бюджета или срыва сроков окончания проекта.</a:t>
            </a:r>
          </a:p>
          <a:p>
            <a:r>
              <a:rPr lang="ru-RU" dirty="0">
                <a:solidFill>
                  <a:schemeClr val="tx1"/>
                </a:solidFill>
              </a:rPr>
              <a:t>В зрелой компании работают ясные процедуры управления проектами и построения программных продуктов. По мере необходимости эти процедуры уточняются и развиваются. Оценки длительности и затрат разработки точны, основываются на накопленном опыте. Кроме того, в компании имеются и действуют корпоративные стандарты на процессы взаимодействия с заказчиком, процессы анализа, проектирования, программирования, тестирования и внедрения программных продуктов. Все это создает среду, обеспечивающую качественную разработку программного обеспечения.</a:t>
            </a:r>
          </a:p>
          <a:p>
            <a:pPr marL="0" indent="0">
              <a:buNone/>
            </a:pPr>
            <a:endParaRPr lang="ru-RU" dirty="0"/>
          </a:p>
        </p:txBody>
      </p:sp>
    </p:spTree>
    <p:extLst>
      <p:ext uri="{BB962C8B-B14F-4D97-AF65-F5344CB8AC3E}">
        <p14:creationId xmlns:p14="http://schemas.microsoft.com/office/powerpoint/2010/main" val="119106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solidFill>
                  <a:srgbClr val="000000"/>
                </a:solidFill>
              </a:rPr>
              <a:t>Немного статистики</a:t>
            </a:r>
            <a:endParaRPr lang="ru-RU"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75791"/>
            <a:ext cx="8229600" cy="3574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044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Гибкие технологии разработки ПО</a:t>
            </a:r>
            <a:endParaRPr lang="ru-RU" sz="3200" dirty="0"/>
          </a:p>
        </p:txBody>
      </p:sp>
      <p:sp>
        <p:nvSpPr>
          <p:cNvPr id="3" name="Объект 2"/>
          <p:cNvSpPr>
            <a:spLocks noGrp="1"/>
          </p:cNvSpPr>
          <p:nvPr>
            <p:ph idx="1"/>
          </p:nvPr>
        </p:nvSpPr>
        <p:spPr/>
        <p:txBody>
          <a:bodyPr>
            <a:normAutofit fontScale="55000" lnSpcReduction="20000"/>
          </a:bodyPr>
          <a:lstStyle/>
          <a:p>
            <a:pPr marL="0" indent="0">
              <a:buNone/>
            </a:pPr>
            <a:r>
              <a:rPr lang="ru-RU" sz="2700" dirty="0">
                <a:solidFill>
                  <a:schemeClr val="tx1"/>
                </a:solidFill>
              </a:rPr>
              <a:t>Для небольших команд (до 10 участников) альтернативой строго формализованных подходов к разработке ПО являются гибкие (</a:t>
            </a:r>
            <a:r>
              <a:rPr lang="ru-RU" sz="2700" dirty="0" err="1">
                <a:solidFill>
                  <a:schemeClr val="tx1"/>
                </a:solidFill>
              </a:rPr>
              <a:t>agile</a:t>
            </a:r>
            <a:r>
              <a:rPr lang="ru-RU" sz="2700" dirty="0">
                <a:solidFill>
                  <a:schemeClr val="tx1"/>
                </a:solidFill>
              </a:rPr>
              <a:t>) методологии. Гибкие методологии ориентированы на профессионалов, которые мотивированы на создание качественного программного продукта в кратчайшие сроки. Основными положениями гибкого подхода к созданию ПО являются:</a:t>
            </a:r>
          </a:p>
          <a:p>
            <a:pPr marL="0" indent="0">
              <a:buNone/>
            </a:pPr>
            <a:endParaRPr lang="ru-RU" sz="2700" dirty="0">
              <a:solidFill>
                <a:schemeClr val="tx1"/>
              </a:solidFill>
            </a:endParaRPr>
          </a:p>
          <a:p>
            <a:r>
              <a:rPr lang="ru-RU" sz="2700" dirty="0">
                <a:solidFill>
                  <a:schemeClr val="tx1"/>
                </a:solidFill>
              </a:rPr>
              <a:t>люди и взаимодействие важнее процессов и программных средств;</a:t>
            </a:r>
          </a:p>
          <a:p>
            <a:r>
              <a:rPr lang="ru-RU" sz="2700" dirty="0">
                <a:solidFill>
                  <a:schemeClr val="tx1"/>
                </a:solidFill>
              </a:rPr>
              <a:t>работающее ПО важнее исчерпывающей документации;</a:t>
            </a:r>
          </a:p>
          <a:p>
            <a:r>
              <a:rPr lang="ru-RU" sz="2700" dirty="0">
                <a:solidFill>
                  <a:schemeClr val="tx1"/>
                </a:solidFill>
              </a:rPr>
              <a:t>взаимодействие с заказчиком важнее согласования условий контакта;</a:t>
            </a:r>
          </a:p>
          <a:p>
            <a:r>
              <a:rPr lang="ru-RU" sz="2700" dirty="0">
                <a:solidFill>
                  <a:schemeClr val="tx1"/>
                </a:solidFill>
              </a:rPr>
              <a:t>готовность к изменениям важнее следования первоначальному плану.</a:t>
            </a:r>
          </a:p>
          <a:p>
            <a:pPr marL="0" indent="0">
              <a:buNone/>
            </a:pPr>
            <a:endParaRPr lang="ru-RU" sz="2700" dirty="0">
              <a:solidFill>
                <a:schemeClr val="tx1"/>
              </a:solidFill>
            </a:endParaRPr>
          </a:p>
          <a:p>
            <a:pPr marL="0" indent="0">
              <a:buNone/>
            </a:pPr>
            <a:r>
              <a:rPr lang="ru-RU" sz="2700" dirty="0">
                <a:solidFill>
                  <a:schemeClr val="tx1"/>
                </a:solidFill>
              </a:rPr>
              <a:t>Гибкие методологии ориентированы на минимизацию рисков, реализуя короткие итерации длительностью в одну или две недели. Каждая итерация заканчивается выпуском заданной функциональности программного проекта, и реализует этапы работ по планированию, анализу требований, проектированию, кодированию, тестированию и документирование. Отдельная итерация, как правило, недостаточна для выпуска новой версии продукта, но подразумевается что гибкий программный проект готов к выпуску в конце каждой итерации. По окончании каждой итерации, команда выполняет переоценку приоритетов разработки.</a:t>
            </a:r>
          </a:p>
          <a:p>
            <a:pPr marL="0" indent="0">
              <a:buNone/>
            </a:pPr>
            <a:endParaRPr lang="ru-RU" dirty="0"/>
          </a:p>
        </p:txBody>
      </p:sp>
    </p:spTree>
    <p:extLst>
      <p:ext uri="{BB962C8B-B14F-4D97-AF65-F5344CB8AC3E}">
        <p14:creationId xmlns:p14="http://schemas.microsoft.com/office/powerpoint/2010/main" val="3371594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Гибкие технологии разработки ПО</a:t>
            </a:r>
            <a:endParaRPr lang="ru-RU" sz="3200" dirty="0"/>
          </a:p>
        </p:txBody>
      </p:sp>
      <p:sp>
        <p:nvSpPr>
          <p:cNvPr id="3" name="Объект 2"/>
          <p:cNvSpPr>
            <a:spLocks noGrp="1"/>
          </p:cNvSpPr>
          <p:nvPr>
            <p:ph idx="1"/>
          </p:nvPr>
        </p:nvSpPr>
        <p:spPr/>
        <p:txBody>
          <a:bodyPr>
            <a:normAutofit/>
          </a:bodyPr>
          <a:lstStyle/>
          <a:p>
            <a:pPr marL="0" indent="0">
              <a:buNone/>
            </a:pPr>
            <a:r>
              <a:rPr lang="ru-RU" sz="1500" dirty="0">
                <a:solidFill>
                  <a:schemeClr val="tx1"/>
                </a:solidFill>
              </a:rPr>
              <a:t>Для методологии гибкой разработки декларированы ключевые постулаты, позволяющие командам достигать высокой производительности:</a:t>
            </a:r>
          </a:p>
          <a:p>
            <a:r>
              <a:rPr lang="ru-RU" sz="1500" dirty="0">
                <a:solidFill>
                  <a:schemeClr val="tx1"/>
                </a:solidFill>
              </a:rPr>
              <a:t>люди и их взаимодействие;</a:t>
            </a:r>
          </a:p>
          <a:p>
            <a:r>
              <a:rPr lang="ru-RU" sz="1500" dirty="0">
                <a:solidFill>
                  <a:schemeClr val="tx1"/>
                </a:solidFill>
              </a:rPr>
              <a:t>доставка работающего программного обеспечения;</a:t>
            </a:r>
          </a:p>
          <a:p>
            <a:r>
              <a:rPr lang="ru-RU" sz="1500" dirty="0">
                <a:solidFill>
                  <a:schemeClr val="tx1"/>
                </a:solidFill>
              </a:rPr>
              <a:t>сотрудничество с заказчиком;</a:t>
            </a:r>
          </a:p>
          <a:p>
            <a:r>
              <a:rPr lang="ru-RU" sz="1500" dirty="0">
                <a:solidFill>
                  <a:schemeClr val="tx1"/>
                </a:solidFill>
              </a:rPr>
              <a:t>реакция на изменение.</a:t>
            </a:r>
          </a:p>
          <a:p>
            <a:pPr marL="0" indent="0">
              <a:buNone/>
            </a:pPr>
            <a:r>
              <a:rPr lang="ru-RU" sz="1500" b="1" i="1" dirty="0">
                <a:solidFill>
                  <a:schemeClr val="tx1"/>
                </a:solidFill>
              </a:rPr>
              <a:t>Люди и взаимодействие</a:t>
            </a:r>
            <a:r>
              <a:rPr lang="ru-RU" sz="1500" dirty="0">
                <a:solidFill>
                  <a:schemeClr val="tx1"/>
                </a:solidFill>
              </a:rPr>
              <a:t>. Люди - важнейшая составная часть успеха. Отдельные члены команды и хорошие коммуникации важны для высокопроизводительных команд. Для содействия коммуникации гибкие методы предполагают частые обсуждения результатов работы и внесение изменений в решения</a:t>
            </a:r>
            <a:r>
              <a:rPr lang="ru-RU" sz="1500" dirty="0" smtClean="0">
                <a:solidFill>
                  <a:schemeClr val="tx1"/>
                </a:solidFill>
              </a:rPr>
              <a:t>.</a:t>
            </a:r>
          </a:p>
          <a:p>
            <a:pPr marL="0" indent="0">
              <a:buNone/>
            </a:pPr>
            <a:r>
              <a:rPr lang="ru-RU" sz="1500" b="1" i="1" dirty="0">
                <a:solidFill>
                  <a:schemeClr val="tx1"/>
                </a:solidFill>
              </a:rPr>
              <a:t>Работающее программное обеспечение </a:t>
            </a:r>
            <a:r>
              <a:rPr lang="ru-RU" sz="1500" dirty="0">
                <a:solidFill>
                  <a:schemeClr val="tx1"/>
                </a:solidFill>
              </a:rPr>
              <a:t>важнее всеобъемлющей документации. Все гибкие методологии выделяют необходимость доставки заказчику небольших фрагментов работающего программного обеспечения через заданные интервалы. Программное обеспечение, как правило, должно пройти уровень модульного тестирования, тестирования на уровне системы. При этом объем документации должен быть минимальным. В процессе проектирования команда должна поддерживать в актуальном состоянии короткий документ, содержащий обоснования решения и описание структуры.</a:t>
            </a:r>
          </a:p>
        </p:txBody>
      </p:sp>
    </p:spTree>
    <p:extLst>
      <p:ext uri="{BB962C8B-B14F-4D97-AF65-F5344CB8AC3E}">
        <p14:creationId xmlns:p14="http://schemas.microsoft.com/office/powerpoint/2010/main" val="337305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smtClean="0"/>
              <a:t>Гибкие технологии разработки ПО</a:t>
            </a:r>
            <a:endParaRPr lang="ru-RU" sz="3200" dirty="0"/>
          </a:p>
        </p:txBody>
      </p:sp>
      <p:sp>
        <p:nvSpPr>
          <p:cNvPr id="3" name="Объект 2"/>
          <p:cNvSpPr>
            <a:spLocks noGrp="1"/>
          </p:cNvSpPr>
          <p:nvPr>
            <p:ph idx="1"/>
          </p:nvPr>
        </p:nvSpPr>
        <p:spPr/>
        <p:txBody>
          <a:bodyPr>
            <a:normAutofit/>
          </a:bodyPr>
          <a:lstStyle/>
          <a:p>
            <a:pPr marL="0" indent="0">
              <a:buNone/>
            </a:pPr>
            <a:r>
              <a:rPr lang="ru-RU" sz="1500" b="1" i="1" dirty="0">
                <a:solidFill>
                  <a:schemeClr val="tx1"/>
                </a:solidFill>
              </a:rPr>
              <a:t>Сотрудничество с заказчиком </a:t>
            </a:r>
            <a:r>
              <a:rPr lang="ru-RU" sz="1500" dirty="0">
                <a:solidFill>
                  <a:schemeClr val="tx1"/>
                </a:solidFill>
              </a:rPr>
              <a:t>важнее формальных договоренностей по контракту. Чтобы проект успешно завершился, необходимо регулярное и частое общение с заказчиком. Заказчик должен регулярно участвовать в обсуждении принимаемых решений по программному обеспечению, высказывать свои пожелания и замечания. Вовлечение заказчика в процесс разработки программного обеспечения необходимо создания качественного продукта.</a:t>
            </a:r>
          </a:p>
          <a:p>
            <a:pPr marL="0" indent="0">
              <a:buNone/>
            </a:pPr>
            <a:r>
              <a:rPr lang="ru-RU" sz="1500" b="1" i="1" dirty="0">
                <a:solidFill>
                  <a:schemeClr val="tx1"/>
                </a:solidFill>
              </a:rPr>
              <a:t>Оперативное реагирование на изменения </a:t>
            </a:r>
            <a:r>
              <a:rPr lang="ru-RU" sz="1500" dirty="0">
                <a:solidFill>
                  <a:schemeClr val="tx1"/>
                </a:solidFill>
              </a:rPr>
              <a:t>важнее следования плану. Способность реагирования на изменения во многом определяет успех программного проекта. В процессе создания программного продукта очень часто изменяются требования заказчика. Заказчики очень часто точно не знают, чего хотят, до тех пор, пока не увидят работающее программное обеспечение. Гибкие методологии ищут обратную связь от заказчиков в процессе создания программного продукта. Оперативное реагирование на изменения необходимо для создания продукта, который удовлетворит заказчика и обеспечит ценность для бизнеса.</a:t>
            </a:r>
          </a:p>
          <a:p>
            <a:pPr marL="0" indent="0">
              <a:buNone/>
            </a:pPr>
            <a:endParaRPr lang="ru-RU" sz="1500" dirty="0">
              <a:solidFill>
                <a:schemeClr val="tx1"/>
              </a:solidFill>
            </a:endParaRPr>
          </a:p>
        </p:txBody>
      </p:sp>
    </p:spTree>
    <p:extLst>
      <p:ext uri="{BB962C8B-B14F-4D97-AF65-F5344CB8AC3E}">
        <p14:creationId xmlns:p14="http://schemas.microsoft.com/office/powerpoint/2010/main" val="1365161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Литература</a:t>
            </a:r>
            <a:endParaRPr lang="ru-RU" dirty="0"/>
          </a:p>
        </p:txBody>
      </p:sp>
      <p:sp>
        <p:nvSpPr>
          <p:cNvPr id="3" name="Объект 2"/>
          <p:cNvSpPr>
            <a:spLocks noGrp="1"/>
          </p:cNvSpPr>
          <p:nvPr>
            <p:ph idx="1"/>
          </p:nvPr>
        </p:nvSpPr>
        <p:spPr/>
        <p:txBody>
          <a:bodyPr/>
          <a:lstStyle/>
          <a:p>
            <a:pPr marL="457200" indent="-457200">
              <a:buFont typeface="+mj-lt"/>
              <a:buAutoNum type="arabicPeriod"/>
            </a:pPr>
            <a:r>
              <a:rPr lang="ru-RU" dirty="0">
                <a:solidFill>
                  <a:schemeClr val="tx1"/>
                </a:solidFill>
              </a:rPr>
              <a:t>Технология разработки программного обеспечения : учеб. пособие </a:t>
            </a:r>
            <a:r>
              <a:rPr lang="ru-RU" dirty="0" smtClean="0">
                <a:solidFill>
                  <a:schemeClr val="tx1"/>
                </a:solidFill>
              </a:rPr>
              <a:t>/ В</a:t>
            </a:r>
            <a:r>
              <a:rPr lang="ru-RU" dirty="0">
                <a:solidFill>
                  <a:schemeClr val="tx1"/>
                </a:solidFill>
              </a:rPr>
              <a:t>. В. </a:t>
            </a:r>
            <a:r>
              <a:rPr lang="ru-RU" dirty="0" err="1">
                <a:solidFill>
                  <a:schemeClr val="tx1"/>
                </a:solidFill>
              </a:rPr>
              <a:t>Бахтизин</a:t>
            </a:r>
            <a:r>
              <a:rPr lang="ru-RU" dirty="0">
                <a:solidFill>
                  <a:schemeClr val="tx1"/>
                </a:solidFill>
              </a:rPr>
              <a:t>, Л. А. Глухова. – Минск : БГУИР, 2010. – 267 с. : ил</a:t>
            </a:r>
            <a:r>
              <a:rPr lang="ru-RU" dirty="0" smtClean="0">
                <a:solidFill>
                  <a:schemeClr val="tx1"/>
                </a:solidFill>
              </a:rPr>
              <a:t>.</a:t>
            </a:r>
          </a:p>
          <a:p>
            <a:pPr marL="457200" indent="-457200">
              <a:buFont typeface="+mj-lt"/>
              <a:buAutoNum type="arabicPeriod"/>
            </a:pPr>
            <a:r>
              <a:rPr lang="ru-RU" dirty="0">
                <a:solidFill>
                  <a:schemeClr val="tx1"/>
                </a:solidFill>
              </a:rPr>
              <a:t>Технологии командной разработки программного обеспечения информационных </a:t>
            </a:r>
            <a:r>
              <a:rPr lang="ru-RU" dirty="0" smtClean="0">
                <a:solidFill>
                  <a:schemeClr val="tx1"/>
                </a:solidFill>
              </a:rPr>
              <a:t>систем</a:t>
            </a:r>
            <a:r>
              <a:rPr lang="en-US" dirty="0" smtClean="0">
                <a:solidFill>
                  <a:schemeClr val="tx1"/>
                </a:solidFill>
              </a:rPr>
              <a:t> </a:t>
            </a:r>
            <a:r>
              <a:rPr lang="en-GB" dirty="0" smtClean="0">
                <a:solidFill>
                  <a:schemeClr val="tx1"/>
                </a:solidFill>
                <a:hlinkClick r:id="rId2"/>
              </a:rPr>
              <a:t>http://www.intuit.ru/studies/courses/4806/1054/info</a:t>
            </a:r>
            <a:endParaRPr lang="ru-RU" dirty="0" smtClean="0">
              <a:solidFill>
                <a:schemeClr val="tx1"/>
              </a:solidFill>
            </a:endParaRPr>
          </a:p>
          <a:p>
            <a:pPr marL="457200" indent="-457200">
              <a:buFont typeface="+mj-lt"/>
              <a:buAutoNum type="arabicPeriod"/>
            </a:pPr>
            <a:r>
              <a:rPr lang="ru-RU" dirty="0"/>
              <a:t>Введение в программные системы и их </a:t>
            </a:r>
            <a:r>
              <a:rPr lang="ru-RU" dirty="0" smtClean="0"/>
              <a:t>разработку</a:t>
            </a:r>
            <a:r>
              <a:rPr lang="en-US" dirty="0" smtClean="0"/>
              <a:t> </a:t>
            </a:r>
            <a:r>
              <a:rPr lang="en-GB" dirty="0" smtClean="0">
                <a:solidFill>
                  <a:schemeClr val="tx1"/>
                </a:solidFill>
              </a:rPr>
              <a:t>http</a:t>
            </a:r>
            <a:r>
              <a:rPr lang="en-GB" dirty="0">
                <a:solidFill>
                  <a:schemeClr val="tx1"/>
                </a:solidFill>
              </a:rPr>
              <a:t>://www.intuit.ru/studies/courses/3632/874/info</a:t>
            </a:r>
            <a:endParaRPr lang="ru-RU" dirty="0" smtClean="0">
              <a:solidFill>
                <a:schemeClr val="tx1"/>
              </a:solidFill>
            </a:endParaRPr>
          </a:p>
        </p:txBody>
      </p:sp>
    </p:spTree>
    <p:extLst>
      <p:ext uri="{BB962C8B-B14F-4D97-AF65-F5344CB8AC3E}">
        <p14:creationId xmlns:p14="http://schemas.microsoft.com/office/powerpoint/2010/main" val="15695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Процессы жизненного цикла ПО</a:t>
            </a:r>
          </a:p>
        </p:txBody>
      </p:sp>
      <p:sp>
        <p:nvSpPr>
          <p:cNvPr id="3" name="Объект 2"/>
          <p:cNvSpPr>
            <a:spLocks noGrp="1"/>
          </p:cNvSpPr>
          <p:nvPr>
            <p:ph idx="1"/>
          </p:nvPr>
        </p:nvSpPr>
        <p:spPr/>
        <p:txBody>
          <a:bodyPr/>
          <a:lstStyle/>
          <a:p>
            <a:pPr marL="0" indent="0">
              <a:buNone/>
            </a:pPr>
            <a:endParaRPr lang="ru-RU" dirty="0"/>
          </a:p>
        </p:txBody>
      </p:sp>
      <p:pic>
        <p:nvPicPr>
          <p:cNvPr id="1026" name="Picture 2" descr="E:\SERGEY\Lectures\СибГУТИ\ТРПО\download\pictures\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602" y="1793700"/>
            <a:ext cx="58959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64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Процессы жизненного цикла ПО</a:t>
            </a:r>
          </a:p>
        </p:txBody>
      </p:sp>
      <p:sp>
        <p:nvSpPr>
          <p:cNvPr id="3" name="Объект 2"/>
          <p:cNvSpPr>
            <a:spLocks noGrp="1"/>
          </p:cNvSpPr>
          <p:nvPr>
            <p:ph idx="1"/>
          </p:nvPr>
        </p:nvSpPr>
        <p:spPr/>
        <p:txBody>
          <a:bodyPr>
            <a:normAutofit fontScale="85000" lnSpcReduction="20000"/>
          </a:bodyPr>
          <a:lstStyle/>
          <a:p>
            <a:pPr marL="0" indent="0">
              <a:buNone/>
            </a:pPr>
            <a:r>
              <a:rPr lang="ru-RU" sz="1700" dirty="0" smtClean="0">
                <a:solidFill>
                  <a:schemeClr val="tx1"/>
                </a:solidFill>
              </a:rPr>
              <a:t>ГОСТ </a:t>
            </a:r>
            <a:r>
              <a:rPr lang="ru-RU" sz="1700" dirty="0">
                <a:solidFill>
                  <a:schemeClr val="tx1"/>
                </a:solidFill>
              </a:rPr>
              <a:t>Р ИСО/МЭК 12207-2010 «Информационная технология. Системная и программная инженерия. Процессы жизненного цикла программных средств», идентичный международному стандарту </a:t>
            </a:r>
            <a:r>
              <a:rPr lang="en-GB" sz="1700" dirty="0">
                <a:solidFill>
                  <a:schemeClr val="tx1"/>
                </a:solidFill>
                <a:hlinkClick r:id="rId2" tooltip="ISO/IEC 12207:2008"/>
              </a:rPr>
              <a:t>ISO/IEC 12207:2008</a:t>
            </a:r>
            <a:r>
              <a:rPr lang="en-GB" sz="1700" dirty="0">
                <a:solidFill>
                  <a:schemeClr val="tx1"/>
                </a:solidFill>
              </a:rPr>
              <a:t> «System and software engineering — Software life cycle processes</a:t>
            </a:r>
            <a:r>
              <a:rPr lang="en-GB" sz="1700" dirty="0" smtClean="0">
                <a:solidFill>
                  <a:schemeClr val="tx1"/>
                </a:solidFill>
              </a:rPr>
              <a:t>»</a:t>
            </a:r>
            <a:endParaRPr lang="ru-RU" sz="1700" dirty="0" smtClean="0">
              <a:solidFill>
                <a:schemeClr val="tx1"/>
              </a:solidFill>
            </a:endParaRPr>
          </a:p>
          <a:p>
            <a:pPr marL="0" indent="0">
              <a:buNone/>
            </a:pPr>
            <a:endParaRPr lang="ru-RU" sz="1700" dirty="0">
              <a:solidFill>
                <a:schemeClr val="tx1"/>
              </a:solidFill>
            </a:endParaRPr>
          </a:p>
          <a:p>
            <a:pPr marL="0" indent="0">
              <a:buNone/>
            </a:pPr>
            <a:r>
              <a:rPr lang="ru-RU" sz="1700" b="1" dirty="0" smtClean="0">
                <a:solidFill>
                  <a:schemeClr val="tx1"/>
                </a:solidFill>
              </a:rPr>
              <a:t>Основные: </a:t>
            </a:r>
          </a:p>
          <a:p>
            <a:pPr marL="0" indent="0">
              <a:buNone/>
            </a:pPr>
            <a:endParaRPr lang="ru-RU" sz="1700" dirty="0" smtClean="0">
              <a:solidFill>
                <a:schemeClr val="tx1"/>
              </a:solidFill>
            </a:endParaRPr>
          </a:p>
          <a:p>
            <a:r>
              <a:rPr lang="ru-RU" sz="1900" b="1" i="1" dirty="0" smtClean="0">
                <a:solidFill>
                  <a:schemeClr val="tx1"/>
                </a:solidFill>
              </a:rPr>
              <a:t>Приобретение</a:t>
            </a:r>
            <a:r>
              <a:rPr lang="ru-RU" sz="1900" dirty="0" smtClean="0">
                <a:solidFill>
                  <a:schemeClr val="tx1"/>
                </a:solidFill>
              </a:rPr>
              <a:t> </a:t>
            </a:r>
            <a:r>
              <a:rPr lang="ru-RU" sz="1900" dirty="0">
                <a:solidFill>
                  <a:schemeClr val="tx1"/>
                </a:solidFill>
              </a:rPr>
              <a:t>(действия и задачи заказчика, приобретающего ПО)</a:t>
            </a:r>
          </a:p>
          <a:p>
            <a:r>
              <a:rPr lang="ru-RU" sz="1900" b="1" i="1" dirty="0">
                <a:solidFill>
                  <a:schemeClr val="tx1"/>
                </a:solidFill>
              </a:rPr>
              <a:t>Поставка</a:t>
            </a:r>
            <a:r>
              <a:rPr lang="ru-RU" sz="1900" dirty="0">
                <a:solidFill>
                  <a:schemeClr val="tx1"/>
                </a:solidFill>
              </a:rPr>
              <a:t> (действия и задачи поставщика, который снабжает заказчика программным продуктом или услугой)</a:t>
            </a:r>
          </a:p>
          <a:p>
            <a:r>
              <a:rPr lang="ru-RU" sz="1900" b="1" i="1" dirty="0">
                <a:solidFill>
                  <a:schemeClr val="tx1"/>
                </a:solidFill>
              </a:rPr>
              <a:t>Разработка</a:t>
            </a:r>
            <a:r>
              <a:rPr lang="ru-RU" sz="1900" dirty="0">
                <a:solidFill>
                  <a:schemeClr val="tx1"/>
                </a:solidFill>
              </a:rPr>
              <a:t> (действия и задачи, выполняемые разработчиком: создание ПО, оформление проектной и эксплуатационной документации, подготовка тестовых и учебных материалов и т. д.)</a:t>
            </a:r>
          </a:p>
          <a:p>
            <a:r>
              <a:rPr lang="ru-RU" sz="1900" b="1" i="1" dirty="0">
                <a:solidFill>
                  <a:schemeClr val="tx1"/>
                </a:solidFill>
              </a:rPr>
              <a:t>Эксплуатация</a:t>
            </a:r>
            <a:r>
              <a:rPr lang="ru-RU" sz="1900" dirty="0">
                <a:solidFill>
                  <a:schemeClr val="tx1"/>
                </a:solidFill>
              </a:rPr>
              <a:t> (действия и задачи оператора — организации, эксплуатирующей систему)</a:t>
            </a:r>
          </a:p>
          <a:p>
            <a:r>
              <a:rPr lang="ru-RU" sz="1900" b="1" i="1" dirty="0">
                <a:solidFill>
                  <a:schemeClr val="tx1"/>
                </a:solidFill>
              </a:rPr>
              <a:t>Сопровождение</a:t>
            </a:r>
            <a:r>
              <a:rPr lang="ru-RU" sz="1900" dirty="0">
                <a:solidFill>
                  <a:schemeClr val="tx1"/>
                </a:solidFill>
              </a:rPr>
              <a:t> (действия и задачи, выполняемые сопровождающей организацией, то есть службой сопровождения). Сопровождение — внесений изменений в ПО в целях исправления ошибок, повышения производительности или адаптации к изменившимся условиям работы или требованиям.</a:t>
            </a:r>
          </a:p>
          <a:p>
            <a:pPr marL="0" indent="0">
              <a:buNone/>
            </a:pPr>
            <a:endParaRPr lang="ru-RU" sz="1600" dirty="0"/>
          </a:p>
        </p:txBody>
      </p:sp>
    </p:spTree>
    <p:extLst>
      <p:ext uri="{BB962C8B-B14F-4D97-AF65-F5344CB8AC3E}">
        <p14:creationId xmlns:p14="http://schemas.microsoft.com/office/powerpoint/2010/main" val="379542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Процессы жизненного цикла ПО</a:t>
            </a:r>
          </a:p>
        </p:txBody>
      </p:sp>
      <p:sp>
        <p:nvSpPr>
          <p:cNvPr id="3" name="Объект 2"/>
          <p:cNvSpPr>
            <a:spLocks noGrp="1"/>
          </p:cNvSpPr>
          <p:nvPr>
            <p:ph idx="1"/>
          </p:nvPr>
        </p:nvSpPr>
        <p:spPr/>
        <p:txBody>
          <a:bodyPr>
            <a:normAutofit fontScale="62500" lnSpcReduction="20000"/>
          </a:bodyPr>
          <a:lstStyle/>
          <a:p>
            <a:pPr marL="0" indent="0">
              <a:buNone/>
            </a:pPr>
            <a:r>
              <a:rPr lang="ru-RU" b="1" dirty="0" smtClean="0">
                <a:solidFill>
                  <a:schemeClr val="tx1"/>
                </a:solidFill>
              </a:rPr>
              <a:t>Вспомогательные</a:t>
            </a:r>
          </a:p>
          <a:p>
            <a:pPr marL="0" indent="0">
              <a:buNone/>
            </a:pPr>
            <a:endParaRPr lang="ru-RU" dirty="0" smtClean="0">
              <a:solidFill>
                <a:schemeClr val="tx1"/>
              </a:solidFill>
            </a:endParaRPr>
          </a:p>
          <a:p>
            <a:r>
              <a:rPr lang="ru-RU" b="1" i="1" dirty="0" smtClean="0">
                <a:solidFill>
                  <a:schemeClr val="tx1"/>
                </a:solidFill>
              </a:rPr>
              <a:t>Документирование</a:t>
            </a:r>
            <a:r>
              <a:rPr lang="ru-RU" dirty="0" smtClean="0">
                <a:solidFill>
                  <a:schemeClr val="tx1"/>
                </a:solidFill>
              </a:rPr>
              <a:t> </a:t>
            </a:r>
            <a:r>
              <a:rPr lang="ru-RU" dirty="0">
                <a:solidFill>
                  <a:schemeClr val="tx1"/>
                </a:solidFill>
              </a:rPr>
              <a:t>(формализованное описание информации, созданной в течение ЖЦ ПО)</a:t>
            </a:r>
          </a:p>
          <a:p>
            <a:r>
              <a:rPr lang="ru-RU" b="1" i="1" dirty="0">
                <a:solidFill>
                  <a:schemeClr val="tx1"/>
                </a:solidFill>
              </a:rPr>
              <a:t>Управление конфигурацией </a:t>
            </a:r>
            <a:r>
              <a:rPr lang="ru-RU" dirty="0">
                <a:solidFill>
                  <a:schemeClr val="tx1"/>
                </a:solidFill>
              </a:rPr>
              <a:t>(применение административных и технических процедур на всем протяжении ЖЦ ПО для определения состояния компонентов ПО, управления его модификациями).</a:t>
            </a:r>
          </a:p>
          <a:p>
            <a:r>
              <a:rPr lang="ru-RU" b="1" i="1" dirty="0">
                <a:solidFill>
                  <a:schemeClr val="tx1"/>
                </a:solidFill>
              </a:rPr>
              <a:t>Обеспечение качества </a:t>
            </a:r>
            <a:r>
              <a:rPr lang="ru-RU" dirty="0">
                <a:solidFill>
                  <a:schemeClr val="tx1"/>
                </a:solidFill>
              </a:rPr>
              <a:t>(обеспечение гарантий того, что ИС и процессы ее ЖЦ соответствуют заданным требованиям и утвержденным планам)</a:t>
            </a:r>
          </a:p>
          <a:p>
            <a:r>
              <a:rPr lang="ru-RU" b="1" i="1" dirty="0">
                <a:solidFill>
                  <a:schemeClr val="tx1"/>
                </a:solidFill>
              </a:rPr>
              <a:t>Верификация</a:t>
            </a:r>
            <a:r>
              <a:rPr lang="ru-RU" dirty="0">
                <a:solidFill>
                  <a:schemeClr val="tx1"/>
                </a:solidFill>
              </a:rPr>
              <a:t> (определение того, что программные продукты, являющиеся результатами некоторого действия, полностью удовлетворяют требованиям или условиям, обусловленным предшествующими действиями)</a:t>
            </a:r>
          </a:p>
          <a:p>
            <a:r>
              <a:rPr lang="ru-RU" b="1" i="1" dirty="0">
                <a:solidFill>
                  <a:schemeClr val="tx1"/>
                </a:solidFill>
              </a:rPr>
              <a:t>Аттестация</a:t>
            </a:r>
            <a:r>
              <a:rPr lang="ru-RU" dirty="0">
                <a:solidFill>
                  <a:schemeClr val="tx1"/>
                </a:solidFill>
              </a:rPr>
              <a:t> (определение полноты соответствия заданных требований и созданной системы их конкретному функциональному назначению)</a:t>
            </a:r>
          </a:p>
          <a:p>
            <a:r>
              <a:rPr lang="ru-RU" b="1" i="1" dirty="0">
                <a:solidFill>
                  <a:schemeClr val="tx1"/>
                </a:solidFill>
              </a:rPr>
              <a:t>Совместная оценка </a:t>
            </a:r>
            <a:r>
              <a:rPr lang="ru-RU" dirty="0">
                <a:solidFill>
                  <a:schemeClr val="tx1"/>
                </a:solidFill>
              </a:rPr>
              <a:t>(оценка состояния работ по проекту: контроль планирования и управления ресурсами, персоналом, аппаратурой, инструментальными средствами)</a:t>
            </a:r>
          </a:p>
          <a:p>
            <a:r>
              <a:rPr lang="ru-RU" b="1" i="1" dirty="0">
                <a:solidFill>
                  <a:schemeClr val="tx1"/>
                </a:solidFill>
              </a:rPr>
              <a:t>Аудит</a:t>
            </a:r>
            <a:r>
              <a:rPr lang="ru-RU" dirty="0">
                <a:solidFill>
                  <a:schemeClr val="tx1"/>
                </a:solidFill>
              </a:rPr>
              <a:t> (определение соответствия требованиям, планам и условиям договора)</a:t>
            </a:r>
          </a:p>
          <a:p>
            <a:r>
              <a:rPr lang="ru-RU" b="1" i="1" dirty="0">
                <a:solidFill>
                  <a:schemeClr val="tx1"/>
                </a:solidFill>
              </a:rPr>
              <a:t>Разрешение проблем </a:t>
            </a:r>
            <a:r>
              <a:rPr lang="ru-RU" dirty="0">
                <a:solidFill>
                  <a:schemeClr val="tx1"/>
                </a:solidFill>
              </a:rPr>
              <a:t>(анализ и решение проблем, независимо от их происхождения или источника, которые обнаружены в ходе разработки, эксплуатации, сопровождения или других процессов)</a:t>
            </a:r>
          </a:p>
          <a:p>
            <a:endParaRPr lang="ru-RU" dirty="0">
              <a:solidFill>
                <a:schemeClr val="tx1"/>
              </a:solidFill>
            </a:endParaRPr>
          </a:p>
        </p:txBody>
      </p:sp>
    </p:spTree>
    <p:extLst>
      <p:ext uri="{BB962C8B-B14F-4D97-AF65-F5344CB8AC3E}">
        <p14:creationId xmlns:p14="http://schemas.microsoft.com/office/powerpoint/2010/main" val="125232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Процессы жизненного цикла ПО</a:t>
            </a:r>
          </a:p>
        </p:txBody>
      </p:sp>
      <p:sp>
        <p:nvSpPr>
          <p:cNvPr id="3" name="Объект 2"/>
          <p:cNvSpPr>
            <a:spLocks noGrp="1"/>
          </p:cNvSpPr>
          <p:nvPr>
            <p:ph idx="1"/>
          </p:nvPr>
        </p:nvSpPr>
        <p:spPr/>
        <p:txBody>
          <a:bodyPr>
            <a:normAutofit/>
          </a:bodyPr>
          <a:lstStyle/>
          <a:p>
            <a:pPr marL="0" indent="0">
              <a:buNone/>
            </a:pPr>
            <a:r>
              <a:rPr lang="ru-RU" sz="1700" b="1" dirty="0" smtClean="0">
                <a:solidFill>
                  <a:schemeClr val="tx1"/>
                </a:solidFill>
              </a:rPr>
              <a:t>Организационные</a:t>
            </a:r>
          </a:p>
          <a:p>
            <a:pPr marL="0" indent="0">
              <a:buNone/>
            </a:pPr>
            <a:endParaRPr lang="ru-RU" sz="1700" dirty="0" smtClean="0">
              <a:solidFill>
                <a:schemeClr val="tx1"/>
              </a:solidFill>
            </a:endParaRPr>
          </a:p>
          <a:p>
            <a:r>
              <a:rPr lang="ru-RU" sz="1700" b="1" i="1" dirty="0" smtClean="0">
                <a:solidFill>
                  <a:schemeClr val="tx1"/>
                </a:solidFill>
              </a:rPr>
              <a:t>Управление</a:t>
            </a:r>
            <a:r>
              <a:rPr lang="ru-RU" sz="1700" dirty="0" smtClean="0">
                <a:solidFill>
                  <a:schemeClr val="tx1"/>
                </a:solidFill>
              </a:rPr>
              <a:t> </a:t>
            </a:r>
            <a:r>
              <a:rPr lang="ru-RU" sz="1700" dirty="0">
                <a:solidFill>
                  <a:schemeClr val="tx1"/>
                </a:solidFill>
              </a:rPr>
              <a:t>(действия и задачи, которые могут выполняться любой стороной, управляющей своими процессами)</a:t>
            </a:r>
          </a:p>
          <a:p>
            <a:r>
              <a:rPr lang="ru-RU" sz="1700" b="1" i="1" dirty="0">
                <a:solidFill>
                  <a:schemeClr val="tx1"/>
                </a:solidFill>
              </a:rPr>
              <a:t>Создание инфраструктуры </a:t>
            </a:r>
            <a:r>
              <a:rPr lang="ru-RU" sz="1700" dirty="0">
                <a:solidFill>
                  <a:schemeClr val="tx1"/>
                </a:solidFill>
              </a:rPr>
              <a:t>(выбор и сопровождение технологии, стандартов и инструментальных средств, выбор и установка аппаратных и программных средств, используемых для разработки, эксплуатации или сопровождения ПО)</a:t>
            </a:r>
          </a:p>
          <a:p>
            <a:r>
              <a:rPr lang="ru-RU" sz="1700" b="1" i="1" dirty="0">
                <a:solidFill>
                  <a:schemeClr val="tx1"/>
                </a:solidFill>
              </a:rPr>
              <a:t>Усовершенствование</a:t>
            </a:r>
            <a:r>
              <a:rPr lang="ru-RU" sz="1700" dirty="0">
                <a:solidFill>
                  <a:schemeClr val="tx1"/>
                </a:solidFill>
              </a:rPr>
              <a:t> (оценка, измерение, контроль и усовершенствование процессов ЖЦ)</a:t>
            </a:r>
          </a:p>
          <a:p>
            <a:r>
              <a:rPr lang="ru-RU" sz="1700" b="1" i="1" dirty="0">
                <a:solidFill>
                  <a:schemeClr val="tx1"/>
                </a:solidFill>
              </a:rPr>
              <a:t>Обучение</a:t>
            </a:r>
            <a:r>
              <a:rPr lang="ru-RU" sz="1700" dirty="0">
                <a:solidFill>
                  <a:schemeClr val="tx1"/>
                </a:solidFill>
              </a:rPr>
              <a:t> (первоначальное обучение и последующее постоянное повышение квалификации персонала)</a:t>
            </a:r>
          </a:p>
          <a:p>
            <a:endParaRPr lang="ru-RU" dirty="0">
              <a:solidFill>
                <a:schemeClr val="tx1"/>
              </a:solidFill>
            </a:endParaRPr>
          </a:p>
        </p:txBody>
      </p:sp>
    </p:spTree>
    <p:extLst>
      <p:ext uri="{BB962C8B-B14F-4D97-AF65-F5344CB8AC3E}">
        <p14:creationId xmlns:p14="http://schemas.microsoft.com/office/powerpoint/2010/main" val="416806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Стадии жизненного цикла ПО</a:t>
            </a:r>
          </a:p>
        </p:txBody>
      </p:sp>
      <p:sp>
        <p:nvSpPr>
          <p:cNvPr id="3" name="Объект 2"/>
          <p:cNvSpPr>
            <a:spLocks noGrp="1"/>
          </p:cNvSpPr>
          <p:nvPr>
            <p:ph idx="1"/>
          </p:nvPr>
        </p:nvSpPr>
        <p:spPr/>
        <p:txBody>
          <a:bodyPr>
            <a:normAutofit/>
          </a:bodyPr>
          <a:lstStyle/>
          <a:p>
            <a:pPr marL="457200" indent="-457200">
              <a:buFont typeface="+mj-lt"/>
              <a:buAutoNum type="arabicPeriod"/>
            </a:pPr>
            <a:endParaRPr lang="ru-RU" sz="1800" dirty="0"/>
          </a:p>
          <a:p>
            <a:pPr marL="457200" indent="-457200">
              <a:buFont typeface="+mj-lt"/>
              <a:buAutoNum type="arabicPeriod"/>
            </a:pPr>
            <a:r>
              <a:rPr lang="ru-RU" sz="1800" dirty="0" smtClean="0">
                <a:solidFill>
                  <a:schemeClr val="tx1"/>
                </a:solidFill>
              </a:rPr>
              <a:t>формирование </a:t>
            </a:r>
            <a:r>
              <a:rPr lang="ru-RU" sz="1800" dirty="0">
                <a:solidFill>
                  <a:schemeClr val="tx1"/>
                </a:solidFill>
              </a:rPr>
              <a:t>требований к ПО;</a:t>
            </a:r>
          </a:p>
          <a:p>
            <a:pPr marL="457200" indent="-457200">
              <a:buFont typeface="+mj-lt"/>
              <a:buAutoNum type="arabicPeriod"/>
            </a:pPr>
            <a:r>
              <a:rPr lang="ru-RU" sz="1800" dirty="0">
                <a:solidFill>
                  <a:schemeClr val="tx1"/>
                </a:solidFill>
              </a:rPr>
              <a:t>проектирование (разработка системного проекта);</a:t>
            </a:r>
          </a:p>
          <a:p>
            <a:pPr marL="457200" indent="-457200">
              <a:buFont typeface="+mj-lt"/>
              <a:buAutoNum type="arabicPeriod"/>
            </a:pPr>
            <a:r>
              <a:rPr lang="ru-RU" sz="1800" dirty="0">
                <a:solidFill>
                  <a:schemeClr val="tx1"/>
                </a:solidFill>
              </a:rPr>
              <a:t>реализация (может быть разбита на </a:t>
            </a:r>
            <a:r>
              <a:rPr lang="ru-RU" sz="1800" dirty="0" err="1">
                <a:solidFill>
                  <a:schemeClr val="tx1"/>
                </a:solidFill>
              </a:rPr>
              <a:t>подэтапы</a:t>
            </a:r>
            <a:r>
              <a:rPr lang="ru-RU" sz="1800" dirty="0">
                <a:solidFill>
                  <a:schemeClr val="tx1"/>
                </a:solidFill>
              </a:rPr>
              <a:t>: детальное проектирование, кодирование);</a:t>
            </a:r>
          </a:p>
          <a:p>
            <a:pPr marL="457200" indent="-457200">
              <a:buFont typeface="+mj-lt"/>
              <a:buAutoNum type="arabicPeriod"/>
            </a:pPr>
            <a:r>
              <a:rPr lang="ru-RU" sz="1800" dirty="0">
                <a:solidFill>
                  <a:schemeClr val="tx1"/>
                </a:solidFill>
              </a:rPr>
              <a:t>тестирование (может быть разбито на автономное и комплексное тестирование и интеграцию);</a:t>
            </a:r>
          </a:p>
          <a:p>
            <a:pPr marL="457200" indent="-457200">
              <a:buFont typeface="+mj-lt"/>
              <a:buAutoNum type="arabicPeriod"/>
            </a:pPr>
            <a:r>
              <a:rPr lang="ru-RU" sz="1800" dirty="0">
                <a:solidFill>
                  <a:schemeClr val="tx1"/>
                </a:solidFill>
              </a:rPr>
              <a:t>ввод в действие (внедрение);</a:t>
            </a:r>
          </a:p>
          <a:p>
            <a:pPr marL="457200" indent="-457200">
              <a:buFont typeface="+mj-lt"/>
              <a:buAutoNum type="arabicPeriod"/>
            </a:pPr>
            <a:r>
              <a:rPr lang="ru-RU" sz="1800" dirty="0">
                <a:solidFill>
                  <a:schemeClr val="tx1"/>
                </a:solidFill>
              </a:rPr>
              <a:t>эксплуатация и сопровождение;</a:t>
            </a:r>
          </a:p>
          <a:p>
            <a:pPr marL="457200" indent="-457200">
              <a:buFont typeface="+mj-lt"/>
              <a:buAutoNum type="arabicPeriod"/>
            </a:pPr>
            <a:r>
              <a:rPr lang="ru-RU" sz="1800" dirty="0">
                <a:solidFill>
                  <a:schemeClr val="tx1"/>
                </a:solidFill>
              </a:rPr>
              <a:t>снятие с эксплуатации.</a:t>
            </a:r>
          </a:p>
          <a:p>
            <a:pPr marL="0" indent="0">
              <a:buNone/>
            </a:pPr>
            <a:endParaRPr lang="ru-RU" dirty="0"/>
          </a:p>
        </p:txBody>
      </p:sp>
    </p:spTree>
    <p:extLst>
      <p:ext uri="{BB962C8B-B14F-4D97-AF65-F5344CB8AC3E}">
        <p14:creationId xmlns:p14="http://schemas.microsoft.com/office/powerpoint/2010/main" val="315416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l"/>
            <a:r>
              <a:rPr lang="ru-RU" sz="3200" dirty="0"/>
              <a:t>Базовые стратегии разработки ПО</a:t>
            </a:r>
          </a:p>
        </p:txBody>
      </p:sp>
      <p:sp>
        <p:nvSpPr>
          <p:cNvPr id="3" name="Объект 2"/>
          <p:cNvSpPr>
            <a:spLocks noGrp="1"/>
          </p:cNvSpPr>
          <p:nvPr>
            <p:ph idx="1"/>
          </p:nvPr>
        </p:nvSpPr>
        <p:spPr/>
        <p:txBody>
          <a:bodyPr>
            <a:normAutofit lnSpcReduction="10000"/>
          </a:bodyPr>
          <a:lstStyle/>
          <a:p>
            <a:pPr marL="0" indent="0">
              <a:buNone/>
            </a:pPr>
            <a:r>
              <a:rPr lang="ru-RU" dirty="0" smtClean="0">
                <a:solidFill>
                  <a:schemeClr val="tx1"/>
                </a:solidFill>
              </a:rPr>
              <a:t>Начальный этап: </a:t>
            </a:r>
          </a:p>
          <a:p>
            <a:pPr marL="0" indent="0">
              <a:buNone/>
            </a:pPr>
            <a:r>
              <a:rPr lang="ru-RU" dirty="0">
                <a:solidFill>
                  <a:schemeClr val="tx1"/>
                </a:solidFill>
              </a:rPr>
              <a:t>	</a:t>
            </a:r>
            <a:r>
              <a:rPr lang="ru-RU" dirty="0" smtClean="0">
                <a:solidFill>
                  <a:schemeClr val="tx1"/>
                </a:solidFill>
              </a:rPr>
              <a:t>кодирование </a:t>
            </a:r>
            <a:r>
              <a:rPr lang="ru-RU" dirty="0">
                <a:solidFill>
                  <a:schemeClr val="tx1"/>
                </a:solidFill>
              </a:rPr>
              <a:t>– устранение </a:t>
            </a:r>
            <a:r>
              <a:rPr lang="ru-RU" dirty="0" smtClean="0">
                <a:solidFill>
                  <a:schemeClr val="tx1"/>
                </a:solidFill>
              </a:rPr>
              <a:t>ошибок</a:t>
            </a:r>
          </a:p>
          <a:p>
            <a:pPr marL="0" indent="0">
              <a:buNone/>
            </a:pPr>
            <a:endParaRPr lang="ru-RU" dirty="0">
              <a:solidFill>
                <a:schemeClr val="tx1"/>
              </a:solidFill>
            </a:endParaRPr>
          </a:p>
          <a:p>
            <a:pPr marL="0" indent="0">
              <a:buNone/>
            </a:pPr>
            <a:r>
              <a:rPr lang="ru-RU" dirty="0" smtClean="0">
                <a:solidFill>
                  <a:schemeClr val="tx1"/>
                </a:solidFill>
              </a:rPr>
              <a:t>Три базовые стратегии:</a:t>
            </a:r>
          </a:p>
          <a:p>
            <a:r>
              <a:rPr lang="ru-RU" sz="1700" dirty="0" smtClean="0">
                <a:solidFill>
                  <a:schemeClr val="tx1"/>
                </a:solidFill>
              </a:rPr>
              <a:t>каскадная</a:t>
            </a:r>
            <a:r>
              <a:rPr lang="ru-RU" sz="1700" dirty="0">
                <a:solidFill>
                  <a:schemeClr val="tx1"/>
                </a:solidFill>
              </a:rPr>
              <a:t>;</a:t>
            </a:r>
          </a:p>
          <a:p>
            <a:r>
              <a:rPr lang="ru-RU" sz="1700" dirty="0" smtClean="0">
                <a:solidFill>
                  <a:schemeClr val="tx1"/>
                </a:solidFill>
              </a:rPr>
              <a:t>инкрементная</a:t>
            </a:r>
            <a:r>
              <a:rPr lang="ru-RU" sz="1700" dirty="0">
                <a:solidFill>
                  <a:schemeClr val="tx1"/>
                </a:solidFill>
              </a:rPr>
              <a:t>;</a:t>
            </a:r>
          </a:p>
          <a:p>
            <a:r>
              <a:rPr lang="ru-RU" sz="1700" dirty="0" smtClean="0">
                <a:solidFill>
                  <a:schemeClr val="tx1"/>
                </a:solidFill>
              </a:rPr>
              <a:t>эволюционная.</a:t>
            </a:r>
          </a:p>
          <a:p>
            <a:pPr marL="0" indent="0">
              <a:buNone/>
            </a:pPr>
            <a:endParaRPr lang="ru-RU" dirty="0" smtClean="0">
              <a:solidFill>
                <a:schemeClr val="tx1"/>
              </a:solidFill>
            </a:endParaRPr>
          </a:p>
          <a:p>
            <a:pPr marL="0" indent="0">
              <a:buNone/>
            </a:pPr>
            <a:r>
              <a:rPr lang="ru-RU" dirty="0" smtClean="0">
                <a:solidFill>
                  <a:schemeClr val="tx1"/>
                </a:solidFill>
              </a:rPr>
              <a:t>Определяются характеристиками:</a:t>
            </a:r>
            <a:endParaRPr lang="ru-RU" dirty="0">
              <a:solidFill>
                <a:schemeClr val="tx1"/>
              </a:solidFill>
            </a:endParaRPr>
          </a:p>
          <a:p>
            <a:r>
              <a:rPr lang="ru-RU" sz="1600" dirty="0">
                <a:solidFill>
                  <a:schemeClr val="tx1"/>
                </a:solidFill>
              </a:rPr>
              <a:t>проекта;</a:t>
            </a:r>
          </a:p>
          <a:p>
            <a:r>
              <a:rPr lang="ru-RU" sz="1600" dirty="0" smtClean="0">
                <a:solidFill>
                  <a:schemeClr val="tx1"/>
                </a:solidFill>
              </a:rPr>
              <a:t>требований </a:t>
            </a:r>
            <a:r>
              <a:rPr lang="ru-RU" sz="1600" dirty="0">
                <a:solidFill>
                  <a:schemeClr val="tx1"/>
                </a:solidFill>
              </a:rPr>
              <a:t>к продукту;</a:t>
            </a:r>
          </a:p>
          <a:p>
            <a:r>
              <a:rPr lang="ru-RU" sz="1600" dirty="0" smtClean="0">
                <a:solidFill>
                  <a:schemeClr val="tx1"/>
                </a:solidFill>
              </a:rPr>
              <a:t>команды </a:t>
            </a:r>
            <a:r>
              <a:rPr lang="ru-RU" sz="1600" dirty="0">
                <a:solidFill>
                  <a:schemeClr val="tx1"/>
                </a:solidFill>
              </a:rPr>
              <a:t>разработчиков;</a:t>
            </a:r>
          </a:p>
          <a:p>
            <a:r>
              <a:rPr lang="ru-RU" sz="1600" dirty="0" smtClean="0">
                <a:solidFill>
                  <a:schemeClr val="tx1"/>
                </a:solidFill>
              </a:rPr>
              <a:t>команды </a:t>
            </a:r>
            <a:r>
              <a:rPr lang="ru-RU" sz="1600" dirty="0">
                <a:solidFill>
                  <a:schemeClr val="tx1"/>
                </a:solidFill>
              </a:rPr>
              <a:t>пользователей.</a:t>
            </a:r>
          </a:p>
        </p:txBody>
      </p:sp>
    </p:spTree>
    <p:extLst>
      <p:ext uri="{BB962C8B-B14F-4D97-AF65-F5344CB8AC3E}">
        <p14:creationId xmlns:p14="http://schemas.microsoft.com/office/powerpoint/2010/main" val="361773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сполнительная">
  <a:themeElements>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Исполнительн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Исполните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Override1.xml><?xml version="1.0" encoding="utf-8"?>
<a:themeOverride xmlns:a="http://schemas.openxmlformats.org/drawingml/2006/main">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2.xml><?xml version="1.0" encoding="utf-8"?>
<a:themeOverride xmlns:a="http://schemas.openxmlformats.org/drawingml/2006/main">
  <a:clrScheme name="Серая">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359</TotalTime>
  <Words>1781</Words>
  <Application>Microsoft Office PowerPoint</Application>
  <PresentationFormat>Экран (4:3)</PresentationFormat>
  <Paragraphs>247</Paragraphs>
  <Slides>33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33</vt:i4>
      </vt:variant>
    </vt:vector>
  </HeadingPairs>
  <TitlesOfParts>
    <vt:vector size="34" baseType="lpstr">
      <vt:lpstr>Исполнительная</vt:lpstr>
      <vt:lpstr>Технология разработки программного обеспечения 2015-2016 гг.</vt:lpstr>
      <vt:lpstr>Немного статистики</vt:lpstr>
      <vt:lpstr>Немного статистики</vt:lpstr>
      <vt:lpstr>Процессы жизненного цикла ПО</vt:lpstr>
      <vt:lpstr>Процессы жизненного цикла ПО</vt:lpstr>
      <vt:lpstr>Процессы жизненного цикла ПО</vt:lpstr>
      <vt:lpstr>Процессы жизненного цикла ПО</vt:lpstr>
      <vt:lpstr>Стадии жизненного цикла ПО</vt:lpstr>
      <vt:lpstr>Базовые стратегии разработки ПО</vt:lpstr>
      <vt:lpstr>Каскадная стратегия</vt:lpstr>
      <vt:lpstr>Каскадная стратегия</vt:lpstr>
      <vt:lpstr>Каскадная стратегия</vt:lpstr>
      <vt:lpstr>Каскадная модель (классический жизненный цикл)</vt:lpstr>
      <vt:lpstr>Каскадная модель (с обратными связями)</vt:lpstr>
      <vt:lpstr>V- модель</vt:lpstr>
      <vt:lpstr>Инкрементная стратегия</vt:lpstr>
      <vt:lpstr>Инкрементная стратегия</vt:lpstr>
      <vt:lpstr>Инкрементная стратегия</vt:lpstr>
      <vt:lpstr>Инкрементная стратегия</vt:lpstr>
      <vt:lpstr>Инкрементные модели</vt:lpstr>
      <vt:lpstr>Эволюционная стратегия</vt:lpstr>
      <vt:lpstr>Эволюционная стратегия</vt:lpstr>
      <vt:lpstr>Эволюционная стратегия</vt:lpstr>
      <vt:lpstr>Эволюционная стратегия</vt:lpstr>
      <vt:lpstr>Спиральная модель</vt:lpstr>
      <vt:lpstr>Выбор модели жизненного цикла</vt:lpstr>
      <vt:lpstr>Выбор модели жизненного цикла</vt:lpstr>
      <vt:lpstr>Выбор модели жизненного цикла</vt:lpstr>
      <vt:lpstr>Зрелость процессов разработки ПО</vt:lpstr>
      <vt:lpstr>Гибкие технологии разработки ПО</vt:lpstr>
      <vt:lpstr>Гибкие технологии разработки ПО</vt:lpstr>
      <vt:lpstr>Гибкие технологии разработки ПО</vt:lpstr>
      <vt:lpstr>Литература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Технология разработки программного обеспечения</dc:title>
  <dc:creator>Marina</dc:creator>
  <cp:lastModifiedBy>Marina</cp:lastModifiedBy>
  <cp:revision>76</cp:revision>
  <dcterms:created xsi:type="dcterms:W3CDTF">2016-02-12T19:48:20Z</dcterms:created>
  <dcterms:modified xsi:type="dcterms:W3CDTF">2016-04-15T19:05:30Z</dcterms:modified>
</cp:coreProperties>
</file>