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6" r:id="rId3"/>
    <p:sldId id="283"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782"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933CE7CC-A961-430B-B633-7F5617F16215}" type="datetimeFigureOut">
              <a:rPr lang="ru-RU" smtClean="0"/>
              <a:t>16.04.2016</a:t>
            </a:fld>
            <a:endParaRPr lang="ru-RU"/>
          </a:p>
        </p:txBody>
      </p:sp>
      <p:sp>
        <p:nvSpPr>
          <p:cNvPr id="8" name="Slide Number Placeholder 7"/>
          <p:cNvSpPr>
            <a:spLocks noGrp="1"/>
          </p:cNvSpPr>
          <p:nvPr>
            <p:ph type="sldNum" sz="quarter" idx="11"/>
          </p:nvPr>
        </p:nvSpPr>
        <p:spPr/>
        <p:txBody>
          <a:bodyPr/>
          <a:lstStyle/>
          <a:p>
            <a:fld id="{F749DE2B-4D31-4465-9D09-065A6606A5B6}"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933CE7CC-A961-430B-B633-7F5617F16215}" type="datetimeFigureOut">
              <a:rPr lang="ru-RU" smtClean="0"/>
              <a:t>16.04.2016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49DE2B-4D31-4465-9D09-065A6606A5B6}"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933CE7CC-A961-430B-B633-7F5617F16215}" type="datetimeFigureOut">
              <a:rPr lang="ru-RU" smtClean="0"/>
              <a:t>16.04.2016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749DE2B-4D31-4465-9D09-065A6606A5B6}"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33CE7CC-A961-430B-B633-7F5617F16215}" type="datetimeFigureOut">
              <a:rPr lang="ru-RU" smtClean="0"/>
              <a:t>16.04.2016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CE7CC-A961-430B-B633-7F5617F16215}" type="datetimeFigureOut">
              <a:rPr lang="ru-RU" smtClean="0"/>
              <a:t>16.04.2016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3CE7CC-A961-430B-B633-7F5617F16215}" type="datetimeFigureOut">
              <a:rPr lang="ru-RU" smtClean="0"/>
              <a:t>16.04.2016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3CE7CC-A961-430B-B633-7F5617F16215}" type="datetimeFigureOut">
              <a:rPr lang="ru-RU" smtClean="0"/>
              <a:t>16.04.2016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3CE7CC-A961-430B-B633-7F5617F16215}" type="datetimeFigureOut">
              <a:rPr lang="ru-RU" smtClean="0"/>
              <a:t>16.04.2016</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749DE2B-4D31-4465-9D09-065A6606A5B6}"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ntuit.ru/studies/courses/3632/874/info" TargetMode="External"/><Relationship Id="rId2" Type="http://schemas.openxmlformats.org/officeDocument/2006/relationships/hyperlink" Target="http://www.intuit.ru/studies/courses/4806/1054/info" TargetMode="External"/><Relationship Id="rId1" Type="http://schemas.openxmlformats.org/officeDocument/2006/relationships/slideLayout" Target="../slideLayouts/slideLayout2.xml"/><Relationship Id="rId4" Type="http://schemas.openxmlformats.org/officeDocument/2006/relationships/hyperlink" Target="http://ru.wikipedia.org/wiki/&#1069;&#1082;&#1089;&#1090;&#1088;&#1077;&#1084;&#1072;&#1083;&#1100;&#1085;&#1086;&#1077;_&#1087;&#1088;&#1086;&#1075;&#1088;&#1072;&#1084;&#1084;&#1080;&#1088;&#1086;&#1074;&#1072;&#1085;&#1080;&#10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D0%9F%D0%B0%D1%80%D0%BD%D0%BE%D0%B5_%D0%BF%D1%80%D0%BE%D0%B3%D1%80%D0%B0%D0%BC%D0%BC%D0%B8%D1%80%D0%BE%D0%B2%D0%B0%D0%BD%D0%B8%D0%B5" TargetMode="External"/><Relationship Id="rId2" Type="http://schemas.openxmlformats.org/officeDocument/2006/relationships/hyperlink" Target="https://ru.wikipedia.org/wiki/%D0%A0%D0%B0%D0%B7%D1%80%D0%B0%D0%B1%D0%BE%D1%82%D0%BA%D0%B0_%D1%87%D0%B5%D1%80%D0%B5%D0%B7_%D1%82%D0%B5%D1%81%D1%82%D0%B8%D1%80%D0%BE%D0%B2%D0%B0%D0%BD%D0%B8%D0%B5" TargetMode="External"/><Relationship Id="rId1" Type="http://schemas.openxmlformats.org/officeDocument/2006/relationships/slideLayout" Target="../slideLayouts/slideLayout2.xml"/><Relationship Id="rId6" Type="http://schemas.openxmlformats.org/officeDocument/2006/relationships/hyperlink" Target="https://ru.wikipedia.org/wiki/%D0%A1%D1%82%D0%B0%D0%BD%D0%B4%D0%B0%D1%80%D1%82_%D0%BA%D0%BE%D0%B4%D0%B8%D1%80%D0%BE%D0%B2%D0%B0%D0%BD%D0%B8%D1%8F" TargetMode="External"/><Relationship Id="rId5" Type="http://schemas.openxmlformats.org/officeDocument/2006/relationships/hyperlink" Target="https://ru.wikipedia.org/wiki/%D0%A0%D0%B5%D1%84%D0%B0%D0%BA%D1%82%D0%BE%D1%80%D0%B8%D0%BD%D0%B3" TargetMode="External"/><Relationship Id="rId4" Type="http://schemas.openxmlformats.org/officeDocument/2006/relationships/hyperlink" Target="https://ru.wikipedia.org/wiki/%D0%9D%D0%B5%D0%BF%D1%80%D0%B5%D1%80%D1%8B%D0%B2%D0%BD%D0%B0%D1%8F_%D0%B8%D0%BD%D1%82%D0%B5%D0%B3%D1%80%D0%B0%D1%86%D0%B8%D1%8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ru.wikipedia.org/wiki/%D0%A4%D1%83%D0%BD%D0%BA%D1%86%D0%B8%D0%BE%D0%BD%D0%B0%D0%BB%D1%8C%D0%BD%D0%BE%D0%B5_%D1%82%D0%B5%D1%81%D1%82%D0%B8%D1%80%D0%BE%D0%B2%D0%B0%D0%BD%D0%B8%D0%B5" TargetMode="External"/><Relationship Id="rId2" Type="http://schemas.openxmlformats.org/officeDocument/2006/relationships/hyperlink" Target="https://ru.wikipedia.org/wiki/%D0%AE%D0%BD%D0%B8%D1%82-%D1%82%D0%B5%D1%81%D1%82%D0%B8%D1%80%D0%BE%D0%B2%D0%B0%D0%BD%D0%B8%D0%B5" TargetMode="External"/><Relationship Id="rId1" Type="http://schemas.openxmlformats.org/officeDocument/2006/relationships/slideLayout" Target="../slideLayouts/slideLayout2.xml"/><Relationship Id="rId4" Type="http://schemas.openxmlformats.org/officeDocument/2006/relationships/hyperlink" Target="https://ru.wikipedia.org/wiki/%D0%A0%D0%B5%D1%84%D0%B0%D0%BA%D1%82%D0%BE%D1%80%D0%B8%D0%BD%D0%B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2"/>
            <a:ext cx="7772400" cy="1872208"/>
          </a:xfrm>
        </p:spPr>
        <p:txBody>
          <a:bodyPr>
            <a:normAutofit fontScale="90000"/>
          </a:bodyPr>
          <a:lstStyle/>
          <a:p>
            <a:r>
              <a:rPr lang="ru-RU" sz="4000" dirty="0" smtClean="0"/>
              <a:t>Технология разработки программного </a:t>
            </a:r>
            <a:r>
              <a:rPr lang="ru-RU" sz="4000" dirty="0" smtClean="0"/>
              <a:t>обеспечения</a:t>
            </a:r>
            <a:r>
              <a:rPr lang="en-US" sz="4000" dirty="0" smtClean="0"/>
              <a:t/>
            </a:r>
            <a:br>
              <a:rPr lang="en-US" sz="4000" dirty="0" smtClean="0"/>
            </a:br>
            <a:r>
              <a:rPr lang="en-US" sz="4000" dirty="0" smtClean="0"/>
              <a:t>2015-2016 </a:t>
            </a:r>
            <a:r>
              <a:rPr lang="ru-RU" sz="4000" dirty="0" smtClean="0"/>
              <a:t>гг.</a:t>
            </a:r>
            <a:endParaRPr lang="ru-RU" sz="4000" dirty="0"/>
          </a:p>
        </p:txBody>
      </p:sp>
      <p:sp>
        <p:nvSpPr>
          <p:cNvPr id="3" name="Подзаголовок 2"/>
          <p:cNvSpPr>
            <a:spLocks noGrp="1"/>
          </p:cNvSpPr>
          <p:nvPr>
            <p:ph type="subTitle" idx="1"/>
          </p:nvPr>
        </p:nvSpPr>
        <p:spPr>
          <a:xfrm>
            <a:off x="1403648" y="4077072"/>
            <a:ext cx="6400800" cy="1219200"/>
          </a:xfrm>
        </p:spPr>
        <p:txBody>
          <a:bodyPr>
            <a:normAutofit/>
          </a:bodyPr>
          <a:lstStyle/>
          <a:p>
            <a:r>
              <a:rPr lang="ru-RU" dirty="0" smtClean="0">
                <a:solidFill>
                  <a:schemeClr val="tx1"/>
                </a:solidFill>
              </a:rPr>
              <a:t>Лекции </a:t>
            </a:r>
            <a:r>
              <a:rPr lang="en-US" dirty="0" smtClean="0">
                <a:solidFill>
                  <a:schemeClr val="tx1"/>
                </a:solidFill>
              </a:rPr>
              <a:t>3</a:t>
            </a:r>
            <a:r>
              <a:rPr lang="ru-RU" dirty="0" smtClean="0">
                <a:solidFill>
                  <a:schemeClr val="tx1"/>
                </a:solidFill>
              </a:rPr>
              <a:t>-</a:t>
            </a:r>
            <a:r>
              <a:rPr lang="en-US" dirty="0" smtClean="0">
                <a:solidFill>
                  <a:schemeClr val="tx1"/>
                </a:solidFill>
              </a:rPr>
              <a:t>4</a:t>
            </a:r>
            <a:r>
              <a:rPr lang="ru-RU" dirty="0" smtClean="0">
                <a:solidFill>
                  <a:schemeClr val="tx1"/>
                </a:solidFill>
              </a:rPr>
              <a:t>:</a:t>
            </a:r>
            <a:r>
              <a:rPr lang="en-US" dirty="0" smtClean="0">
                <a:solidFill>
                  <a:schemeClr val="tx1"/>
                </a:solidFill>
              </a:rPr>
              <a:t> </a:t>
            </a:r>
            <a:r>
              <a:rPr lang="ru-RU" dirty="0" smtClean="0">
                <a:solidFill>
                  <a:schemeClr val="tx1"/>
                </a:solidFill>
              </a:rPr>
              <a:t>гибкие технологии</a:t>
            </a:r>
          </a:p>
          <a:p>
            <a:r>
              <a:rPr lang="ru-RU" dirty="0" smtClean="0">
                <a:solidFill>
                  <a:schemeClr val="tx1"/>
                </a:solidFill>
              </a:rPr>
              <a:t>Пудов Сергей Григорьевич</a:t>
            </a:r>
            <a:endParaRPr lang="ru-RU" dirty="0">
              <a:solidFill>
                <a:schemeClr val="tx1"/>
              </a:solidFill>
            </a:endParaRPr>
          </a:p>
        </p:txBody>
      </p:sp>
    </p:spTree>
    <p:extLst>
      <p:ext uri="{BB962C8B-B14F-4D97-AF65-F5344CB8AC3E}">
        <p14:creationId xmlns:p14="http://schemas.microsoft.com/office/powerpoint/2010/main" val="76730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fontScale="92500"/>
          </a:bodyPr>
          <a:lstStyle/>
          <a:p>
            <a:pPr marL="0" indent="0">
              <a:buNone/>
            </a:pPr>
            <a:r>
              <a:rPr lang="ru-RU" sz="2200" b="1" i="1" dirty="0">
                <a:solidFill>
                  <a:schemeClr val="tx1"/>
                </a:solidFill>
              </a:rPr>
              <a:t>Парное программирование</a:t>
            </a:r>
            <a:r>
              <a:rPr lang="ru-RU" sz="2200" dirty="0">
                <a:solidFill>
                  <a:schemeClr val="tx1"/>
                </a:solidFill>
              </a:rPr>
              <a:t>.</a:t>
            </a:r>
          </a:p>
          <a:p>
            <a:pPr marL="0" indent="0">
              <a:buNone/>
            </a:pPr>
            <a:r>
              <a:rPr lang="ru-RU" sz="2200" dirty="0">
                <a:solidFill>
                  <a:schemeClr val="tx1"/>
                </a:solidFill>
              </a:rPr>
              <a:t>Весь код для продукционной системы пишется парами. Два разработчика сидят рядом. Один набирает, другой смотрит. Время от времени они меняются. Не разрешается работать в одиночку. Если по какой-то причине второй из пары пропустил что-то (болел, отходил и т.п.) он обязан просмотреть все изменения сделанные первым. </a:t>
            </a:r>
          </a:p>
          <a:p>
            <a:pPr marL="0" indent="0">
              <a:buNone/>
            </a:pPr>
            <a:r>
              <a:rPr lang="ru-RU" sz="2200" dirty="0">
                <a:solidFill>
                  <a:schemeClr val="tx1"/>
                </a:solidFill>
              </a:rPr>
              <a:t>Действует принцип «Одна голова хорошо, а две лучше». Пары обычно находят </a:t>
            </a:r>
            <a:r>
              <a:rPr lang="ru-RU" sz="2200" b="1" i="1" dirty="0">
                <a:solidFill>
                  <a:schemeClr val="tx1"/>
                </a:solidFill>
              </a:rPr>
              <a:t>более оптимальные решения</a:t>
            </a:r>
            <a:r>
              <a:rPr lang="ru-RU" sz="2200" dirty="0">
                <a:solidFill>
                  <a:schemeClr val="tx1"/>
                </a:solidFill>
              </a:rPr>
              <a:t>. Кроме того, существенно увеличивается </a:t>
            </a:r>
            <a:r>
              <a:rPr lang="ru-RU" sz="2200" b="1" i="1" dirty="0">
                <a:solidFill>
                  <a:schemeClr val="tx1"/>
                </a:solidFill>
              </a:rPr>
              <a:t>качество кода</a:t>
            </a:r>
            <a:r>
              <a:rPr lang="ru-RU" sz="2200" dirty="0">
                <a:solidFill>
                  <a:schemeClr val="tx1"/>
                </a:solidFill>
              </a:rPr>
              <a:t>, уменьшается число ошибок и ускоряется </a:t>
            </a:r>
            <a:r>
              <a:rPr lang="ru-RU" sz="2200" b="1" i="1" dirty="0">
                <a:solidFill>
                  <a:schemeClr val="tx1"/>
                </a:solidFill>
              </a:rPr>
              <a:t>обмен знаниями</a:t>
            </a:r>
            <a:r>
              <a:rPr lang="ru-RU" sz="2200" dirty="0">
                <a:solidFill>
                  <a:schemeClr val="tx1"/>
                </a:solidFill>
              </a:rPr>
              <a:t> между разработчиками. Пока один человек сосредоточивает усилия на стратегическом представлении об объекте, второй реализует его свойства и методы.</a:t>
            </a:r>
          </a:p>
          <a:p>
            <a:pPr marL="0" indent="0">
              <a:buNone/>
            </a:pPr>
            <a:endParaRPr lang="ru-RU" dirty="0"/>
          </a:p>
        </p:txBody>
      </p:sp>
    </p:spTree>
    <p:extLst>
      <p:ext uri="{BB962C8B-B14F-4D97-AF65-F5344CB8AC3E}">
        <p14:creationId xmlns:p14="http://schemas.microsoft.com/office/powerpoint/2010/main" val="367113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a:bodyPr>
          <a:lstStyle/>
          <a:p>
            <a:pPr marL="0" indent="0">
              <a:buNone/>
            </a:pPr>
            <a:r>
              <a:rPr lang="ru-RU" sz="2000" b="1" i="1" dirty="0">
                <a:solidFill>
                  <a:schemeClr val="tx1"/>
                </a:solidFill>
              </a:rPr>
              <a:t>Частая интеграция</a:t>
            </a:r>
          </a:p>
          <a:p>
            <a:pPr marL="0" indent="0">
              <a:buNone/>
            </a:pPr>
            <a:r>
              <a:rPr lang="ru-RU" sz="2000" dirty="0">
                <a:solidFill>
                  <a:schemeClr val="tx1"/>
                </a:solidFill>
              </a:rPr>
              <a:t>Разработчики, по возможности, должны интегрировать и выпускать свой код каждые несколько часов. В любом случае никогда нельзя держать изменения дольше одного дня. Частая интеграция позволяет избежать отчуждения и </a:t>
            </a:r>
            <a:r>
              <a:rPr lang="ru-RU" sz="2000" dirty="0" err="1">
                <a:solidFill>
                  <a:schemeClr val="tx1"/>
                </a:solidFill>
              </a:rPr>
              <a:t>фрагментирования</a:t>
            </a:r>
            <a:r>
              <a:rPr lang="ru-RU" sz="2000" dirty="0">
                <a:solidFill>
                  <a:schemeClr val="tx1"/>
                </a:solidFill>
              </a:rPr>
              <a:t> в разработке, когда разработчики не могут общаться в смысле обмена идеями или повторного использования кода. Каждый должен работать с самой последней версией. </a:t>
            </a:r>
          </a:p>
          <a:p>
            <a:pPr marL="0" indent="0">
              <a:buNone/>
            </a:pPr>
            <a:r>
              <a:rPr lang="ru-RU" sz="2000" dirty="0">
                <a:solidFill>
                  <a:schemeClr val="tx1"/>
                </a:solidFill>
              </a:rPr>
              <a:t>Каждая пара разработчиков должна отдавать свой код, как только для этого появляется разумная возможность. Это может быть, когда все </a:t>
            </a:r>
            <a:r>
              <a:rPr lang="ru-RU" sz="2000" dirty="0" err="1">
                <a:solidFill>
                  <a:schemeClr val="tx1"/>
                </a:solidFill>
              </a:rPr>
              <a:t>UnitTest</a:t>
            </a:r>
            <a:r>
              <a:rPr lang="ru-RU" sz="2000" dirty="0">
                <a:solidFill>
                  <a:schemeClr val="tx1"/>
                </a:solidFill>
              </a:rPr>
              <a:t>-ы проходят на 100%. Отдавая изменения несколько раз в день, Вы сводите проблемы интеграции практически к нулю. </a:t>
            </a:r>
          </a:p>
        </p:txBody>
      </p:sp>
    </p:spTree>
    <p:extLst>
      <p:ext uri="{BB962C8B-B14F-4D97-AF65-F5344CB8AC3E}">
        <p14:creationId xmlns:p14="http://schemas.microsoft.com/office/powerpoint/2010/main" val="60361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lstStyle/>
          <a:p>
            <a:pPr marL="0" indent="0">
              <a:buNone/>
            </a:pPr>
            <a:r>
              <a:rPr lang="ru-RU" sz="2000" b="1" i="1" dirty="0" err="1">
                <a:solidFill>
                  <a:schemeClr val="tx1"/>
                </a:solidFill>
              </a:rPr>
              <a:t>Рефакторинг</a:t>
            </a:r>
            <a:r>
              <a:rPr lang="ru-RU" sz="2000" b="1" i="1" dirty="0">
                <a:solidFill>
                  <a:schemeClr val="tx1"/>
                </a:solidFill>
              </a:rPr>
              <a:t>. </a:t>
            </a:r>
            <a:endParaRPr lang="ru-RU" sz="2000" b="1" i="1" dirty="0" smtClean="0">
              <a:solidFill>
                <a:schemeClr val="tx1"/>
              </a:solidFill>
            </a:endParaRPr>
          </a:p>
          <a:p>
            <a:pPr marL="0" indent="0">
              <a:buNone/>
            </a:pPr>
            <a:r>
              <a:rPr lang="ru-RU" sz="2000" dirty="0" smtClean="0">
                <a:solidFill>
                  <a:schemeClr val="tx1"/>
                </a:solidFill>
              </a:rPr>
              <a:t>Это </a:t>
            </a:r>
            <a:r>
              <a:rPr lang="ru-RU" sz="2000" dirty="0">
                <a:solidFill>
                  <a:schemeClr val="tx1"/>
                </a:solidFill>
              </a:rPr>
              <a:t>оптимизация существующего кода с целью его упрощения, Такая работа должна вестись постоянно. Сохраняя код прозрачным и определяя его элементы всего один раз, программисты сокращают число ошибок, которые впоследствии придется устранять. </a:t>
            </a:r>
            <a:endParaRPr lang="ru-RU" sz="2000" dirty="0" smtClean="0">
              <a:solidFill>
                <a:schemeClr val="tx1"/>
              </a:solidFill>
            </a:endParaRPr>
          </a:p>
          <a:p>
            <a:pPr marL="0" indent="0">
              <a:buNone/>
            </a:pPr>
            <a:r>
              <a:rPr lang="ru-RU" sz="2000" dirty="0" smtClean="0">
                <a:solidFill>
                  <a:schemeClr val="tx1"/>
                </a:solidFill>
              </a:rPr>
              <a:t>При </a:t>
            </a:r>
            <a:r>
              <a:rPr lang="ru-RU" sz="2000" dirty="0">
                <a:solidFill>
                  <a:schemeClr val="tx1"/>
                </a:solidFill>
              </a:rPr>
              <a:t>реализации каждого нового свойства системы программист должен подумать над тем, можно ли упростить существующий код и как это поможет реализовать новое свойство. Кроме того, нельзя совмещать </a:t>
            </a:r>
            <a:r>
              <a:rPr lang="ru-RU" sz="2000" dirty="0" err="1">
                <a:solidFill>
                  <a:schemeClr val="tx1"/>
                </a:solidFill>
              </a:rPr>
              <a:t>рефакторинг</a:t>
            </a:r>
            <a:r>
              <a:rPr lang="ru-RU" sz="2000" dirty="0">
                <a:solidFill>
                  <a:schemeClr val="tx1"/>
                </a:solidFill>
              </a:rPr>
              <a:t> с дизайном: если создается новый код, </a:t>
            </a:r>
            <a:r>
              <a:rPr lang="ru-RU" sz="2000" dirty="0" err="1">
                <a:solidFill>
                  <a:schemeClr val="tx1"/>
                </a:solidFill>
              </a:rPr>
              <a:t>рефакторинг</a:t>
            </a:r>
            <a:r>
              <a:rPr lang="ru-RU" sz="2000" dirty="0">
                <a:solidFill>
                  <a:schemeClr val="tx1"/>
                </a:solidFill>
              </a:rPr>
              <a:t> следует отложить.</a:t>
            </a:r>
          </a:p>
          <a:p>
            <a:pPr marL="0" indent="0">
              <a:buNone/>
            </a:pPr>
            <a:endParaRPr lang="ru-RU" dirty="0"/>
          </a:p>
        </p:txBody>
      </p:sp>
    </p:spTree>
    <p:extLst>
      <p:ext uri="{BB962C8B-B14F-4D97-AF65-F5344CB8AC3E}">
        <p14:creationId xmlns:p14="http://schemas.microsoft.com/office/powerpoint/2010/main" val="86939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a:bodyPr>
          <a:lstStyle/>
          <a:p>
            <a:pPr marL="0" indent="0">
              <a:buNone/>
            </a:pPr>
            <a:r>
              <a:rPr lang="ru-RU" sz="2200" b="1" i="1" dirty="0">
                <a:solidFill>
                  <a:schemeClr val="tx1"/>
                </a:solidFill>
              </a:rPr>
              <a:t>Небольшие релизы.</a:t>
            </a:r>
            <a:r>
              <a:rPr lang="ru-RU" sz="2200" dirty="0">
                <a:solidFill>
                  <a:schemeClr val="tx1"/>
                </a:solidFill>
              </a:rPr>
              <a:t> </a:t>
            </a:r>
            <a:endParaRPr lang="ru-RU" sz="2200" dirty="0" smtClean="0">
              <a:solidFill>
                <a:schemeClr val="tx1"/>
              </a:solidFill>
            </a:endParaRPr>
          </a:p>
          <a:p>
            <a:pPr marL="0" indent="0">
              <a:buNone/>
            </a:pPr>
            <a:r>
              <a:rPr lang="ru-RU" sz="2200" dirty="0" smtClean="0">
                <a:solidFill>
                  <a:schemeClr val="tx1"/>
                </a:solidFill>
              </a:rPr>
              <a:t>Минимальная </a:t>
            </a:r>
            <a:r>
              <a:rPr lang="ru-RU" sz="2200" dirty="0">
                <a:solidFill>
                  <a:schemeClr val="tx1"/>
                </a:solidFill>
              </a:rPr>
              <a:t>итерация – один день, максимальная – месяц; чем чаще осуществляются релизы, тем больше недостатков системы будет выявлено. Первые релизы помогают выявить недостатки на самых ранних стадиях, далее функциональность системы расширяется на основании ПИ. Поскольку пользователь включается в процесс разработки начиная с первого релиза, то он оценивает систему и выдает пользовательскую историю и замечания. На основании этого определяется следующая итерация, то есть, каким будет новый релиз. В XP все направлено на обеспечение непрерывной обратной связи с пользователями.</a:t>
            </a:r>
          </a:p>
          <a:p>
            <a:pPr marL="0" indent="0">
              <a:buNone/>
            </a:pPr>
            <a:endParaRPr lang="ru-RU" dirty="0"/>
          </a:p>
        </p:txBody>
      </p:sp>
    </p:spTree>
    <p:extLst>
      <p:ext uri="{BB962C8B-B14F-4D97-AF65-F5344CB8AC3E}">
        <p14:creationId xmlns:p14="http://schemas.microsoft.com/office/powerpoint/2010/main" val="100440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Autofit/>
          </a:bodyPr>
          <a:lstStyle/>
          <a:p>
            <a:pPr marL="0" indent="0">
              <a:buNone/>
            </a:pPr>
            <a:r>
              <a:rPr lang="ru-RU" sz="2200" b="1" i="1" dirty="0">
                <a:solidFill>
                  <a:schemeClr val="tx1"/>
                </a:solidFill>
              </a:rPr>
              <a:t>Простота проектирования</a:t>
            </a:r>
          </a:p>
          <a:p>
            <a:pPr marL="0" indent="0">
              <a:buNone/>
            </a:pPr>
            <a:r>
              <a:rPr lang="ru-RU" sz="2000" dirty="0">
                <a:solidFill>
                  <a:schemeClr val="tx1"/>
                </a:solidFill>
              </a:rPr>
              <a:t>XP исходит из того, что в процессе работы условия задачи могут неоднократно измениться, а значит, разрабатываемый продукт не следует проектировать заблаговременно целиком и полностью. </a:t>
            </a:r>
            <a:r>
              <a:rPr lang="ru-RU" sz="2000" dirty="0" smtClean="0">
                <a:solidFill>
                  <a:schemeClr val="tx1"/>
                </a:solidFill>
              </a:rPr>
              <a:t>XP </a:t>
            </a:r>
            <a:r>
              <a:rPr lang="ru-RU" sz="2000" dirty="0">
                <a:solidFill>
                  <a:schemeClr val="tx1"/>
                </a:solidFill>
              </a:rPr>
              <a:t>предполагает, что проектирование — это настолько важный процесс, что его необходимо выполнять постоянно в течение всего времени работы над проектом. </a:t>
            </a:r>
            <a:endParaRPr lang="ru-RU" sz="2000" dirty="0" smtClean="0">
              <a:solidFill>
                <a:schemeClr val="tx1"/>
              </a:solidFill>
            </a:endParaRPr>
          </a:p>
          <a:p>
            <a:pPr marL="0" indent="0">
              <a:buNone/>
            </a:pPr>
            <a:r>
              <a:rPr lang="ru-RU" sz="2000" dirty="0" smtClean="0">
                <a:solidFill>
                  <a:schemeClr val="tx1"/>
                </a:solidFill>
              </a:rPr>
              <a:t>Проектирование </a:t>
            </a:r>
            <a:r>
              <a:rPr lang="ru-RU" sz="2000" dirty="0">
                <a:solidFill>
                  <a:schemeClr val="tx1"/>
                </a:solidFill>
              </a:rPr>
              <a:t>должно выполняться небольшими этапами, с учётом постоянно изменяющихся требований. В каждый момент времени следует пытаться использовать наиболее простой дизайн, который подходит для решения текущей задачи, и менять его по мере того, как условия задачи меняются.</a:t>
            </a:r>
          </a:p>
        </p:txBody>
      </p:sp>
    </p:spTree>
    <p:extLst>
      <p:ext uri="{BB962C8B-B14F-4D97-AF65-F5344CB8AC3E}">
        <p14:creationId xmlns:p14="http://schemas.microsoft.com/office/powerpoint/2010/main" val="147562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a:bodyPr>
          <a:lstStyle/>
          <a:p>
            <a:pPr marL="0" indent="0">
              <a:buNone/>
            </a:pPr>
            <a:r>
              <a:rPr lang="ru-RU" sz="2000" b="1" i="1" dirty="0">
                <a:solidFill>
                  <a:schemeClr val="tx1"/>
                </a:solidFill>
              </a:rPr>
              <a:t>Система метафор</a:t>
            </a:r>
          </a:p>
          <a:p>
            <a:pPr marL="0" indent="0">
              <a:buNone/>
            </a:pPr>
            <a:r>
              <a:rPr lang="ru-RU" sz="2000" dirty="0">
                <a:solidFill>
                  <a:schemeClr val="tx1"/>
                </a:solidFill>
              </a:rPr>
              <a:t>Выбор системы метафор нужен, чтобы удержать команду в одних и тех же рамках при именовании классов и методов. То, как вы называете свои объекты, очень важно для понимания общего дизайна системы и повторного использования кодов. Если разработчик в состоянии правильно предугадать, как может быть назван существующий объект, это ведет к экономии времени. Используйте такую систему имен для ваших объектов, которую каждый сможет понять без специфических знаний о системе.</a:t>
            </a:r>
          </a:p>
        </p:txBody>
      </p:sp>
    </p:spTree>
    <p:extLst>
      <p:ext uri="{BB962C8B-B14F-4D97-AF65-F5344CB8AC3E}">
        <p14:creationId xmlns:p14="http://schemas.microsoft.com/office/powerpoint/2010/main" val="150681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a:bodyPr>
          <a:lstStyle/>
          <a:p>
            <a:pPr marL="0" indent="0">
              <a:buNone/>
            </a:pPr>
            <a:r>
              <a:rPr lang="ru-RU" sz="2000" b="1" i="1" dirty="0">
                <a:solidFill>
                  <a:schemeClr val="tx1"/>
                </a:solidFill>
              </a:rPr>
              <a:t>Коллективное владение кодом </a:t>
            </a:r>
            <a:r>
              <a:rPr lang="ru-RU" sz="2000" dirty="0">
                <a:solidFill>
                  <a:schemeClr val="tx1"/>
                </a:solidFill>
              </a:rPr>
              <a:t>стимулирует разработчиков подавать идеи для всех частей проекта, а не только для своих модулей. Любой разработчик может изменять любой код для расширения функциональности и исправления ошибок.</a:t>
            </a:r>
            <a:br>
              <a:rPr lang="ru-RU" sz="2000" dirty="0">
                <a:solidFill>
                  <a:schemeClr val="tx1"/>
                </a:solidFill>
              </a:rPr>
            </a:br>
            <a:r>
              <a:rPr lang="ru-RU" sz="2000" dirty="0">
                <a:solidFill>
                  <a:schemeClr val="tx1"/>
                </a:solidFill>
              </a:rPr>
              <a:t>С первого взгляда это выглядит как хаос. Однако, принимая во внимание, что как минимум любой код создан парой разработчиков, что тесты позволяют проверить корректность внесенных изменений и что в реальной жизни все равно так или иначе приходится разбираться в чужом коде, становится ясно, что коллективное владение кодом значительно упрощает внесение изменений и снижает риск, связанный с высокой специализацией того или иного члена команды.</a:t>
            </a:r>
            <a:br>
              <a:rPr lang="ru-RU" sz="2000" dirty="0">
                <a:solidFill>
                  <a:schemeClr val="tx1"/>
                </a:solidFill>
              </a:rPr>
            </a:br>
            <a:endParaRPr lang="ru-RU" sz="2000" dirty="0">
              <a:solidFill>
                <a:schemeClr val="tx1"/>
              </a:solidFill>
            </a:endParaRPr>
          </a:p>
        </p:txBody>
      </p:sp>
    </p:spTree>
    <p:extLst>
      <p:ext uri="{BB962C8B-B14F-4D97-AF65-F5344CB8AC3E}">
        <p14:creationId xmlns:p14="http://schemas.microsoft.com/office/powerpoint/2010/main" val="37206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a:bodyPr>
          <a:lstStyle/>
          <a:p>
            <a:pPr marL="0" indent="0">
              <a:buNone/>
            </a:pPr>
            <a:r>
              <a:rPr lang="ru-RU" sz="2000" b="1" i="1" dirty="0">
                <a:solidFill>
                  <a:schemeClr val="tx1"/>
                </a:solidFill>
              </a:rPr>
              <a:t>Соглашение о кодировании</a:t>
            </a:r>
          </a:p>
          <a:p>
            <a:pPr marL="0" indent="0">
              <a:buNone/>
            </a:pPr>
            <a:r>
              <a:rPr lang="ru-RU" sz="2000" dirty="0">
                <a:solidFill>
                  <a:schemeClr val="tx1"/>
                </a:solidFill>
              </a:rPr>
              <a:t>Люди приходят и уходят. Никто не кодирует в одиночку и код принадлежит всем. Всегда будут моменты, когда необходимо будет понять и скорректировать чужой код. Разработчики будут удалять или изменять дублирующий код, анализировать и улучшать чужие классы и т.п. </a:t>
            </a:r>
            <a:br>
              <a:rPr lang="ru-RU" sz="2000" dirty="0">
                <a:solidFill>
                  <a:schemeClr val="tx1"/>
                </a:solidFill>
              </a:rPr>
            </a:br>
            <a:r>
              <a:rPr lang="ru-RU" sz="2000" dirty="0">
                <a:solidFill>
                  <a:schemeClr val="tx1"/>
                </a:solidFill>
              </a:rPr>
              <a:t>Следовательно, все должны подчиняться общим стандартам кодирования — форматирование кода, именование классов, переменных, констант, стиль комментариев. </a:t>
            </a:r>
            <a:br>
              <a:rPr lang="ru-RU" sz="2000" dirty="0">
                <a:solidFill>
                  <a:schemeClr val="tx1"/>
                </a:solidFill>
              </a:rPr>
            </a:br>
            <a:r>
              <a:rPr lang="ru-RU" sz="2000" dirty="0">
                <a:solidFill>
                  <a:schemeClr val="tx1"/>
                </a:solidFill>
              </a:rPr>
              <a:t>Вышесказанное означает, что все члены команды должны договориться об общих стандартах кодирования. Неважно каких. Правило заключается в том, что все им подчиняются. Те, кто не желает их соблюдать покидает команду</a:t>
            </a:r>
          </a:p>
        </p:txBody>
      </p:sp>
    </p:spTree>
    <p:extLst>
      <p:ext uri="{BB962C8B-B14F-4D97-AF65-F5344CB8AC3E}">
        <p14:creationId xmlns:p14="http://schemas.microsoft.com/office/powerpoint/2010/main" val="427589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ru-RU" sz="2600" dirty="0">
                <a:solidFill>
                  <a:schemeClr val="tx1"/>
                </a:solidFill>
              </a:rPr>
              <a:t>Не более чем правила (</a:t>
            </a:r>
            <a:r>
              <a:rPr lang="ru-RU" sz="2600" b="1" i="1" dirty="0" err="1">
                <a:solidFill>
                  <a:schemeClr val="tx1"/>
                </a:solidFill>
              </a:rPr>
              <a:t>just</a:t>
            </a:r>
            <a:r>
              <a:rPr lang="ru-RU" sz="2600" b="1" i="1" dirty="0">
                <a:solidFill>
                  <a:schemeClr val="tx1"/>
                </a:solidFill>
              </a:rPr>
              <a:t> </a:t>
            </a:r>
            <a:r>
              <a:rPr lang="ru-RU" sz="2600" b="1" i="1" dirty="0" err="1">
                <a:solidFill>
                  <a:schemeClr val="tx1"/>
                </a:solidFill>
              </a:rPr>
              <a:t>rules</a:t>
            </a:r>
            <a:r>
              <a:rPr lang="ru-RU" sz="2600" dirty="0">
                <a:solidFill>
                  <a:schemeClr val="tx1"/>
                </a:solidFill>
              </a:rPr>
              <a:t>). Члены коллектива, работающего по технологии экстремального программирования, обязуются выполнять изложенные правила. Однако это не более чем правила, и команда может в любой момент изменить их, если ее члены достигнут принципиального соглашения по поводу внесенных изменений. Данный принцип серьезно зависит от человеческого фактора; нарушение дисциплины разработки влечет за собой срывы сроков и в результате ведет к краху проекта.</a:t>
            </a:r>
          </a:p>
          <a:p>
            <a:pPr marL="0" indent="0">
              <a:buNone/>
            </a:pPr>
            <a:r>
              <a:rPr lang="ru-RU" sz="2600" dirty="0">
                <a:solidFill>
                  <a:schemeClr val="tx1"/>
                </a:solidFill>
              </a:rPr>
              <a:t>В итоге мы получаем метод, потенциально обладающий высокой адаптацией к серьезно и часто изменяющимся требованиям к проекту, но в то же время не свободный от ряда принципиальных недостатков и в очень высокой степени зависимый от человеческого фактора.</a:t>
            </a:r>
          </a:p>
          <a:p>
            <a:pPr marL="0" indent="0">
              <a:buNone/>
            </a:pPr>
            <a:r>
              <a:rPr lang="ru-RU" sz="2600" dirty="0">
                <a:solidFill>
                  <a:schemeClr val="tx1"/>
                </a:solidFill>
              </a:rPr>
              <a:t>Таким образом, результат применения метода экстремального программирования может получиться либо экстремально хорошим, либо экстремально плохим</a:t>
            </a:r>
          </a:p>
          <a:p>
            <a:pPr marL="0" indent="0">
              <a:buNone/>
            </a:pPr>
            <a:endParaRPr lang="ru-RU" dirty="0"/>
          </a:p>
        </p:txBody>
      </p:sp>
    </p:spTree>
    <p:extLst>
      <p:ext uri="{BB962C8B-B14F-4D97-AF65-F5344CB8AC3E}">
        <p14:creationId xmlns:p14="http://schemas.microsoft.com/office/powerpoint/2010/main" val="34485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Литература</a:t>
            </a:r>
            <a:endParaRPr lang="ru-RU" dirty="0"/>
          </a:p>
        </p:txBody>
      </p:sp>
      <p:sp>
        <p:nvSpPr>
          <p:cNvPr id="3" name="Объект 2"/>
          <p:cNvSpPr>
            <a:spLocks noGrp="1"/>
          </p:cNvSpPr>
          <p:nvPr>
            <p:ph idx="1"/>
          </p:nvPr>
        </p:nvSpPr>
        <p:spPr/>
        <p:txBody>
          <a:bodyPr>
            <a:normAutofit fontScale="92500" lnSpcReduction="20000"/>
          </a:bodyPr>
          <a:lstStyle/>
          <a:p>
            <a:pPr marL="457200" indent="-457200">
              <a:buFont typeface="+mj-lt"/>
              <a:buAutoNum type="arabicPeriod"/>
            </a:pPr>
            <a:r>
              <a:rPr lang="ru-RU" dirty="0">
                <a:solidFill>
                  <a:schemeClr val="tx1"/>
                </a:solidFill>
              </a:rPr>
              <a:t>Технология разработки программного обеспечения : учеб. пособие </a:t>
            </a:r>
            <a:r>
              <a:rPr lang="ru-RU" dirty="0" smtClean="0">
                <a:solidFill>
                  <a:schemeClr val="tx1"/>
                </a:solidFill>
              </a:rPr>
              <a:t>/ В</a:t>
            </a:r>
            <a:r>
              <a:rPr lang="ru-RU" dirty="0">
                <a:solidFill>
                  <a:schemeClr val="tx1"/>
                </a:solidFill>
              </a:rPr>
              <a:t>. В. </a:t>
            </a:r>
            <a:r>
              <a:rPr lang="ru-RU" dirty="0" err="1">
                <a:solidFill>
                  <a:schemeClr val="tx1"/>
                </a:solidFill>
              </a:rPr>
              <a:t>Бахтизин</a:t>
            </a:r>
            <a:r>
              <a:rPr lang="ru-RU" dirty="0">
                <a:solidFill>
                  <a:schemeClr val="tx1"/>
                </a:solidFill>
              </a:rPr>
              <a:t>, Л. А. Глухова. – Минск : БГУИР, 2010. – 267 с. : ил</a:t>
            </a:r>
            <a:r>
              <a:rPr lang="ru-RU" dirty="0" smtClean="0">
                <a:solidFill>
                  <a:schemeClr val="tx1"/>
                </a:solidFill>
              </a:rPr>
              <a:t>.</a:t>
            </a:r>
          </a:p>
          <a:p>
            <a:pPr marL="457200" indent="-457200">
              <a:buFont typeface="+mj-lt"/>
              <a:buAutoNum type="arabicPeriod"/>
            </a:pPr>
            <a:r>
              <a:rPr lang="ru-RU" dirty="0">
                <a:solidFill>
                  <a:schemeClr val="tx1"/>
                </a:solidFill>
              </a:rPr>
              <a:t>Академия </a:t>
            </a:r>
            <a:r>
              <a:rPr lang="ru-RU" dirty="0" err="1">
                <a:solidFill>
                  <a:schemeClr val="tx1"/>
                </a:solidFill>
              </a:rPr>
              <a:t>Microsoft</a:t>
            </a:r>
            <a:r>
              <a:rPr lang="ru-RU" dirty="0">
                <a:solidFill>
                  <a:schemeClr val="tx1"/>
                </a:solidFill>
              </a:rPr>
              <a:t>: Технологии командной разработки программного обеспечения информационных </a:t>
            </a:r>
            <a:r>
              <a:rPr lang="ru-RU" dirty="0">
                <a:solidFill>
                  <a:schemeClr val="tx1"/>
                </a:solidFill>
              </a:rPr>
              <a:t>систем </a:t>
            </a:r>
            <a:r>
              <a:rPr lang="en-GB" dirty="0">
                <a:solidFill>
                  <a:schemeClr val="tx1"/>
                </a:solidFill>
                <a:hlinkClick r:id="rId2"/>
              </a:rPr>
              <a:t>http</a:t>
            </a:r>
            <a:r>
              <a:rPr lang="en-GB" dirty="0">
                <a:solidFill>
                  <a:schemeClr val="tx1"/>
                </a:solidFill>
                <a:hlinkClick r:id="rId2"/>
              </a:rPr>
              <a:t>://</a:t>
            </a:r>
            <a:r>
              <a:rPr lang="en-GB" dirty="0">
                <a:solidFill>
                  <a:schemeClr val="tx1"/>
                </a:solidFill>
                <a:hlinkClick r:id="rId2"/>
              </a:rPr>
              <a:t>www.intuit.ru/studies/courses/4806/1054/info</a:t>
            </a:r>
            <a:endParaRPr lang="ru-RU" dirty="0">
              <a:solidFill>
                <a:schemeClr val="tx1"/>
              </a:solidFill>
            </a:endParaRPr>
          </a:p>
          <a:p>
            <a:pPr marL="457200" indent="-457200">
              <a:buFont typeface="+mj-lt"/>
              <a:buAutoNum type="arabicPeriod"/>
            </a:pPr>
            <a:r>
              <a:rPr lang="ru-RU" dirty="0">
                <a:solidFill>
                  <a:schemeClr val="tx1"/>
                </a:solidFill>
              </a:rPr>
              <a:t>Введение в программные системы и их </a:t>
            </a:r>
            <a:r>
              <a:rPr lang="ru-RU" dirty="0">
                <a:solidFill>
                  <a:schemeClr val="tx1"/>
                </a:solidFill>
              </a:rPr>
              <a:t>разработку </a:t>
            </a:r>
            <a:r>
              <a:rPr lang="en-GB" dirty="0">
                <a:solidFill>
                  <a:schemeClr val="tx1"/>
                </a:solidFill>
                <a:hlinkClick r:id="rId3"/>
              </a:rPr>
              <a:t>http</a:t>
            </a:r>
            <a:r>
              <a:rPr lang="en-GB" dirty="0">
                <a:solidFill>
                  <a:schemeClr val="tx1"/>
                </a:solidFill>
                <a:hlinkClick r:id="rId3"/>
              </a:rPr>
              <a:t>://</a:t>
            </a:r>
            <a:r>
              <a:rPr lang="en-GB" dirty="0">
                <a:solidFill>
                  <a:schemeClr val="tx1"/>
                </a:solidFill>
                <a:hlinkClick r:id="rId3"/>
              </a:rPr>
              <a:t>www.intuit.ru/studies/courses/3632/874/info</a:t>
            </a:r>
            <a:endParaRPr lang="ru-RU" dirty="0">
              <a:solidFill>
                <a:schemeClr val="tx1"/>
              </a:solidFill>
            </a:endParaRPr>
          </a:p>
          <a:p>
            <a:pPr marL="457200" indent="-457200">
              <a:buFont typeface="+mj-lt"/>
              <a:buAutoNum type="arabicPeriod"/>
            </a:pPr>
            <a:r>
              <a:rPr lang="en-GB" dirty="0">
                <a:solidFill>
                  <a:schemeClr val="tx1"/>
                </a:solidFill>
                <a:hlinkClick r:id="rId4"/>
              </a:rPr>
              <a:t>http://ru.wikipedia.org/wiki</a:t>
            </a:r>
            <a:r>
              <a:rPr lang="en-US" dirty="0">
                <a:solidFill>
                  <a:schemeClr val="tx1"/>
                </a:solidFill>
                <a:hlinkClick r:id="rId4"/>
              </a:rPr>
              <a:t>/</a:t>
            </a:r>
            <a:r>
              <a:rPr lang="ru-RU" dirty="0" err="1">
                <a:solidFill>
                  <a:schemeClr val="tx1"/>
                </a:solidFill>
                <a:hlinkClick r:id="rId4"/>
              </a:rPr>
              <a:t>Экстремальное_программирование</a:t>
            </a:r>
            <a:endParaRPr lang="en-US" dirty="0">
              <a:solidFill>
                <a:schemeClr val="tx1"/>
              </a:solidFill>
            </a:endParaRPr>
          </a:p>
          <a:p>
            <a:pPr marL="457200" indent="-457200" fontAlgn="base">
              <a:buFont typeface="+mj-lt"/>
              <a:buAutoNum type="arabicPeriod"/>
            </a:pPr>
            <a:r>
              <a:rPr lang="ru-RU" dirty="0">
                <a:solidFill>
                  <a:schemeClr val="tx1"/>
                </a:solidFill>
              </a:rPr>
              <a:t>Ауэр К., Миллер Р. Экстремальное программирование. Постановка процесса с первых шагов и до победного </a:t>
            </a:r>
            <a:r>
              <a:rPr lang="ru-RU" dirty="0">
                <a:solidFill>
                  <a:schemeClr val="tx1"/>
                </a:solidFill>
              </a:rPr>
              <a:t>конца</a:t>
            </a:r>
            <a:r>
              <a:rPr lang="en-US" dirty="0">
                <a:solidFill>
                  <a:schemeClr val="tx1"/>
                </a:solidFill>
              </a:rPr>
              <a:t> </a:t>
            </a:r>
            <a:r>
              <a:rPr lang="ru-RU" dirty="0">
                <a:solidFill>
                  <a:schemeClr val="tx1"/>
                </a:solidFill>
              </a:rPr>
              <a:t>СПб.: Питер, 2004. — 368 с.</a:t>
            </a:r>
          </a:p>
        </p:txBody>
      </p:sp>
    </p:spTree>
    <p:extLst>
      <p:ext uri="{BB962C8B-B14F-4D97-AF65-F5344CB8AC3E}">
        <p14:creationId xmlns:p14="http://schemas.microsoft.com/office/powerpoint/2010/main" val="15695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Составление ТЗ и плана работ</a:t>
            </a:r>
          </a:p>
        </p:txBody>
      </p:sp>
      <p:sp>
        <p:nvSpPr>
          <p:cNvPr id="3" name="Объект 2"/>
          <p:cNvSpPr>
            <a:spLocks noGrp="1"/>
          </p:cNvSpPr>
          <p:nvPr>
            <p:ph idx="1"/>
          </p:nvPr>
        </p:nvSpPr>
        <p:spPr/>
        <p:txBody>
          <a:bodyPr>
            <a:normAutofit fontScale="77500" lnSpcReduction="20000"/>
          </a:bodyPr>
          <a:lstStyle/>
          <a:p>
            <a:pPr marL="0" indent="0">
              <a:buNone/>
            </a:pPr>
            <a:r>
              <a:rPr lang="ru-RU" sz="2100" dirty="0">
                <a:solidFill>
                  <a:schemeClr val="tx1"/>
                </a:solidFill>
              </a:rPr>
              <a:t>Техническое задание (ТЗ) — документ, содержащий набор требований к проекту. По итогу составления ТЗ у заказчика и исполнителя должно сформироваться общее видение проекта. Приемочное тестирование продукта будет выполняться с учетом заявленного в ТЗ функционала.</a:t>
            </a:r>
          </a:p>
          <a:p>
            <a:pPr marL="0" indent="0">
              <a:buNone/>
            </a:pPr>
            <a:r>
              <a:rPr lang="ru-RU" sz="2100" dirty="0">
                <a:solidFill>
                  <a:schemeClr val="tx1"/>
                </a:solidFill>
              </a:rPr>
              <a:t>В зависимости от специфики компании и проекта ТЗ может принимать различную форму. По мере развития проекта ТЗ может уточняться в силу изменчивости требований.</a:t>
            </a:r>
          </a:p>
          <a:p>
            <a:pPr marL="0" indent="0">
              <a:buNone/>
            </a:pPr>
            <a:r>
              <a:rPr lang="ru-RU" sz="2100" dirty="0">
                <a:solidFill>
                  <a:schemeClr val="tx1"/>
                </a:solidFill>
              </a:rPr>
              <a:t>На первой итерации ТЗ должно включать следующие пункты.</a:t>
            </a:r>
          </a:p>
          <a:p>
            <a:pPr marL="457200" indent="-457200">
              <a:buFont typeface="+mj-lt"/>
              <a:buAutoNum type="arabicPeriod"/>
            </a:pPr>
            <a:r>
              <a:rPr lang="ru-RU" sz="2100" dirty="0">
                <a:solidFill>
                  <a:schemeClr val="tx1"/>
                </a:solidFill>
              </a:rPr>
              <a:t>Функционал проекта. Описание с точки зрения пользователя: какие задачи решает продукт, какие покрывает сценарии использования.</a:t>
            </a:r>
          </a:p>
          <a:p>
            <a:pPr marL="457200" indent="-457200">
              <a:buFont typeface="+mj-lt"/>
              <a:buAutoNum type="arabicPeriod"/>
            </a:pPr>
            <a:r>
              <a:rPr lang="ru-RU" sz="2100" dirty="0">
                <a:solidFill>
                  <a:schemeClr val="tx1"/>
                </a:solidFill>
              </a:rPr>
              <a:t>Формат входных данных.</a:t>
            </a:r>
          </a:p>
          <a:p>
            <a:pPr marL="457200" indent="-457200">
              <a:buFont typeface="+mj-lt"/>
              <a:buAutoNum type="arabicPeriod"/>
            </a:pPr>
            <a:r>
              <a:rPr lang="ru-RU" sz="2100" dirty="0">
                <a:solidFill>
                  <a:schemeClr val="tx1"/>
                </a:solidFill>
              </a:rPr>
              <a:t>Интерфейс приложения. В каком режиме работает приложение (интерактивный или нет, фоновый процесс, сетевой сервис и т. д.). Какие элементы интерфейса предусмотрены, их поведение.</a:t>
            </a:r>
          </a:p>
          <a:p>
            <a:pPr marL="457200" indent="-457200">
              <a:buFont typeface="+mj-lt"/>
              <a:buAutoNum type="arabicPeriod"/>
            </a:pPr>
            <a:r>
              <a:rPr lang="ru-RU" sz="2100" dirty="0">
                <a:solidFill>
                  <a:schemeClr val="tx1"/>
                </a:solidFill>
              </a:rPr>
              <a:t>Если приложение принимает аргументы командной строки, то их формат и описание.</a:t>
            </a:r>
          </a:p>
          <a:p>
            <a:pPr marL="457200" indent="-457200">
              <a:buFont typeface="+mj-lt"/>
              <a:buAutoNum type="arabicPeriod"/>
            </a:pPr>
            <a:r>
              <a:rPr lang="ru-RU" sz="2100" dirty="0">
                <a:solidFill>
                  <a:schemeClr val="tx1"/>
                </a:solidFill>
              </a:rPr>
              <a:t>Если предполагается использование конфигурационного файла, то описание его формата.</a:t>
            </a:r>
          </a:p>
          <a:p>
            <a:pPr marL="0" indent="0">
              <a:buNone/>
            </a:pPr>
            <a:endParaRPr lang="ru-RU" dirty="0"/>
          </a:p>
        </p:txBody>
      </p:sp>
    </p:spTree>
    <p:extLst>
      <p:ext uri="{BB962C8B-B14F-4D97-AF65-F5344CB8AC3E}">
        <p14:creationId xmlns:p14="http://schemas.microsoft.com/office/powerpoint/2010/main" val="6419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Гибкие технологии разработки ПО</a:t>
            </a:r>
            <a:endParaRPr lang="ru-RU" sz="3200" dirty="0"/>
          </a:p>
        </p:txBody>
      </p:sp>
      <p:sp>
        <p:nvSpPr>
          <p:cNvPr id="3" name="Объект 2"/>
          <p:cNvSpPr>
            <a:spLocks noGrp="1"/>
          </p:cNvSpPr>
          <p:nvPr>
            <p:ph idx="1"/>
          </p:nvPr>
        </p:nvSpPr>
        <p:spPr/>
        <p:txBody>
          <a:bodyPr>
            <a:normAutofit fontScale="55000" lnSpcReduction="20000"/>
          </a:bodyPr>
          <a:lstStyle/>
          <a:p>
            <a:pPr marL="0" indent="0">
              <a:buNone/>
            </a:pPr>
            <a:r>
              <a:rPr lang="ru-RU" sz="2700" dirty="0">
                <a:solidFill>
                  <a:schemeClr val="tx1"/>
                </a:solidFill>
              </a:rPr>
              <a:t>Для небольших команд (до 10 участников) альтернативой строго формализованных подходов к разработке ПО являются гибкие (</a:t>
            </a:r>
            <a:r>
              <a:rPr lang="ru-RU" sz="2700" dirty="0" err="1">
                <a:solidFill>
                  <a:schemeClr val="tx1"/>
                </a:solidFill>
              </a:rPr>
              <a:t>agile</a:t>
            </a:r>
            <a:r>
              <a:rPr lang="ru-RU" sz="2700" dirty="0">
                <a:solidFill>
                  <a:schemeClr val="tx1"/>
                </a:solidFill>
              </a:rPr>
              <a:t>) методологии. Гибкие методологии ориентированы на профессионалов, которые мотивированы на создание качественного программного продукта в кратчайшие сроки. Основными положениями гибкого подхода к созданию ПО являются:</a:t>
            </a:r>
          </a:p>
          <a:p>
            <a:pPr marL="0" indent="0">
              <a:buNone/>
            </a:pPr>
            <a:endParaRPr lang="ru-RU" sz="2700" dirty="0">
              <a:solidFill>
                <a:schemeClr val="tx1"/>
              </a:solidFill>
            </a:endParaRPr>
          </a:p>
          <a:p>
            <a:r>
              <a:rPr lang="ru-RU" sz="2700" dirty="0">
                <a:solidFill>
                  <a:schemeClr val="tx1"/>
                </a:solidFill>
              </a:rPr>
              <a:t>люди и взаимодействие важнее процессов и программных средств;</a:t>
            </a:r>
          </a:p>
          <a:p>
            <a:r>
              <a:rPr lang="ru-RU" sz="2700" dirty="0">
                <a:solidFill>
                  <a:schemeClr val="tx1"/>
                </a:solidFill>
              </a:rPr>
              <a:t>работающее ПО важнее исчерпывающей документации;</a:t>
            </a:r>
          </a:p>
          <a:p>
            <a:r>
              <a:rPr lang="ru-RU" sz="2700" dirty="0">
                <a:solidFill>
                  <a:schemeClr val="tx1"/>
                </a:solidFill>
              </a:rPr>
              <a:t>взаимодействие с заказчиком важнее согласования условий контакта;</a:t>
            </a:r>
          </a:p>
          <a:p>
            <a:r>
              <a:rPr lang="ru-RU" sz="2700" dirty="0">
                <a:solidFill>
                  <a:schemeClr val="tx1"/>
                </a:solidFill>
              </a:rPr>
              <a:t>готовность к изменениям важнее следования первоначальному плану.</a:t>
            </a:r>
          </a:p>
          <a:p>
            <a:pPr marL="0" indent="0">
              <a:buNone/>
            </a:pPr>
            <a:endParaRPr lang="ru-RU" sz="2700" dirty="0">
              <a:solidFill>
                <a:schemeClr val="tx1"/>
              </a:solidFill>
            </a:endParaRPr>
          </a:p>
          <a:p>
            <a:pPr marL="0" indent="0">
              <a:buNone/>
            </a:pPr>
            <a:r>
              <a:rPr lang="ru-RU" sz="2700" dirty="0">
                <a:solidFill>
                  <a:schemeClr val="tx1"/>
                </a:solidFill>
              </a:rPr>
              <a:t>Гибкие методологии ориентированы на минимизацию рисков, реализуя короткие итерации длительностью в одну или две недели. Каждая итерация заканчивается выпуском заданной функциональности программного проекта, и реализует этапы работ по планированию, анализу требований, проектированию, кодированию, тестированию и документирование. Отдельная итерация, как правило, недостаточна для выпуска новой версии продукта, но подразумевается что гибкий программный проект готов к выпуску в конце каждой итерации. По окончании каждой итерации, команда выполняет переоценку приоритетов разработки.</a:t>
            </a:r>
          </a:p>
          <a:p>
            <a:pPr marL="0" indent="0">
              <a:buNone/>
            </a:pPr>
            <a:endParaRPr lang="ru-RU" dirty="0"/>
          </a:p>
        </p:txBody>
      </p:sp>
    </p:spTree>
    <p:extLst>
      <p:ext uri="{BB962C8B-B14F-4D97-AF65-F5344CB8AC3E}">
        <p14:creationId xmlns:p14="http://schemas.microsoft.com/office/powerpoint/2010/main" val="337159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Гибкие технологии разработки ПО</a:t>
            </a:r>
            <a:endParaRPr lang="ru-RU" sz="3200" dirty="0"/>
          </a:p>
        </p:txBody>
      </p:sp>
      <p:sp>
        <p:nvSpPr>
          <p:cNvPr id="3" name="Объект 2"/>
          <p:cNvSpPr>
            <a:spLocks noGrp="1"/>
          </p:cNvSpPr>
          <p:nvPr>
            <p:ph idx="1"/>
          </p:nvPr>
        </p:nvSpPr>
        <p:spPr/>
        <p:txBody>
          <a:bodyPr>
            <a:normAutofit/>
          </a:bodyPr>
          <a:lstStyle/>
          <a:p>
            <a:pPr marL="0" indent="0">
              <a:buNone/>
            </a:pPr>
            <a:r>
              <a:rPr lang="ru-RU" sz="1500" dirty="0">
                <a:solidFill>
                  <a:schemeClr val="tx1"/>
                </a:solidFill>
              </a:rPr>
              <a:t>Для методологии гибкой разработки декларированы ключевые постулаты, позволяющие командам достигать высокой производительности:</a:t>
            </a:r>
          </a:p>
          <a:p>
            <a:r>
              <a:rPr lang="ru-RU" sz="1500" dirty="0">
                <a:solidFill>
                  <a:schemeClr val="tx1"/>
                </a:solidFill>
              </a:rPr>
              <a:t>люди и их взаимодействие;</a:t>
            </a:r>
          </a:p>
          <a:p>
            <a:r>
              <a:rPr lang="ru-RU" sz="1500" dirty="0">
                <a:solidFill>
                  <a:schemeClr val="tx1"/>
                </a:solidFill>
              </a:rPr>
              <a:t>доставка работающего программного обеспечения;</a:t>
            </a:r>
          </a:p>
          <a:p>
            <a:r>
              <a:rPr lang="ru-RU" sz="1500" dirty="0">
                <a:solidFill>
                  <a:schemeClr val="tx1"/>
                </a:solidFill>
              </a:rPr>
              <a:t>сотрудничество с заказчиком;</a:t>
            </a:r>
          </a:p>
          <a:p>
            <a:r>
              <a:rPr lang="ru-RU" sz="1500" dirty="0">
                <a:solidFill>
                  <a:schemeClr val="tx1"/>
                </a:solidFill>
              </a:rPr>
              <a:t>реакция на изменение.</a:t>
            </a:r>
          </a:p>
          <a:p>
            <a:pPr marL="0" indent="0">
              <a:buNone/>
            </a:pPr>
            <a:r>
              <a:rPr lang="ru-RU" sz="1500" b="1" i="1" dirty="0">
                <a:solidFill>
                  <a:schemeClr val="tx1"/>
                </a:solidFill>
              </a:rPr>
              <a:t>Люди и взаимодействие</a:t>
            </a:r>
            <a:r>
              <a:rPr lang="ru-RU" sz="1500" dirty="0">
                <a:solidFill>
                  <a:schemeClr val="tx1"/>
                </a:solidFill>
              </a:rPr>
              <a:t>. Люди - важнейшая составная часть успеха. Отдельные члены команды и хорошие коммуникации важны для высокопроизводительных команд. Для содействия коммуникации гибкие методы предполагают частые обсуждения результатов работы и внесение изменений в решения</a:t>
            </a:r>
            <a:r>
              <a:rPr lang="ru-RU" sz="1500" dirty="0" smtClean="0">
                <a:solidFill>
                  <a:schemeClr val="tx1"/>
                </a:solidFill>
              </a:rPr>
              <a:t>.</a:t>
            </a:r>
          </a:p>
          <a:p>
            <a:pPr marL="0" indent="0">
              <a:buNone/>
            </a:pPr>
            <a:r>
              <a:rPr lang="ru-RU" sz="1500" b="1" i="1" dirty="0">
                <a:solidFill>
                  <a:schemeClr val="tx1"/>
                </a:solidFill>
              </a:rPr>
              <a:t>Работающее программное обеспечение </a:t>
            </a:r>
            <a:r>
              <a:rPr lang="ru-RU" sz="1500" dirty="0">
                <a:solidFill>
                  <a:schemeClr val="tx1"/>
                </a:solidFill>
              </a:rPr>
              <a:t>важнее всеобъемлющей документации. Все гибкие методологии выделяют необходимость доставки заказчику небольших фрагментов работающего программного обеспечения через заданные интервалы. Программное обеспечение, как правило, должно пройти уровень модульного тестирования, тестирования на уровне системы. При этом объем документации должен быть минимальным. В процессе проектирования команда должна поддерживать в актуальном состоянии короткий документ, содержащий обоснования решения и описание структуры.</a:t>
            </a:r>
          </a:p>
        </p:txBody>
      </p:sp>
    </p:spTree>
    <p:extLst>
      <p:ext uri="{BB962C8B-B14F-4D97-AF65-F5344CB8AC3E}">
        <p14:creationId xmlns:p14="http://schemas.microsoft.com/office/powerpoint/2010/main" val="337305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Гибкие технологии разработки ПО</a:t>
            </a:r>
            <a:endParaRPr lang="ru-RU" sz="3200" dirty="0"/>
          </a:p>
        </p:txBody>
      </p:sp>
      <p:sp>
        <p:nvSpPr>
          <p:cNvPr id="3" name="Объект 2"/>
          <p:cNvSpPr>
            <a:spLocks noGrp="1"/>
          </p:cNvSpPr>
          <p:nvPr>
            <p:ph idx="1"/>
          </p:nvPr>
        </p:nvSpPr>
        <p:spPr/>
        <p:txBody>
          <a:bodyPr>
            <a:normAutofit/>
          </a:bodyPr>
          <a:lstStyle/>
          <a:p>
            <a:pPr marL="0" indent="0">
              <a:buNone/>
            </a:pPr>
            <a:r>
              <a:rPr lang="ru-RU" sz="1500" b="1" i="1" dirty="0">
                <a:solidFill>
                  <a:schemeClr val="tx1"/>
                </a:solidFill>
              </a:rPr>
              <a:t>Сотрудничество с заказчиком </a:t>
            </a:r>
            <a:r>
              <a:rPr lang="ru-RU" sz="1500" dirty="0">
                <a:solidFill>
                  <a:schemeClr val="tx1"/>
                </a:solidFill>
              </a:rPr>
              <a:t>важнее формальных договоренностей по контракту. Чтобы проект успешно завершился, необходимо регулярное и частое общение с заказчиком. Заказчик должен регулярно участвовать в обсуждении принимаемых решений по программному обеспечению, высказывать свои пожелания и замечания. Вовлечение заказчика в процесс разработки программного обеспечения необходимо создания качественного продукта.</a:t>
            </a:r>
          </a:p>
          <a:p>
            <a:pPr marL="0" indent="0">
              <a:buNone/>
            </a:pPr>
            <a:r>
              <a:rPr lang="ru-RU" sz="1500" b="1" i="1" dirty="0">
                <a:solidFill>
                  <a:schemeClr val="tx1"/>
                </a:solidFill>
              </a:rPr>
              <a:t>Оперативное реагирование на изменения </a:t>
            </a:r>
            <a:r>
              <a:rPr lang="ru-RU" sz="1500" dirty="0">
                <a:solidFill>
                  <a:schemeClr val="tx1"/>
                </a:solidFill>
              </a:rPr>
              <a:t>важнее следования плану. Способность реагирования на изменения во многом определяет успех программного проекта. В процессе создания программного продукта очень часто изменяются требования заказчика. Заказчики очень часто точно не знают, чего хотят, до тех пор, пока не увидят работающее программное обеспечение. Гибкие методологии ищут обратную связь от заказчиков в процессе создания программного продукта. Оперативное реагирование на изменения необходимо для создания продукта, который удовлетворит заказчика и обеспечит ценность для бизнеса.</a:t>
            </a:r>
          </a:p>
          <a:p>
            <a:pPr marL="0" indent="0">
              <a:buNone/>
            </a:pPr>
            <a:endParaRPr lang="ru-RU" sz="1500" dirty="0">
              <a:solidFill>
                <a:schemeClr val="tx1"/>
              </a:solidFill>
            </a:endParaRPr>
          </a:p>
        </p:txBody>
      </p:sp>
    </p:spTree>
    <p:extLst>
      <p:ext uri="{BB962C8B-B14F-4D97-AF65-F5344CB8AC3E}">
        <p14:creationId xmlns:p14="http://schemas.microsoft.com/office/powerpoint/2010/main" val="136516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t>XP – </a:t>
            </a:r>
            <a:r>
              <a:rPr lang="ru-RU" sz="3200" dirty="0"/>
              <a:t>экстремальное программирование</a:t>
            </a:r>
          </a:p>
        </p:txBody>
      </p:sp>
      <p:sp>
        <p:nvSpPr>
          <p:cNvPr id="3" name="Объект 2"/>
          <p:cNvSpPr>
            <a:spLocks noGrp="1"/>
          </p:cNvSpPr>
          <p:nvPr>
            <p:ph idx="1"/>
          </p:nvPr>
        </p:nvSpPr>
        <p:spPr/>
        <p:txBody>
          <a:bodyPr>
            <a:normAutofit fontScale="85000" lnSpcReduction="10000"/>
          </a:bodyPr>
          <a:lstStyle/>
          <a:p>
            <a:r>
              <a:rPr lang="ru-RU" sz="1800" dirty="0" smtClean="0">
                <a:solidFill>
                  <a:schemeClr val="tx1"/>
                </a:solidFill>
              </a:rPr>
              <a:t>Короткий </a:t>
            </a:r>
            <a:r>
              <a:rPr lang="ru-RU" sz="1800" dirty="0">
                <a:solidFill>
                  <a:schemeClr val="tx1"/>
                </a:solidFill>
              </a:rPr>
              <a:t>цикл обратной связи (</a:t>
            </a:r>
            <a:r>
              <a:rPr lang="en-GB" sz="1800" dirty="0">
                <a:solidFill>
                  <a:schemeClr val="tx1"/>
                </a:solidFill>
              </a:rPr>
              <a:t>Fine-scale feedback)</a:t>
            </a:r>
          </a:p>
          <a:p>
            <a:pPr lvl="1"/>
            <a:r>
              <a:rPr lang="ru-RU" sz="1800" dirty="0">
                <a:solidFill>
                  <a:schemeClr val="tx1"/>
                </a:solidFill>
                <a:hlinkClick r:id="rId2" tooltip="Разработка через тестирование"/>
              </a:rPr>
              <a:t>Разработка через тестирование</a:t>
            </a:r>
            <a:r>
              <a:rPr lang="ru-RU" sz="1800" dirty="0">
                <a:solidFill>
                  <a:schemeClr val="tx1"/>
                </a:solidFill>
              </a:rPr>
              <a:t> (</a:t>
            </a:r>
            <a:r>
              <a:rPr lang="en-GB" sz="1800" dirty="0">
                <a:solidFill>
                  <a:schemeClr val="tx1"/>
                </a:solidFill>
              </a:rPr>
              <a:t>Test-driven development)</a:t>
            </a:r>
          </a:p>
          <a:p>
            <a:pPr lvl="1"/>
            <a:r>
              <a:rPr lang="ru-RU" sz="1800" dirty="0">
                <a:solidFill>
                  <a:schemeClr val="tx1"/>
                </a:solidFill>
              </a:rPr>
              <a:t>Игра в планирование (</a:t>
            </a:r>
            <a:r>
              <a:rPr lang="en-GB" sz="1800" dirty="0">
                <a:solidFill>
                  <a:schemeClr val="tx1"/>
                </a:solidFill>
              </a:rPr>
              <a:t>Planning game)</a:t>
            </a:r>
          </a:p>
          <a:p>
            <a:pPr lvl="1"/>
            <a:r>
              <a:rPr lang="ru-RU" sz="1800" dirty="0">
                <a:solidFill>
                  <a:schemeClr val="tx1"/>
                </a:solidFill>
              </a:rPr>
              <a:t>Заказчик всегда рядом (</a:t>
            </a:r>
            <a:r>
              <a:rPr lang="en-GB" sz="1800" dirty="0">
                <a:solidFill>
                  <a:schemeClr val="tx1"/>
                </a:solidFill>
              </a:rPr>
              <a:t>Whole team, Onsite customer)</a:t>
            </a:r>
          </a:p>
          <a:p>
            <a:pPr lvl="1"/>
            <a:r>
              <a:rPr lang="ru-RU" sz="1800" dirty="0">
                <a:solidFill>
                  <a:schemeClr val="tx1"/>
                </a:solidFill>
                <a:hlinkClick r:id="rId3" tooltip="Парное программирование"/>
              </a:rPr>
              <a:t>Парное программирование</a:t>
            </a:r>
            <a:r>
              <a:rPr lang="ru-RU" sz="1800" dirty="0">
                <a:solidFill>
                  <a:schemeClr val="tx1"/>
                </a:solidFill>
              </a:rPr>
              <a:t> (</a:t>
            </a:r>
            <a:r>
              <a:rPr lang="en-GB" sz="1800" dirty="0">
                <a:solidFill>
                  <a:schemeClr val="tx1"/>
                </a:solidFill>
              </a:rPr>
              <a:t>Pair programming)</a:t>
            </a:r>
          </a:p>
          <a:p>
            <a:r>
              <a:rPr lang="ru-RU" sz="1800" dirty="0">
                <a:solidFill>
                  <a:schemeClr val="tx1"/>
                </a:solidFill>
              </a:rPr>
              <a:t>Непрерывный, а не пакетный процесс</a:t>
            </a:r>
          </a:p>
          <a:p>
            <a:pPr lvl="1"/>
            <a:r>
              <a:rPr lang="ru-RU" sz="1800" dirty="0">
                <a:solidFill>
                  <a:schemeClr val="tx1"/>
                </a:solidFill>
                <a:hlinkClick r:id="rId4" tooltip="Непрерывная интеграция"/>
              </a:rPr>
              <a:t>Непрерывная интеграция</a:t>
            </a:r>
            <a:r>
              <a:rPr lang="ru-RU" sz="1800" dirty="0">
                <a:solidFill>
                  <a:schemeClr val="tx1"/>
                </a:solidFill>
              </a:rPr>
              <a:t> (</a:t>
            </a:r>
            <a:r>
              <a:rPr lang="en-GB" sz="1800" dirty="0">
                <a:solidFill>
                  <a:schemeClr val="tx1"/>
                </a:solidFill>
              </a:rPr>
              <a:t>Continuous integration)</a:t>
            </a:r>
          </a:p>
          <a:p>
            <a:pPr lvl="1"/>
            <a:r>
              <a:rPr lang="ru-RU" sz="1800" dirty="0" err="1">
                <a:solidFill>
                  <a:schemeClr val="tx1"/>
                </a:solidFill>
                <a:hlinkClick r:id="rId5" tooltip="Рефакторинг"/>
              </a:rPr>
              <a:t>Рефакторинг</a:t>
            </a:r>
            <a:r>
              <a:rPr lang="ru-RU" sz="1800" dirty="0">
                <a:solidFill>
                  <a:schemeClr val="tx1"/>
                </a:solidFill>
              </a:rPr>
              <a:t> (</a:t>
            </a:r>
            <a:r>
              <a:rPr lang="en-GB" sz="1800" dirty="0">
                <a:solidFill>
                  <a:schemeClr val="tx1"/>
                </a:solidFill>
              </a:rPr>
              <a:t>Design improvement, Refactoring)</a:t>
            </a:r>
          </a:p>
          <a:p>
            <a:pPr lvl="1"/>
            <a:r>
              <a:rPr lang="ru-RU" sz="1800" dirty="0">
                <a:solidFill>
                  <a:schemeClr val="tx1"/>
                </a:solidFill>
              </a:rPr>
              <a:t>Частые небольшие релизы (</a:t>
            </a:r>
            <a:r>
              <a:rPr lang="en-GB" sz="1800" dirty="0">
                <a:solidFill>
                  <a:schemeClr val="tx1"/>
                </a:solidFill>
              </a:rPr>
              <a:t>Small releases)</a:t>
            </a:r>
          </a:p>
          <a:p>
            <a:r>
              <a:rPr lang="ru-RU" sz="1800" dirty="0">
                <a:solidFill>
                  <a:schemeClr val="tx1"/>
                </a:solidFill>
              </a:rPr>
              <a:t>Понимание, разделяемое всеми</a:t>
            </a:r>
          </a:p>
          <a:p>
            <a:pPr lvl="1"/>
            <a:r>
              <a:rPr lang="ru-RU" sz="1800" dirty="0">
                <a:solidFill>
                  <a:schemeClr val="tx1"/>
                </a:solidFill>
              </a:rPr>
              <a:t>Простота (</a:t>
            </a:r>
            <a:r>
              <a:rPr lang="en-GB" sz="1800" dirty="0">
                <a:solidFill>
                  <a:schemeClr val="tx1"/>
                </a:solidFill>
              </a:rPr>
              <a:t>Simple design)</a:t>
            </a:r>
          </a:p>
          <a:p>
            <a:pPr lvl="1"/>
            <a:r>
              <a:rPr lang="ru-RU" sz="1800" dirty="0">
                <a:solidFill>
                  <a:schemeClr val="tx1"/>
                </a:solidFill>
              </a:rPr>
              <a:t>Метафора системы (</a:t>
            </a:r>
            <a:r>
              <a:rPr lang="en-GB" sz="1800" dirty="0">
                <a:solidFill>
                  <a:schemeClr val="tx1"/>
                </a:solidFill>
              </a:rPr>
              <a:t>System metaphor)</a:t>
            </a:r>
          </a:p>
          <a:p>
            <a:pPr lvl="1"/>
            <a:r>
              <a:rPr lang="ru-RU" sz="1800" dirty="0">
                <a:solidFill>
                  <a:schemeClr val="tx1"/>
                </a:solidFill>
              </a:rPr>
              <a:t>Коллективное владение кодом (</a:t>
            </a:r>
            <a:r>
              <a:rPr lang="en-GB" sz="1800" dirty="0">
                <a:solidFill>
                  <a:schemeClr val="tx1"/>
                </a:solidFill>
              </a:rPr>
              <a:t>Collective code ownership) </a:t>
            </a:r>
            <a:r>
              <a:rPr lang="ru-RU" sz="1800" dirty="0">
                <a:solidFill>
                  <a:schemeClr val="tx1"/>
                </a:solidFill>
              </a:rPr>
              <a:t>или выбранными шаблонами проектирования (</a:t>
            </a:r>
            <a:r>
              <a:rPr lang="en-GB" sz="1800" dirty="0">
                <a:solidFill>
                  <a:schemeClr val="tx1"/>
                </a:solidFill>
              </a:rPr>
              <a:t>Collective patterns ownership)</a:t>
            </a:r>
          </a:p>
          <a:p>
            <a:pPr lvl="1"/>
            <a:r>
              <a:rPr lang="ru-RU" sz="1800" dirty="0">
                <a:solidFill>
                  <a:schemeClr val="tx1"/>
                </a:solidFill>
                <a:hlinkClick r:id="rId6" tooltip="Стандарт кодирования"/>
              </a:rPr>
              <a:t>Стандарт кодирования</a:t>
            </a:r>
            <a:r>
              <a:rPr lang="ru-RU" sz="1800" dirty="0">
                <a:solidFill>
                  <a:schemeClr val="tx1"/>
                </a:solidFill>
              </a:rPr>
              <a:t> (</a:t>
            </a:r>
            <a:r>
              <a:rPr lang="en-GB" sz="1800" dirty="0">
                <a:solidFill>
                  <a:schemeClr val="tx1"/>
                </a:solidFill>
              </a:rPr>
              <a:t>Coding standard or Coding conventions)</a:t>
            </a:r>
          </a:p>
          <a:p>
            <a:r>
              <a:rPr lang="ru-RU" sz="1800" dirty="0">
                <a:solidFill>
                  <a:schemeClr val="tx1"/>
                </a:solidFill>
              </a:rPr>
              <a:t>Социальная защищённость программиста (</a:t>
            </a:r>
            <a:r>
              <a:rPr lang="en-GB" sz="1800" dirty="0">
                <a:solidFill>
                  <a:schemeClr val="tx1"/>
                </a:solidFill>
              </a:rPr>
              <a:t>Programmer welfare):</a:t>
            </a:r>
          </a:p>
          <a:p>
            <a:pPr lvl="1"/>
            <a:r>
              <a:rPr lang="en-GB" sz="1800" dirty="0">
                <a:solidFill>
                  <a:schemeClr val="tx1"/>
                </a:solidFill>
              </a:rPr>
              <a:t>40-</a:t>
            </a:r>
            <a:r>
              <a:rPr lang="ru-RU" sz="1800" dirty="0">
                <a:solidFill>
                  <a:schemeClr val="tx1"/>
                </a:solidFill>
              </a:rPr>
              <a:t>часовая рабочая неделя (</a:t>
            </a:r>
            <a:r>
              <a:rPr lang="en-GB" sz="1800" dirty="0">
                <a:solidFill>
                  <a:schemeClr val="tx1"/>
                </a:solidFill>
              </a:rPr>
              <a:t>Sustainable pace, Forty-hour week)</a:t>
            </a:r>
          </a:p>
          <a:p>
            <a:endParaRPr lang="ru-RU" dirty="0"/>
          </a:p>
        </p:txBody>
      </p:sp>
    </p:spTree>
    <p:extLst>
      <p:ext uri="{BB962C8B-B14F-4D97-AF65-F5344CB8AC3E}">
        <p14:creationId xmlns:p14="http://schemas.microsoft.com/office/powerpoint/2010/main" val="428388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fontScale="92500" lnSpcReduction="10000"/>
          </a:bodyPr>
          <a:lstStyle/>
          <a:p>
            <a:pPr marL="0" indent="0">
              <a:buNone/>
            </a:pPr>
            <a:r>
              <a:rPr lang="ru-RU" sz="1900" b="1" i="1" dirty="0" smtClean="0">
                <a:solidFill>
                  <a:schemeClr val="tx1"/>
                </a:solidFill>
              </a:rPr>
              <a:t>Тестирование.</a:t>
            </a:r>
            <a:r>
              <a:rPr lang="ru-RU" sz="1900" dirty="0" smtClean="0">
                <a:solidFill>
                  <a:schemeClr val="tx1"/>
                </a:solidFill>
              </a:rPr>
              <a:t> XP </a:t>
            </a:r>
            <a:r>
              <a:rPr lang="ru-RU" sz="1900" dirty="0">
                <a:solidFill>
                  <a:schemeClr val="tx1"/>
                </a:solidFill>
              </a:rPr>
              <a:t>предполагает написание автоматических тестов (программный код, написанный специально для того, чтобы тестировать логику другого программного кода). Особое внимание уделяется двум разновидностям тестирования:</a:t>
            </a:r>
          </a:p>
          <a:p>
            <a:r>
              <a:rPr lang="ru-RU" sz="1900" dirty="0">
                <a:solidFill>
                  <a:schemeClr val="tx1"/>
                </a:solidFill>
                <a:hlinkClick r:id="rId2" tooltip="Юнит-тестирование"/>
              </a:rPr>
              <a:t>юнит-тестирование</a:t>
            </a:r>
            <a:r>
              <a:rPr lang="ru-RU" sz="1900" dirty="0">
                <a:solidFill>
                  <a:schemeClr val="tx1"/>
                </a:solidFill>
              </a:rPr>
              <a:t> модулей;</a:t>
            </a:r>
          </a:p>
          <a:p>
            <a:r>
              <a:rPr lang="ru-RU" sz="1900" dirty="0">
                <a:solidFill>
                  <a:schemeClr val="tx1"/>
                </a:solidFill>
                <a:hlinkClick r:id="rId3" tooltip="Функциональное тестирование"/>
              </a:rPr>
              <a:t>функциональное тестирование</a:t>
            </a:r>
            <a:r>
              <a:rPr lang="ru-RU" sz="1900" dirty="0">
                <a:solidFill>
                  <a:schemeClr val="tx1"/>
                </a:solidFill>
              </a:rPr>
              <a:t>.</a:t>
            </a:r>
          </a:p>
          <a:p>
            <a:pPr marL="0" indent="0">
              <a:buNone/>
            </a:pPr>
            <a:r>
              <a:rPr lang="ru-RU" sz="1900" dirty="0">
                <a:solidFill>
                  <a:schemeClr val="tx1"/>
                </a:solidFill>
              </a:rPr>
              <a:t>Разработчик не может быть уверен в правильности написанного им кода до тех пор, пока не сработают абсолютно все тесты модулей разрабатываемой им системы. Тесты модулей (юнит-тесты) позволяют разработчикам убедиться в том, что каждый из них по отдельности работает корректно. Они также помогают другим разработчикам понять, зачем нужен тот или иной фрагмент кода, и как он функционирует — в ходе изучения кода тестов логика работы тестируемого кода становится понятной, так как видно, как он должен использоваться. Тесты модулей также позволяют разработчику без каких-либо опасений выполнять </a:t>
            </a:r>
            <a:r>
              <a:rPr lang="ru-RU" sz="1900" dirty="0" err="1">
                <a:solidFill>
                  <a:schemeClr val="tx1"/>
                </a:solidFill>
                <a:hlinkClick r:id="rId4" tooltip="Рефакторинг"/>
              </a:rPr>
              <a:t>рефакторинг</a:t>
            </a:r>
            <a:r>
              <a:rPr lang="ru-RU" sz="1900" dirty="0">
                <a:solidFill>
                  <a:schemeClr val="tx1"/>
                </a:solidFill>
              </a:rPr>
              <a:t> (</a:t>
            </a:r>
            <a:r>
              <a:rPr lang="ru-RU" sz="1900" dirty="0" err="1">
                <a:solidFill>
                  <a:schemeClr val="tx1"/>
                </a:solidFill>
              </a:rPr>
              <a:t>refactoring</a:t>
            </a:r>
            <a:r>
              <a:rPr lang="ru-RU" sz="1900" dirty="0">
                <a:solidFill>
                  <a:schemeClr val="tx1"/>
                </a:solidFill>
              </a:rPr>
              <a:t>).</a:t>
            </a:r>
          </a:p>
          <a:p>
            <a:pPr marL="0" indent="0">
              <a:buNone/>
            </a:pPr>
            <a:endParaRPr lang="ru-RU" dirty="0"/>
          </a:p>
        </p:txBody>
      </p:sp>
    </p:spTree>
    <p:extLst>
      <p:ext uri="{BB962C8B-B14F-4D97-AF65-F5344CB8AC3E}">
        <p14:creationId xmlns:p14="http://schemas.microsoft.com/office/powerpoint/2010/main" val="199386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a:bodyPr>
          <a:lstStyle/>
          <a:p>
            <a:pPr marL="0" indent="0">
              <a:buNone/>
            </a:pPr>
            <a:r>
              <a:rPr lang="ru-RU" sz="1900" b="1" i="1" dirty="0">
                <a:solidFill>
                  <a:schemeClr val="tx1"/>
                </a:solidFill>
              </a:rPr>
              <a:t>Игра в планирование. </a:t>
            </a:r>
            <a:r>
              <a:rPr lang="ru-RU" sz="1900" dirty="0">
                <a:solidFill>
                  <a:schemeClr val="tx1"/>
                </a:solidFill>
              </a:rPr>
              <a:t>Как и любая другая игра, планирование имеет своих участников и свою цель. </a:t>
            </a:r>
            <a:endParaRPr lang="ru-RU" sz="1900" dirty="0" smtClean="0">
              <a:solidFill>
                <a:schemeClr val="tx1"/>
              </a:solidFill>
            </a:endParaRPr>
          </a:p>
          <a:p>
            <a:pPr marL="0" indent="0">
              <a:buNone/>
            </a:pPr>
            <a:r>
              <a:rPr lang="ru-RU" sz="1900" dirty="0" smtClean="0">
                <a:solidFill>
                  <a:schemeClr val="tx1"/>
                </a:solidFill>
              </a:rPr>
              <a:t>Ключевой </a:t>
            </a:r>
            <a:r>
              <a:rPr lang="ru-RU" sz="1900" dirty="0">
                <a:solidFill>
                  <a:schemeClr val="tx1"/>
                </a:solidFill>
              </a:rPr>
              <a:t>фигурой является, конечно же, заказчик. </a:t>
            </a:r>
            <a:endParaRPr lang="ru-RU" sz="1900" dirty="0" smtClean="0">
              <a:solidFill>
                <a:schemeClr val="tx1"/>
              </a:solidFill>
            </a:endParaRPr>
          </a:p>
          <a:p>
            <a:pPr marL="0" indent="0">
              <a:buNone/>
            </a:pPr>
            <a:r>
              <a:rPr lang="ru-RU" sz="1900" dirty="0" smtClean="0">
                <a:solidFill>
                  <a:schemeClr val="tx1"/>
                </a:solidFill>
              </a:rPr>
              <a:t>Именно </a:t>
            </a:r>
            <a:r>
              <a:rPr lang="ru-RU" sz="1900" dirty="0">
                <a:solidFill>
                  <a:schemeClr val="tx1"/>
                </a:solidFill>
              </a:rPr>
              <a:t>он сообщает о необходимости той или иной функциональности. Программисты же дают ориентировочную оценку каждой функциональности. Прелесть игры в планирование заключается в единстве цели и солидарности разработчика и заказчика: в случае победы побеждают все, в случае поражения все проигрывают. Но при этом каждый участник идет к победе своей дорогой: заказчик выбирает наиболее важные задачи в соответствии с бюджетом, а программист оценивает задачи в соответствии со своими возможностями по их реализации.</a:t>
            </a:r>
          </a:p>
          <a:p>
            <a:pPr marL="0" indent="0">
              <a:buNone/>
            </a:pPr>
            <a:endParaRPr lang="ru-RU" dirty="0"/>
          </a:p>
        </p:txBody>
      </p:sp>
    </p:spTree>
    <p:extLst>
      <p:ext uri="{BB962C8B-B14F-4D97-AF65-F5344CB8AC3E}">
        <p14:creationId xmlns:p14="http://schemas.microsoft.com/office/powerpoint/2010/main" val="376332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200" dirty="0">
                <a:solidFill>
                  <a:srgbClr val="000000"/>
                </a:solidFill>
              </a:rPr>
              <a:t>XP – </a:t>
            </a:r>
            <a:r>
              <a:rPr lang="ru-RU" sz="3200" dirty="0">
                <a:solidFill>
                  <a:srgbClr val="000000"/>
                </a:solidFill>
              </a:rPr>
              <a:t>экстремальное программирование</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ru-RU" sz="2200" b="1" i="1" dirty="0">
                <a:solidFill>
                  <a:schemeClr val="tx1"/>
                </a:solidFill>
              </a:rPr>
              <a:t>Заказчик на рабочей площадке. </a:t>
            </a:r>
          </a:p>
          <a:p>
            <a:pPr marL="0" indent="0">
              <a:buNone/>
            </a:pPr>
            <a:r>
              <a:rPr lang="ru-RU" sz="2200" dirty="0">
                <a:solidFill>
                  <a:schemeClr val="tx1"/>
                </a:solidFill>
              </a:rPr>
              <a:t>Основной проблемой разработки программного обеспечения является недостаток знаний программистов в разрабатываемой предметной области.</a:t>
            </a:r>
          </a:p>
          <a:p>
            <a:pPr marL="0" indent="0">
              <a:buNone/>
            </a:pPr>
            <a:r>
              <a:rPr lang="ru-RU" sz="2200" b="1" i="1" dirty="0" err="1">
                <a:solidFill>
                  <a:schemeClr val="tx1"/>
                </a:solidFill>
              </a:rPr>
              <a:t>User</a:t>
            </a:r>
            <a:r>
              <a:rPr lang="ru-RU" sz="2200" b="1" i="1" dirty="0">
                <a:solidFill>
                  <a:schemeClr val="tx1"/>
                </a:solidFill>
              </a:rPr>
              <a:t> </a:t>
            </a:r>
            <a:r>
              <a:rPr lang="ru-RU" sz="2200" b="1" i="1" dirty="0" err="1">
                <a:solidFill>
                  <a:schemeClr val="tx1"/>
                </a:solidFill>
              </a:rPr>
              <a:t>Story</a:t>
            </a:r>
            <a:r>
              <a:rPr lang="ru-RU" sz="2200" b="1" i="1" dirty="0">
                <a:solidFill>
                  <a:schemeClr val="tx1"/>
                </a:solidFill>
              </a:rPr>
              <a:t>.</a:t>
            </a:r>
            <a:r>
              <a:rPr lang="ru-RU" sz="2200" dirty="0">
                <a:solidFill>
                  <a:schemeClr val="tx1"/>
                </a:solidFill>
              </a:rPr>
              <a:t> </a:t>
            </a:r>
            <a:r>
              <a:rPr lang="ru-RU" sz="2200" dirty="0" err="1">
                <a:solidFill>
                  <a:schemeClr val="tx1"/>
                </a:solidFill>
              </a:rPr>
              <a:t>User</a:t>
            </a:r>
            <a:r>
              <a:rPr lang="ru-RU" sz="2200" dirty="0">
                <a:solidFill>
                  <a:schemeClr val="tx1"/>
                </a:solidFill>
              </a:rPr>
              <a:t> </a:t>
            </a:r>
            <a:r>
              <a:rPr lang="ru-RU" sz="2200" dirty="0" err="1">
                <a:solidFill>
                  <a:schemeClr val="tx1"/>
                </a:solidFill>
              </a:rPr>
              <a:t>Story</a:t>
            </a:r>
            <a:r>
              <a:rPr lang="ru-RU" sz="2200" dirty="0">
                <a:solidFill>
                  <a:schemeClr val="tx1"/>
                </a:solidFill>
              </a:rPr>
              <a:t> (что-то типа рассказа пользователя) — это описание того как система должна работать. Каждая </a:t>
            </a:r>
            <a:r>
              <a:rPr lang="ru-RU" sz="2200" dirty="0" err="1">
                <a:solidFill>
                  <a:schemeClr val="tx1"/>
                </a:solidFill>
              </a:rPr>
              <a:t>User</a:t>
            </a:r>
            <a:r>
              <a:rPr lang="ru-RU" sz="2200" dirty="0">
                <a:solidFill>
                  <a:schemeClr val="tx1"/>
                </a:solidFill>
              </a:rPr>
              <a:t> </a:t>
            </a:r>
            <a:r>
              <a:rPr lang="ru-RU" sz="2200" b="1" i="1" dirty="0" err="1">
                <a:solidFill>
                  <a:schemeClr val="tx1"/>
                </a:solidFill>
              </a:rPr>
              <a:t>Story</a:t>
            </a:r>
            <a:r>
              <a:rPr lang="ru-RU" sz="2200" dirty="0">
                <a:solidFill>
                  <a:schemeClr val="tx1"/>
                </a:solidFill>
              </a:rPr>
              <a:t> написана на карточке и представляет какой-то кусок функциональности системы, имеющий логический смысл с точки зрения Заказчика. Форма один-два абзаца текста понятного пользователю (не сильно технического). </a:t>
            </a:r>
            <a:br>
              <a:rPr lang="ru-RU" sz="2200" dirty="0">
                <a:solidFill>
                  <a:schemeClr val="tx1"/>
                </a:solidFill>
              </a:rPr>
            </a:br>
            <a:r>
              <a:rPr lang="ru-RU" sz="2200" b="1" i="1" dirty="0" err="1">
                <a:solidFill>
                  <a:schemeClr val="tx1"/>
                </a:solidFill>
              </a:rPr>
              <a:t>User</a:t>
            </a:r>
            <a:r>
              <a:rPr lang="ru-RU" sz="2200" b="1" i="1" dirty="0">
                <a:solidFill>
                  <a:schemeClr val="tx1"/>
                </a:solidFill>
              </a:rPr>
              <a:t> </a:t>
            </a:r>
            <a:r>
              <a:rPr lang="ru-RU" sz="2200" b="1" i="1" dirty="0" err="1">
                <a:solidFill>
                  <a:schemeClr val="tx1"/>
                </a:solidFill>
              </a:rPr>
              <a:t>Story</a:t>
            </a:r>
            <a:r>
              <a:rPr lang="ru-RU" sz="2200" dirty="0">
                <a:solidFill>
                  <a:schemeClr val="tx1"/>
                </a:solidFill>
              </a:rPr>
              <a:t> пишется Заказчиком. Они похожи на сценарии использования системы, но не ограничиваются пользовательским интерфейсом. По каждой истории пишутся функциональные тесты, подтверждающие что данная история корректно реализована — их еще называют приемочными (</a:t>
            </a:r>
            <a:r>
              <a:rPr lang="ru-RU" sz="2200" dirty="0" err="1">
                <a:solidFill>
                  <a:schemeClr val="tx1"/>
                </a:solidFill>
              </a:rPr>
              <a:t>Acceptance</a:t>
            </a:r>
            <a:r>
              <a:rPr lang="ru-RU" sz="2200" dirty="0">
                <a:solidFill>
                  <a:schemeClr val="tx1"/>
                </a:solidFill>
              </a:rPr>
              <a:t> </a:t>
            </a:r>
            <a:r>
              <a:rPr lang="ru-RU" sz="2200" dirty="0" err="1">
                <a:solidFill>
                  <a:schemeClr val="tx1"/>
                </a:solidFill>
              </a:rPr>
              <a:t>tests</a:t>
            </a:r>
            <a:r>
              <a:rPr lang="ru-RU" sz="2200" dirty="0">
                <a:solidFill>
                  <a:schemeClr val="tx1"/>
                </a:solidFill>
              </a:rPr>
              <a:t>). </a:t>
            </a:r>
          </a:p>
          <a:p>
            <a:pPr marL="0" indent="0">
              <a:buNone/>
            </a:pPr>
            <a:endParaRPr lang="ru-RU" dirty="0"/>
          </a:p>
        </p:txBody>
      </p:sp>
    </p:spTree>
    <p:extLst>
      <p:ext uri="{BB962C8B-B14F-4D97-AF65-F5344CB8AC3E}">
        <p14:creationId xmlns:p14="http://schemas.microsoft.com/office/powerpoint/2010/main" val="3250518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TotalTime>
  <Words>1092</Words>
  <Application>Microsoft Office PowerPoint</Application>
  <PresentationFormat>Экран (4:3)</PresentationFormat>
  <Paragraphs>99</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Исполнительная</vt:lpstr>
      <vt:lpstr>Технология разработки программного обеспечения 2015-2016 гг.</vt:lpstr>
      <vt:lpstr>Составление ТЗ и плана работ</vt:lpstr>
      <vt:lpstr>Гибкие технологии разработки ПО</vt:lpstr>
      <vt:lpstr>Гибкие технологии разработки ПО</vt:lpstr>
      <vt:lpstr>Гибкие технологии разработки ПО</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XP – экстремальное программирование</vt:lpstr>
      <vt:lpstr>Литература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Технология разработки программного обеспечения</dc:title>
  <dc:creator>Marina</dc:creator>
  <cp:lastModifiedBy>Marina</cp:lastModifiedBy>
  <cp:revision>106</cp:revision>
  <dcterms:created xsi:type="dcterms:W3CDTF">2016-02-12T19:48:20Z</dcterms:created>
  <dcterms:modified xsi:type="dcterms:W3CDTF">2016-04-15T19:25:16Z</dcterms:modified>
</cp:coreProperties>
</file>