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3CE7CC-A961-430B-B633-7F5617F16215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49DE2B-4D31-4465-9D09-065A6606A5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uit.ru/studies/courses/4806/1054/inf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Технология разработки программного </a:t>
            </a:r>
            <a:r>
              <a:rPr lang="ru-RU" sz="4000" dirty="0" smtClean="0"/>
              <a:t>обеспечения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2015-2016 </a:t>
            </a:r>
            <a:r>
              <a:rPr lang="ru-RU" sz="4000" dirty="0" smtClean="0"/>
              <a:t>гг.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1219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Лекции 5-6: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тестирование ПО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Пудов Сергей Григорьевич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0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доступу к коду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b="1" dirty="0" smtClean="0">
                <a:solidFill>
                  <a:schemeClr val="tx1"/>
                </a:solidFill>
              </a:rPr>
              <a:t>белого ящика </a:t>
            </a:r>
            <a:r>
              <a:rPr lang="ru-RU" dirty="0" smtClean="0">
                <a:solidFill>
                  <a:schemeClr val="tx1"/>
                </a:solidFill>
              </a:rPr>
              <a:t>– у тестировщика есть доступ к внутренней структуре и коду приложения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b="1" dirty="0" smtClean="0">
                <a:solidFill>
                  <a:schemeClr val="tx1"/>
                </a:solidFill>
              </a:rPr>
              <a:t>черного ящика </a:t>
            </a:r>
            <a:r>
              <a:rPr lang="ru-RU" dirty="0" smtClean="0">
                <a:solidFill>
                  <a:schemeClr val="tx1"/>
                </a:solidFill>
              </a:rPr>
              <a:t>– у тестировщика либо нет доступа, либо недостаточно знаний для понимания, либо так задумано. Другими словами – тестирование на основе документации.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b="1" dirty="0" smtClean="0">
                <a:solidFill>
                  <a:schemeClr val="tx1"/>
                </a:solidFill>
              </a:rPr>
              <a:t>серого ящика </a:t>
            </a:r>
            <a:r>
              <a:rPr lang="ru-RU" dirty="0" smtClean="0">
                <a:solidFill>
                  <a:schemeClr val="tx1"/>
                </a:solidFill>
              </a:rPr>
              <a:t>– комбинация методов белого и черного ящиков.</a:t>
            </a:r>
          </a:p>
        </p:txBody>
      </p:sp>
    </p:spTree>
    <p:extLst>
      <p:ext uri="{BB962C8B-B14F-4D97-AF65-F5344CB8AC3E}">
        <p14:creationId xmlns:p14="http://schemas.microsoft.com/office/powerpoint/2010/main" val="41811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степени автоматизации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Ручное тестирование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Автоматизированное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1811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уровню детализации приложения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Модульное</a:t>
            </a:r>
            <a:r>
              <a:rPr lang="ru-RU" dirty="0" smtClean="0">
                <a:solidFill>
                  <a:schemeClr val="tx1"/>
                </a:solidFill>
              </a:rPr>
              <a:t> тестирование (</a:t>
            </a:r>
            <a:r>
              <a:rPr lang="en-US" dirty="0" smtClean="0">
                <a:solidFill>
                  <a:schemeClr val="tx1"/>
                </a:solidFill>
              </a:rPr>
              <a:t>unit testing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Интеграционное</a:t>
            </a:r>
            <a:r>
              <a:rPr lang="ru-RU" dirty="0" smtClean="0">
                <a:solidFill>
                  <a:schemeClr val="tx1"/>
                </a:solidFill>
              </a:rPr>
              <a:t> тестирование – или тестирование взаимодействия частей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Системное</a:t>
            </a:r>
            <a:r>
              <a:rPr lang="ru-RU" dirty="0" smtClean="0">
                <a:solidFill>
                  <a:schemeClr val="tx1"/>
                </a:solidFill>
              </a:rPr>
              <a:t> тестирование – проверка приложения как единого целого</a:t>
            </a:r>
          </a:p>
        </p:txBody>
      </p:sp>
    </p:spTree>
    <p:extLst>
      <p:ext uri="{BB962C8B-B14F-4D97-AF65-F5344CB8AC3E}">
        <p14:creationId xmlns:p14="http://schemas.microsoft.com/office/powerpoint/2010/main" val="379789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степени важности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Дымовое тестирование (</a:t>
            </a:r>
            <a:r>
              <a:rPr lang="en-US" b="1" dirty="0" smtClean="0">
                <a:solidFill>
                  <a:schemeClr val="tx1"/>
                </a:solidFill>
              </a:rPr>
              <a:t>smoke test</a:t>
            </a:r>
            <a:r>
              <a:rPr lang="en-US" dirty="0" smtClean="0">
                <a:solidFill>
                  <a:schemeClr val="tx1"/>
                </a:solidFill>
              </a:rPr>
              <a:t>) – </a:t>
            </a:r>
            <a:r>
              <a:rPr lang="ru-RU" dirty="0" smtClean="0">
                <a:solidFill>
                  <a:schemeClr val="tx1"/>
                </a:solidFill>
              </a:rPr>
              <a:t>проверка работоспособности ключевой функциональности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Тестирование </a:t>
            </a:r>
            <a:r>
              <a:rPr lang="ru-RU" b="1" dirty="0" smtClean="0">
                <a:solidFill>
                  <a:schemeClr val="tx1"/>
                </a:solidFill>
              </a:rPr>
              <a:t>критического пути </a:t>
            </a:r>
            <a:r>
              <a:rPr lang="ru-RU" dirty="0" smtClean="0">
                <a:solidFill>
                  <a:schemeClr val="tx1"/>
                </a:solidFill>
              </a:rPr>
              <a:t>– функционал, используемый типичными пользователями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Расширенное тестирование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45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принципам работы с приложением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Позитивное</a:t>
            </a:r>
            <a:r>
              <a:rPr lang="ru-RU" dirty="0" smtClean="0">
                <a:solidFill>
                  <a:schemeClr val="tx1"/>
                </a:solidFill>
              </a:rPr>
              <a:t> тестирование </a:t>
            </a:r>
            <a:r>
              <a:rPr lang="ru-RU" sz="1800" dirty="0">
                <a:solidFill>
                  <a:schemeClr val="tx1"/>
                </a:solidFill>
              </a:rPr>
              <a:t>направлено на исследование приложения в ситуации, когда все действия выполняются строго по инструкции без каких бы то ни было ошибок, отклонений, ввода неверных данных и т. д. Если позитивные тест-кейсы завершаются ошибками, это тревожный признак — приложение работает неверно даже в идеальных условиях (и можно предположить, что в неидеальных условиях оно работает ещё хуже).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Негативное</a:t>
            </a:r>
            <a:r>
              <a:rPr lang="ru-RU" dirty="0" smtClean="0">
                <a:solidFill>
                  <a:schemeClr val="tx1"/>
                </a:solidFill>
              </a:rPr>
              <a:t> тестирование - </a:t>
            </a:r>
            <a:r>
              <a:rPr lang="ru-RU" sz="1800" dirty="0">
                <a:solidFill>
                  <a:schemeClr val="tx1"/>
                </a:solidFill>
              </a:rPr>
              <a:t>направлено на исследование работы приложения в ситуациях, когда с ним выполняются (некорректные) операции и/или используются данные, потенциально приводящие к ошибкам (классика жанра — деление на ноль). </a:t>
            </a:r>
          </a:p>
        </p:txBody>
      </p:sp>
    </p:spTree>
    <p:extLst>
      <p:ext uri="{BB962C8B-B14F-4D97-AF65-F5344CB8AC3E}">
        <p14:creationId xmlns:p14="http://schemas.microsoft.com/office/powerpoint/2010/main" val="241341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привлечению конечных пользователей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Альфа-тестирование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dirty="0" err="1">
                <a:solidFill>
                  <a:schemeClr val="tx1"/>
                </a:solidFill>
              </a:rPr>
              <a:t>alpha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testing</a:t>
            </a:r>
            <a:r>
              <a:rPr lang="ru-RU" sz="1800" dirty="0" smtClean="0">
                <a:solidFill>
                  <a:schemeClr val="tx1"/>
                </a:solidFill>
              </a:rPr>
              <a:t>) </a:t>
            </a:r>
            <a:r>
              <a:rPr lang="ru-RU" sz="1800" dirty="0">
                <a:solidFill>
                  <a:schemeClr val="tx1"/>
                </a:solidFill>
              </a:rPr>
              <a:t>выполняется внутри организации-разработчика с возможным частичным привлечением конечных пользователей. Может являться формой внутреннего приёмочного </a:t>
            </a:r>
            <a:r>
              <a:rPr lang="ru-RU" sz="1800" dirty="0" smtClean="0">
                <a:solidFill>
                  <a:schemeClr val="tx1"/>
                </a:solidFill>
              </a:rPr>
              <a:t>тестирования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Бета-тестирование 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dirty="0" err="1">
                <a:solidFill>
                  <a:schemeClr val="tx1"/>
                </a:solidFill>
              </a:rPr>
              <a:t>beta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testing</a:t>
            </a:r>
            <a:r>
              <a:rPr lang="ru-RU" sz="1800" dirty="0">
                <a:solidFill>
                  <a:schemeClr val="tx1"/>
                </a:solidFill>
              </a:rPr>
              <a:t>) выполняется вне организации-разработчика с активным привлечением конечных пользователей/заказчиков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Гамма-тестирование</a:t>
            </a:r>
            <a:r>
              <a:rPr lang="ru-RU" sz="1800" b="1" dirty="0"/>
              <a:t> 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dirty="0" err="1">
                <a:solidFill>
                  <a:schemeClr val="tx1"/>
                </a:solidFill>
              </a:rPr>
              <a:t>gamma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testing</a:t>
            </a:r>
            <a:r>
              <a:rPr lang="ru-RU" sz="1800" dirty="0">
                <a:solidFill>
                  <a:schemeClr val="tx1"/>
                </a:solidFill>
              </a:rPr>
              <a:t>) — финальная стадия тестирования перед вы пуском продукта, направленная на исправление незначительных дефектов, обнаруженных в бета-тестировании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418305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tx1"/>
                </a:solidFill>
              </a:rPr>
              <a:t>Нагрузочное тестирование или тестирование </a:t>
            </a:r>
            <a:r>
              <a:rPr lang="ru-RU" sz="1800" b="1" dirty="0" smtClean="0">
                <a:solidFill>
                  <a:schemeClr val="tx1"/>
                </a:solidFill>
              </a:rPr>
              <a:t>производительности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Тестирование удобства пользования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Тестирование безопасности</a:t>
            </a:r>
          </a:p>
          <a:p>
            <a:pPr marL="0" indent="0">
              <a:buNone/>
            </a:pPr>
            <a:r>
              <a:rPr lang="ru-RU" sz="1800" dirty="0"/>
              <a:t>Форма входа в систему имеет 2 поля - имя и пароль.</a:t>
            </a:r>
            <a:endParaRPr lang="ru-RU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/>
              <a:t>SELECT Username FROM Users WHERE Name = 'tester' AND Password = '</a:t>
            </a:r>
            <a:r>
              <a:rPr lang="en-US" sz="1800" dirty="0" err="1"/>
              <a:t>testpass</a:t>
            </a:r>
            <a:r>
              <a:rPr lang="en-US" sz="1800" dirty="0" smtClean="0"/>
              <a:t>';</a:t>
            </a:r>
            <a:endParaRPr lang="ru-RU" sz="1800" dirty="0" smtClean="0"/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Введем вместо пароля: </a:t>
            </a:r>
            <a:r>
              <a:rPr lang="en-GB" sz="1800" dirty="0" err="1"/>
              <a:t>testpass</a:t>
            </a:r>
            <a:r>
              <a:rPr lang="en-GB" sz="1800" dirty="0"/>
              <a:t>' OR '1'=</a:t>
            </a:r>
            <a:r>
              <a:rPr lang="en-GB" sz="1800" dirty="0" smtClean="0"/>
              <a:t>'1</a:t>
            </a:r>
            <a:endParaRPr lang="ru-RU" sz="1800" dirty="0" smtClean="0"/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/>
              <a:t>SELECT Username FROM Users WHERE Name = 'tester' AND Password = '</a:t>
            </a:r>
            <a:r>
              <a:rPr lang="en-US" sz="1800" dirty="0" err="1"/>
              <a:t>testpass</a:t>
            </a:r>
            <a:r>
              <a:rPr lang="en-US" sz="1800"/>
              <a:t>' OR '1'='1';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hlinkClick r:id="rId2"/>
              </a:rPr>
              <a:t>https://ru.m.wikipedia.org/wiki/</a:t>
            </a:r>
            <a:r>
              <a:rPr lang="ru-RU" dirty="0" err="1">
                <a:solidFill>
                  <a:schemeClr val="tx1"/>
                </a:solidFill>
                <a:hlinkClick r:id="rId2"/>
              </a:rPr>
              <a:t>Тестирование_программного_обеспечения</a:t>
            </a:r>
            <a:endParaRPr lang="ru-RU" dirty="0">
              <a:solidFill>
                <a:schemeClr val="tx1"/>
              </a:solidFill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Основы тестирования программного </a:t>
            </a:r>
            <a:r>
              <a:rPr lang="ru-RU" dirty="0">
                <a:solidFill>
                  <a:schemeClr val="tx1"/>
                </a:solidFill>
              </a:rPr>
              <a:t>обеспечения </a:t>
            </a:r>
            <a:r>
              <a:rPr lang="en-GB" dirty="0">
                <a:solidFill>
                  <a:schemeClr val="tx1"/>
                </a:solidFill>
              </a:rPr>
              <a:t>http</a:t>
            </a:r>
            <a:r>
              <a:rPr lang="en-GB" dirty="0">
                <a:solidFill>
                  <a:schemeClr val="tx1"/>
                </a:solidFill>
              </a:rPr>
              <a:t>://</a:t>
            </a:r>
            <a:r>
              <a:rPr lang="en-GB" dirty="0">
                <a:solidFill>
                  <a:schemeClr val="tx1"/>
                </a:solidFill>
              </a:rPr>
              <a:t>www.intuit.ru/studies/courses/48/48/info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1960-х много внимания уделялось «исчерпывающему» тестированию, которое должно проводиться с использованием всех путей в коде или всех возможных входных данных. Было отмечено, что в этих условиях полное тестирование программного обеспечения невозможно, потому что, во-первых, количество возможных входных данных очень велико, во-вторых, существует множество путей, в-третьих, сложно найти проблемы в архитектуре и спецификациях. По этим причинам «исчерпывающее» тестирование было отклонено и признано теоретически невозможным.</a:t>
            </a:r>
          </a:p>
        </p:txBody>
      </p:sp>
    </p:spTree>
    <p:extLst>
      <p:ext uri="{BB962C8B-B14F-4D97-AF65-F5344CB8AC3E}">
        <p14:creationId xmlns:p14="http://schemas.microsoft.com/office/powerpoint/2010/main" val="35362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начале 1970-х годов тестирование программного обеспечения обозначалось как «процесс, направленный на демонстрацию корректности продукта» или как «деятельность по подтверждению правильности работы программного обеспечения</a:t>
            </a:r>
            <a:r>
              <a:rPr lang="ru-RU" dirty="0" smtClean="0">
                <a:solidFill>
                  <a:schemeClr val="tx1"/>
                </a:solidFill>
              </a:rPr>
              <a:t>».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Во второй половине 1970-х тестирование представлялось как выполнение программы с намерением найти ошибки, а не доказать, что она работает. Успешный тест — это тест, который обнаруживает ранее неизвестные проблемы. Данный подход прямо противоположен предыдущему. Указанные два определения представляют собой «парадокс тестирования», в основе которого лежат два противоположных утверждения: с одной стороны, тестирование позволяет убедиться, что продукт работает хорошо, а с другой — выявляет ошибки в программах, показывая, что продукт не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5764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1980-е годы тестирование расширилось таким понятием, как предупреждение дефектов. Проектирование тестов — наиболее эффективный из известных методов предупреждения ошибок. В это же время стали высказываться мысли, что необходима методология тестирования, в частности, что тестирование должно включать проверки на всем протяжении цикла разработки, и это должен быть управляемый процесс. В ходе тестирования надо проверить не только собранную программу, но и требования, код, архитектуру, сами тесты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«Традиционное» тестирование, существовавшее до начала 1980-х, относилось только к скомпилированной, готовой системе (сейчас это обычно называется системное тестирование), но в дальнейшем </a:t>
            </a:r>
            <a:r>
              <a:rPr lang="ru-RU" dirty="0" err="1">
                <a:solidFill>
                  <a:schemeClr val="tx1"/>
                </a:solidFill>
              </a:rPr>
              <a:t>тестировщики</a:t>
            </a:r>
            <a:r>
              <a:rPr lang="ru-RU" dirty="0">
                <a:solidFill>
                  <a:schemeClr val="tx1"/>
                </a:solidFill>
              </a:rPr>
              <a:t> стали вовлекаться во все аспекты жизненного цикла разработки. Это позволяло раньше находить проблемы в требованиях и архитектуре и тем самым сокращать сроки и бюджет разработки. В середине 1980-х появились первые инструменты для автоматизированного тестирования. Предполагалось, что компьютер сможет выполнить больше тестов, чем человек, и сделает это более надёжно. Поначалу эти инструменты были крайне простыми и не имели возможности написания сценариев на скриптовых языках.</a:t>
            </a:r>
          </a:p>
        </p:txBody>
      </p:sp>
    </p:spTree>
    <p:extLst>
      <p:ext uri="{BB962C8B-B14F-4D97-AF65-F5344CB8AC3E}">
        <p14:creationId xmlns:p14="http://schemas.microsoft.com/office/powerpoint/2010/main" val="10128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начале 1990-х годов в понятие «тестирование» стали включать планирование, проектирование, создание, поддержку и выполнение тестов и тестовых окружений, и это означало переход от тестирования к обеспечению качества, охватывающего весь цикл разработки программного обеспечения. В это время начинают появляться различные программные инструменты для поддержки процесса тестирования: более продвинутые среды для автоматизации с возможностью создания скриптов и генерации отчетов, системы управления тестами, ПО для проведения нагрузочного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6255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Пример разработки тестов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Спецификация программы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 вход программа принимает два параметра: x - число, n – степень. Результат вычисления выводится на консоль.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Значения числа и степени должны быть целыми.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Значения числа, возводимого в степень, должны лежать в диапазоне – [0..999].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Значения степени должны лежать в диапазоне – [1..</a:t>
            </a:r>
            <a:r>
              <a:rPr lang="ru-RU" dirty="0" smtClean="0">
                <a:solidFill>
                  <a:schemeClr val="tx1"/>
                </a:solidFill>
              </a:rPr>
              <a:t>10].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числа, подаваемые на вход, лежат за пределами указанных диапазонов, то должно выдаваться сообщение об ошибке.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Пример разработки тестов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Определим области эквивалентности входных параметров.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Для</a:t>
            </a:r>
            <a:r>
              <a:rPr lang="ru-RU" dirty="0">
                <a:solidFill>
                  <a:schemeClr val="tx1"/>
                </a:solidFill>
              </a:rPr>
              <a:t> x – числа, возводимого в степень, определим классы возможных значений: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x &lt; 0 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x &gt; 999 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x - не число 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0 &lt;= x &lt;= 999 (корректное)Для n – степени числа: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n &lt; 1 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n &gt; 100 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n - не число (ошибочное)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1 &lt;= n &lt;= 100 (корректное)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7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Пример разработки тестов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Анализ тестовых случаев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Входные значения: (</a:t>
            </a:r>
            <a:r>
              <a:rPr lang="en-GB" dirty="0">
                <a:solidFill>
                  <a:schemeClr val="tx1"/>
                </a:solidFill>
              </a:rPr>
              <a:t>x = 2, n = 3) (</a:t>
            </a:r>
            <a:r>
              <a:rPr lang="ru-RU" dirty="0">
                <a:solidFill>
                  <a:schemeClr val="tx1"/>
                </a:solidFill>
              </a:rPr>
              <a:t>покрывают классы 4, 8).Ожидаемый результат: </a:t>
            </a:r>
            <a:r>
              <a:rPr lang="en-GB" dirty="0">
                <a:solidFill>
                  <a:schemeClr val="tx1"/>
                </a:solidFill>
              </a:rPr>
              <a:t>The power n of x is 8.</a:t>
            </a:r>
          </a:p>
          <a:p>
            <a:r>
              <a:rPr lang="ru-RU" dirty="0">
                <a:solidFill>
                  <a:schemeClr val="tx1"/>
                </a:solidFill>
              </a:rPr>
              <a:t>Входные значения: {(</a:t>
            </a:r>
            <a:r>
              <a:rPr lang="en-GB" dirty="0">
                <a:solidFill>
                  <a:schemeClr val="tx1"/>
                </a:solidFill>
              </a:rPr>
              <a:t>x = -1, n = 2),(x = 1000, n = 5)} (</a:t>
            </a:r>
            <a:r>
              <a:rPr lang="ru-RU" dirty="0">
                <a:solidFill>
                  <a:schemeClr val="tx1"/>
                </a:solidFill>
              </a:rPr>
              <a:t>покрывают классы 1, 2).Ожидаемый результат: </a:t>
            </a:r>
            <a:r>
              <a:rPr lang="en-GB" dirty="0">
                <a:solidFill>
                  <a:schemeClr val="tx1"/>
                </a:solidFill>
              </a:rPr>
              <a:t>Error : x must be in [0..999].</a:t>
            </a:r>
          </a:p>
          <a:p>
            <a:r>
              <a:rPr lang="ru-RU" dirty="0">
                <a:solidFill>
                  <a:schemeClr val="tx1"/>
                </a:solidFill>
              </a:rPr>
              <a:t>Входные значения: {(</a:t>
            </a:r>
            <a:r>
              <a:rPr lang="en-GB" dirty="0">
                <a:solidFill>
                  <a:schemeClr val="tx1"/>
                </a:solidFill>
              </a:rPr>
              <a:t>x = 100, n = 0),(x = 100, n = 200)} (</a:t>
            </a:r>
            <a:r>
              <a:rPr lang="ru-RU" dirty="0">
                <a:solidFill>
                  <a:schemeClr val="tx1"/>
                </a:solidFill>
              </a:rPr>
              <a:t>покрывают классы 5,6).Ожидаемый результат: </a:t>
            </a:r>
            <a:r>
              <a:rPr lang="en-GB" dirty="0">
                <a:solidFill>
                  <a:schemeClr val="tx1"/>
                </a:solidFill>
              </a:rPr>
              <a:t>Error : n must be in [1..</a:t>
            </a:r>
            <a:r>
              <a:rPr lang="en-GB" dirty="0" smtClean="0">
                <a:solidFill>
                  <a:schemeClr val="tx1"/>
                </a:solidFill>
              </a:rPr>
              <a:t>10].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Входные значения: (</a:t>
            </a:r>
            <a:r>
              <a:rPr lang="en-GB" dirty="0">
                <a:solidFill>
                  <a:schemeClr val="tx1"/>
                </a:solidFill>
              </a:rPr>
              <a:t>x = </a:t>
            </a:r>
            <a:r>
              <a:rPr lang="en-GB" i="1" dirty="0">
                <a:solidFill>
                  <a:schemeClr val="tx1"/>
                </a:solidFill>
              </a:rPr>
              <a:t>ADS</a:t>
            </a:r>
            <a:r>
              <a:rPr lang="en-GB" dirty="0">
                <a:solidFill>
                  <a:schemeClr val="tx1"/>
                </a:solidFill>
              </a:rPr>
              <a:t> n = ASD) (</a:t>
            </a:r>
            <a:r>
              <a:rPr lang="ru-RU" dirty="0">
                <a:solidFill>
                  <a:schemeClr val="tx1"/>
                </a:solidFill>
              </a:rPr>
              <a:t>покрывают классы эквивалентности 3, 7).Ожидаемый результат: </a:t>
            </a:r>
            <a:r>
              <a:rPr lang="en-GB" dirty="0">
                <a:solidFill>
                  <a:schemeClr val="tx1"/>
                </a:solidFill>
              </a:rPr>
              <a:t>Error : Please enter a numeric argument.</a:t>
            </a:r>
          </a:p>
          <a:p>
            <a:r>
              <a:rPr lang="ru-RU" dirty="0">
                <a:solidFill>
                  <a:schemeClr val="tx1"/>
                </a:solidFill>
              </a:rPr>
              <a:t>Проверка на граничные значения: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Входные значения: (</a:t>
            </a:r>
            <a:r>
              <a:rPr lang="en-GB" dirty="0">
                <a:solidFill>
                  <a:schemeClr val="tx1"/>
                </a:solidFill>
              </a:rPr>
              <a:t>x = 999, n = 1).</a:t>
            </a:r>
            <a:r>
              <a:rPr lang="ru-RU" dirty="0">
                <a:solidFill>
                  <a:schemeClr val="tx1"/>
                </a:solidFill>
              </a:rPr>
              <a:t>Ожидаемый результат: </a:t>
            </a:r>
            <a:r>
              <a:rPr lang="en-GB" dirty="0">
                <a:solidFill>
                  <a:schemeClr val="tx1"/>
                </a:solidFill>
              </a:rPr>
              <a:t>The power n of x is 999.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Входные значения: (</a:t>
            </a:r>
            <a:r>
              <a:rPr lang="en-GB" dirty="0">
                <a:solidFill>
                  <a:schemeClr val="tx1"/>
                </a:solidFill>
              </a:rPr>
              <a:t>x = 0, n = 100).</a:t>
            </a:r>
            <a:r>
              <a:rPr lang="ru-RU" dirty="0">
                <a:solidFill>
                  <a:schemeClr val="tx1"/>
                </a:solidFill>
              </a:rPr>
              <a:t>Ожидаемый результат: </a:t>
            </a:r>
            <a:r>
              <a:rPr lang="en-GB" dirty="0">
                <a:solidFill>
                  <a:schemeClr val="tx1"/>
                </a:solidFill>
              </a:rPr>
              <a:t>The power n of x is 0.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 smtClean="0"/>
              <a:t>Виды и направления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Классификация по запуску кода на исполнение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Статическое тестирование </a:t>
            </a:r>
            <a:r>
              <a:rPr lang="ru-RU" dirty="0" smtClean="0">
                <a:solidFill>
                  <a:schemeClr val="tx1"/>
                </a:solidFill>
              </a:rPr>
              <a:t>– тестирование без запуска кода на исполнение. 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Документы 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Графические прототипы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Код приложения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Тестовые данные, параметры среды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Динамическое тестирование </a:t>
            </a:r>
            <a:r>
              <a:rPr lang="ru-RU" dirty="0" smtClean="0">
                <a:solidFill>
                  <a:schemeClr val="tx1"/>
                </a:solidFill>
              </a:rPr>
              <a:t>– тестирование с запуском кода на исполнение. Запускаться может: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Все приложение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Несколько взаимосвязанных частей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Отдельные части (модульное, компонентное тестирование)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9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888</Words>
  <Application>Microsoft Office PowerPoint</Application>
  <PresentationFormat>Экран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Исполнительная</vt:lpstr>
      <vt:lpstr>Технология разработки программного обеспечения 2015-2016 гг.</vt:lpstr>
      <vt:lpstr>Немного истории</vt:lpstr>
      <vt:lpstr>Немного истории</vt:lpstr>
      <vt:lpstr>Немного истории</vt:lpstr>
      <vt:lpstr>Немного истории</vt:lpstr>
      <vt:lpstr>Пример разработки тестов</vt:lpstr>
      <vt:lpstr>Пример разработки тестов</vt:lpstr>
      <vt:lpstr>Пример разработки тестов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Виды и направления тестирования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разработки программного обеспечения</dc:title>
  <dc:creator>Marina</dc:creator>
  <cp:lastModifiedBy>Marina</cp:lastModifiedBy>
  <cp:revision>123</cp:revision>
  <dcterms:created xsi:type="dcterms:W3CDTF">2016-02-12T19:48:20Z</dcterms:created>
  <dcterms:modified xsi:type="dcterms:W3CDTF">2016-04-15T19:33:13Z</dcterms:modified>
</cp:coreProperties>
</file>