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6" r:id="rId5"/>
    <p:sldId id="267" r:id="rId6"/>
    <p:sldId id="274" r:id="rId7"/>
    <p:sldId id="281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8" r:id="rId16"/>
    <p:sldId id="276" r:id="rId17"/>
    <p:sldId id="282" r:id="rId18"/>
    <p:sldId id="28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660"/>
  </p:normalViewPr>
  <p:slideViewPr>
    <p:cSldViewPr>
      <p:cViewPr varScale="1">
        <p:scale>
          <a:sx n="64" d="100"/>
          <a:sy n="64" d="100"/>
        </p:scale>
        <p:origin x="-17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096343"/>
          </a:xfrm>
        </p:spPr>
        <p:txBody>
          <a:bodyPr>
            <a:normAutofit/>
          </a:bodyPr>
          <a:lstStyle/>
          <a:p>
            <a:r>
              <a:rPr lang="ru-RU" sz="9600" dirty="0" smtClean="0"/>
              <a:t>Лекция 1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xmlns="" val="19536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0"/>
              </a:spcBef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u="sng" dirty="0">
                <a:latin typeface="Arial" pitchFamily="34" charset="0"/>
                <a:cs typeface="Arial" pitchFamily="34" charset="0"/>
              </a:rPr>
              <a:t>Необходимый признак сходимости</a:t>
            </a:r>
          </a:p>
          <a:p>
            <a:pPr marL="266700" indent="-266700">
              <a:spcBef>
                <a:spcPts val="18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   Если ряд           сходится, то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66700" indent="-266700">
              <a:buNone/>
            </a:pPr>
            <a:endParaRPr lang="ru-RU" sz="2800" i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 Ряд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расходится.</a:t>
            </a:r>
          </a:p>
          <a:p>
            <a:pPr marL="266700" indent="-26670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5931" y="3501008"/>
            <a:ext cx="3124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13176"/>
            <a:ext cx="12001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35013"/>
            <a:ext cx="781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54075"/>
            <a:ext cx="14208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3618" y="2204864"/>
            <a:ext cx="2028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5931" y="2700933"/>
            <a:ext cx="3676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09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266700" indent="-266700">
              <a:buNone/>
            </a:pPr>
            <a:r>
              <a:rPr lang="en-US" i="1" dirty="0" smtClean="0"/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Гармонический ряд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000" b="1" i="1" dirty="0">
                <a:latin typeface="Arial" pitchFamily="34" charset="0"/>
                <a:cs typeface="Arial" pitchFamily="34" charset="0"/>
              </a:rPr>
              <a:t>расходится!</a:t>
            </a: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4664"/>
            <a:ext cx="32258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628799"/>
            <a:ext cx="22764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8166"/>
            <a:ext cx="689451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44478"/>
            <a:ext cx="2686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99592" y="4797152"/>
            <a:ext cx="2880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945" y="4250429"/>
            <a:ext cx="1771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64769"/>
            <a:ext cx="1914525" cy="70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033" y="5373216"/>
            <a:ext cx="18954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677" y="5506566"/>
            <a:ext cx="1962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1950" y="4564754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1284" y="5239866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0447" y="5975573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2411" y="6242273"/>
            <a:ext cx="678359" cy="3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48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latin typeface="Arial" pitchFamily="34" charset="0"/>
                <a:cs typeface="Arial" pitchFamily="34" charset="0"/>
              </a:rPr>
              <a:t>Достаточные</a:t>
            </a:r>
            <a:r>
              <a:rPr lang="ru-RU" dirty="0" smtClean="0"/>
              <a:t> </a:t>
            </a:r>
            <a:r>
              <a:rPr lang="ru-RU" sz="3100" b="1" dirty="0" smtClean="0">
                <a:latin typeface="Arial" pitchFamily="34" charset="0"/>
                <a:cs typeface="Arial" pitchFamily="34" charset="0"/>
              </a:rPr>
              <a:t>признаки сходимости </a:t>
            </a:r>
            <a:r>
              <a:rPr lang="ru-RU" sz="3100" b="1" dirty="0" err="1" smtClean="0">
                <a:latin typeface="Arial" pitchFamily="34" charset="0"/>
                <a:cs typeface="Arial" pitchFamily="34" charset="0"/>
              </a:rPr>
              <a:t>знакопостоянных</a:t>
            </a:r>
            <a:r>
              <a:rPr lang="ru-RU" sz="3100" b="1" dirty="0" smtClean="0">
                <a:latin typeface="Arial" pitchFamily="34" charset="0"/>
                <a:cs typeface="Arial" pitchFamily="34" charset="0"/>
              </a:rPr>
              <a:t> рядов</a:t>
            </a:r>
            <a:endParaRPr lang="ru-RU" sz="3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Признаки сравнения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Пусть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тогда </a:t>
            </a: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ambria Math"/>
                <a:ea typeface="Cambria Math"/>
                <a:cs typeface="Arial" pitchFamily="34" charset="0"/>
              </a:rPr>
              <a:t>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если           сходится, то</a:t>
            </a:r>
            <a:r>
              <a:rPr lang="en-US" dirty="0" smtClean="0">
                <a:latin typeface="Cambria Math"/>
                <a:ea typeface="Cambria Math"/>
                <a:cs typeface="Arial" pitchFamily="34" charset="0"/>
              </a:rPr>
              <a:t>  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сходится, 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ambria Math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если            расходится</a:t>
            </a:r>
            <a:r>
              <a:rPr lang="ru-RU" dirty="0">
                <a:latin typeface="Cambria Math" pitchFamily="18" charset="0"/>
                <a:ea typeface="Cambria Math" pitchFamily="18" charset="0"/>
                <a:cs typeface="Arial" pitchFamily="34" charset="0"/>
              </a:rPr>
              <a:t>, 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то            расходится.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4400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(</a:t>
            </a:r>
            <a:r>
              <a:rPr lang="ru-RU" dirty="0">
                <a:latin typeface="Cambria Math" pitchFamily="18" charset="0"/>
                <a:ea typeface="Cambria Math" pitchFamily="18" charset="0"/>
                <a:cs typeface="Arial" pitchFamily="34" charset="0"/>
              </a:rPr>
              <a:t>Р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яд            </a:t>
            </a:r>
            <a:r>
              <a:rPr lang="ru-RU" u="sng" dirty="0" err="1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мажорирует</a:t>
            </a:r>
            <a:r>
              <a:rPr lang="ru-RU" u="sng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  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ряд           </a:t>
            </a:r>
            <a:r>
              <a:rPr lang="ru-RU" sz="4000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)</a:t>
            </a:r>
            <a:endParaRPr lang="ru-RU" sz="4000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2232248" cy="44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2866" y="2619011"/>
            <a:ext cx="784919" cy="93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9423" y="2619011"/>
            <a:ext cx="754730" cy="93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4840" y="4107478"/>
            <a:ext cx="770485" cy="9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07477"/>
            <a:ext cx="805215" cy="9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132" y="5418000"/>
            <a:ext cx="738484" cy="8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2570"/>
            <a:ext cx="775691" cy="95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97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476672"/>
            <a:ext cx="8496944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2. Предельный признак сравнения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Пусть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.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ряды             и            сходятся 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расходятся одновременно.</a:t>
            </a: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Пример.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                 сравним с рядом 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144615"/>
            <a:ext cx="3600399" cy="99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275377"/>
            <a:ext cx="792088" cy="9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275377"/>
            <a:ext cx="757925" cy="9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4758" y="4326135"/>
            <a:ext cx="1331218" cy="97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26135"/>
            <a:ext cx="83041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09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3. Признак Даламбера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Тогда           сходится, если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 1;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 расходится, если </a:t>
            </a:r>
            <a:r>
              <a:rPr lang="en-US" sz="28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Пусть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Выберем такое </a:t>
            </a:r>
            <a:r>
              <a:rPr lang="el-GR" dirty="0" smtClean="0"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, что 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Тогда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.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Ряд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сходится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б.у.г.п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.). Тогда           сходится.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1730" y="842001"/>
            <a:ext cx="1584176" cy="92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224" y="842001"/>
            <a:ext cx="7921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480" y="2636912"/>
            <a:ext cx="38766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72544"/>
            <a:ext cx="2847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868689"/>
            <a:ext cx="1656184" cy="3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6678" y="4392711"/>
            <a:ext cx="37814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69680"/>
            <a:ext cx="7921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315" y="4664173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8817" y="5310161"/>
            <a:ext cx="8858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65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4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. Радикальный признак Коши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Тогда           сходится, если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 1;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 расходится, если </a:t>
            </a:r>
            <a:r>
              <a:rPr lang="en-US" sz="28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Пусть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Выберем такое </a:t>
            </a:r>
            <a:r>
              <a:rPr lang="el-GR" dirty="0" smtClean="0"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, что 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Тогда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Ряд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сходится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б.у.г.п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.). Тогда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сходится.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225" y="842002"/>
            <a:ext cx="736848" cy="8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868689"/>
            <a:ext cx="1656184" cy="3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69680"/>
            <a:ext cx="7921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1925" y="998467"/>
            <a:ext cx="1602830" cy="62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2943994"/>
            <a:ext cx="3905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4687" y="2943994"/>
            <a:ext cx="1800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4067" y="4509120"/>
            <a:ext cx="3381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12504"/>
            <a:ext cx="847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9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Примеры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967" y="1196752"/>
            <a:ext cx="895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1329307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6" y="2486447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6251" y="2326530"/>
            <a:ext cx="895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3573016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6917" y="3454747"/>
            <a:ext cx="91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916" y="1258664"/>
            <a:ext cx="23336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8442"/>
            <a:ext cx="2343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916" y="3532088"/>
            <a:ext cx="2533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5" y="4925912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967" y="4700041"/>
            <a:ext cx="2295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4440" y="4855268"/>
            <a:ext cx="3571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2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5. Интегральный признак Коши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2"/>
            <a:ext cx="8496944" cy="259229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Пусть           -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непрерывная монотонно убывающая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функция  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.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Тогда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          и несобственный интеграл               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сходятся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расходятся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одновременно.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706" y="1953417"/>
            <a:ext cx="7810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73259"/>
            <a:ext cx="1428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4356" y="1515267"/>
            <a:ext cx="1400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118" y="1196752"/>
            <a:ext cx="752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75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Доказательство.</a:t>
            </a:r>
          </a:p>
          <a:p>
            <a:pPr marL="0" indent="0">
              <a:buNone/>
            </a:pPr>
            <a:endParaRPr lang="ru-RU" sz="2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то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тогда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ряд            сходится.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Если                         , то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  ряд           расходится.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736" y="2060848"/>
            <a:ext cx="6530801" cy="432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7256463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36973"/>
            <a:ext cx="20097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9831" y="1829221"/>
            <a:ext cx="2228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04864"/>
            <a:ext cx="83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081" y="2852936"/>
            <a:ext cx="20383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1173" y="3501008"/>
            <a:ext cx="83502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1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064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smtClean="0">
                <a:solidFill>
                  <a:srgbClr val="FF0000"/>
                </a:solidFill>
              </a:rPr>
              <a:t>Теория рядов. </a:t>
            </a:r>
            <a:r>
              <a:rPr lang="ru-RU" sz="4000" b="1" dirty="0" smtClean="0">
                <a:solidFill>
                  <a:srgbClr val="FF0000"/>
                </a:solidFill>
              </a:rPr>
              <a:t>Создатели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6" name="Объект 5" descr="F:\ЛЕКЦИИ\Лекции СГМА\Коши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672408" cy="52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635896" y="1268760"/>
            <a:ext cx="51845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400" b="1" dirty="0" err="1" smtClean="0"/>
              <a:t>Огюсте́н</a:t>
            </a:r>
            <a:r>
              <a:rPr lang="ru-RU" sz="2400" b="1" dirty="0" smtClean="0"/>
              <a:t> </a:t>
            </a:r>
            <a:r>
              <a:rPr lang="ru-RU" sz="2400" b="1" dirty="0"/>
              <a:t>Луи́ Коши́ </a:t>
            </a:r>
            <a:r>
              <a:rPr lang="ru-RU" sz="2400" dirty="0"/>
              <a:t>(</a:t>
            </a:r>
            <a:r>
              <a:rPr lang="ru-RU" sz="2400" dirty="0" smtClean="0"/>
              <a:t>1789-1857</a:t>
            </a:r>
            <a:r>
              <a:rPr lang="ru-RU" sz="2400" dirty="0"/>
              <a:t>) — французский математик и механик, член Парижской академии наук, Лондонского королевского общества, Петербургской академии наук и других академий.</a:t>
            </a:r>
          </a:p>
          <a:p>
            <a:r>
              <a:rPr lang="ru-RU" sz="2400" dirty="0" smtClean="0"/>
              <a:t>	Разработал </a:t>
            </a:r>
            <a:r>
              <a:rPr lang="ru-RU" sz="2400" dirty="0"/>
              <a:t>фундамент математического анализа, внёс огромный вклад в анализ, алгебру, математическую физику и многие другие области математики; один из основоположников механики сплошных сред. Его имя внесено в список величайших учёных Франции.</a:t>
            </a:r>
          </a:p>
        </p:txBody>
      </p:sp>
    </p:spTree>
    <p:extLst>
      <p:ext uri="{BB962C8B-B14F-4D97-AF65-F5344CB8AC3E}">
        <p14:creationId xmlns:p14="http://schemas.microsoft.com/office/powerpoint/2010/main" xmlns="" val="25488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064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smtClean="0">
                <a:solidFill>
                  <a:srgbClr val="FF0000"/>
                </a:solidFill>
              </a:rPr>
              <a:t>Теория рядов. </a:t>
            </a:r>
            <a:r>
              <a:rPr lang="ru-RU" sz="4000" b="1" dirty="0" smtClean="0">
                <a:solidFill>
                  <a:srgbClr val="FF0000"/>
                </a:solidFill>
              </a:rPr>
              <a:t>Создатели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8" name="Объект 7" descr="F:\ЛЕКЦИИ\Лекции СГМА\Maurice_Quentin_de_La_Tour_-_Jean_Le_Rond_d'Alambert_-_WGA1235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5791"/>
            <a:ext cx="364018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283968" y="1064925"/>
            <a:ext cx="46394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Жан Леро́н Д’Аламбе́р (д’Аламбер, </a:t>
            </a:r>
            <a:r>
              <a:rPr lang="vi-VN" sz="2400" b="1" dirty="0" smtClean="0">
                <a:latin typeface="Calibri" pitchFamily="34" charset="0"/>
              </a:rPr>
              <a:t>Даламбер</a:t>
            </a:r>
            <a:r>
              <a:rPr lang="ru-RU" sz="2400" b="1" dirty="0" smtClean="0">
                <a:latin typeface="Calibri" pitchFamily="34" charset="0"/>
              </a:rPr>
              <a:t>)</a:t>
            </a:r>
          </a:p>
          <a:p>
            <a:r>
              <a:rPr lang="ru-RU" sz="2400" b="1" dirty="0">
                <a:latin typeface="Calibri" pitchFamily="34" charset="0"/>
              </a:rPr>
              <a:t>(</a:t>
            </a:r>
            <a:r>
              <a:rPr lang="vi-VN" sz="2400" dirty="0" smtClean="0">
                <a:latin typeface="Calibri" pitchFamily="34" charset="0"/>
              </a:rPr>
              <a:t>1717 </a:t>
            </a:r>
            <a:r>
              <a:rPr lang="vi-VN" sz="2400" dirty="0">
                <a:latin typeface="Calibri" pitchFamily="34" charset="0"/>
              </a:rPr>
              <a:t>— </a:t>
            </a:r>
            <a:r>
              <a:rPr lang="vi-VN" sz="2400" dirty="0" smtClean="0">
                <a:latin typeface="Calibri" pitchFamily="34" charset="0"/>
              </a:rPr>
              <a:t>1783</a:t>
            </a:r>
            <a:r>
              <a:rPr lang="vi-VN" sz="2400" dirty="0">
                <a:latin typeface="Calibri" pitchFamily="34" charset="0"/>
              </a:rPr>
              <a:t>) — французский </a:t>
            </a:r>
            <a:r>
              <a:rPr lang="vi-VN" sz="2400" dirty="0">
                <a:latin typeface="Calibri" pitchFamily="34" charset="0"/>
                <a:cs typeface="Arial" pitchFamily="34" charset="0"/>
              </a:rPr>
              <a:t>учёный-энциклопедист. Широко известен как философ, математик </a:t>
            </a:r>
            <a:r>
              <a:rPr lang="vi-VN" sz="2400" dirty="0">
                <a:latin typeface="Calibri" pitchFamily="34" charset="0"/>
              </a:rPr>
              <a:t>и механик</a:t>
            </a:r>
            <a:r>
              <a:rPr lang="vi-VN" sz="2400" dirty="0" smtClean="0">
                <a:latin typeface="Calibri" pitchFamily="34" charset="0"/>
              </a:rPr>
              <a:t>.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Arial" pitchFamily="34" charset="0"/>
              </a:rPr>
              <a:t>Член многих академий.</a:t>
            </a:r>
            <a:br>
              <a:rPr lang="ru-RU" sz="2400" dirty="0" smtClean="0">
                <a:latin typeface="Calibri" pitchFamily="34" charset="0"/>
                <a:cs typeface="Arial" pitchFamily="34" charset="0"/>
              </a:rPr>
            </a:br>
            <a:r>
              <a:rPr lang="ru-RU" sz="2400" dirty="0" smtClean="0">
                <a:latin typeface="Calibri" pitchFamily="34" charset="0"/>
                <a:cs typeface="Arial" pitchFamily="34" charset="0"/>
              </a:rPr>
              <a:t>	В математике: дифференциальное исчисление, теория рядов, гидродинамика, дифференциальные уравнения, общая алгебра, небесная механика и др. </a:t>
            </a:r>
            <a:endParaRPr lang="ru-RU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589240"/>
            <a:ext cx="4300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«Работайте</a:t>
            </a:r>
            <a:r>
              <a:rPr lang="ru-RU" sz="2200" b="1" i="1" dirty="0"/>
              <a:t>, работайте — </a:t>
            </a:r>
            <a:r>
              <a:rPr lang="ru-RU" sz="2200" b="1" i="1" dirty="0" smtClean="0"/>
              <a:t/>
            </a:r>
            <a:br>
              <a:rPr lang="ru-RU" sz="2200" b="1" i="1" dirty="0" smtClean="0"/>
            </a:br>
            <a:r>
              <a:rPr lang="ru-RU" sz="2200" b="1" i="1" dirty="0" smtClean="0"/>
              <a:t>а </a:t>
            </a:r>
            <a:r>
              <a:rPr lang="ru-RU" sz="2200" b="1" i="1" dirty="0"/>
              <a:t>понимание придёт </a:t>
            </a:r>
            <a:r>
              <a:rPr lang="ru-RU" sz="2200" b="1" i="1" dirty="0" smtClean="0"/>
              <a:t>потом»</a:t>
            </a:r>
            <a:endParaRPr lang="ru-RU" sz="2200" b="1" i="1" dirty="0"/>
          </a:p>
        </p:txBody>
      </p:sp>
    </p:spTree>
    <p:extLst>
      <p:ext uri="{BB962C8B-B14F-4D97-AF65-F5344CB8AC3E}">
        <p14:creationId xmlns:p14="http://schemas.microsoft.com/office/powerpoint/2010/main" xmlns="" val="998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/>
              <a:t>Основные понятия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Числовым рядом называется выражение вида </a:t>
            </a:r>
          </a:p>
          <a:p>
            <a:pPr marL="0" indent="0">
              <a:buNone/>
            </a:pPr>
            <a:r>
              <a:rPr lang="ru-RU" sz="2000" dirty="0" smtClean="0"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где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члены ряда,      - общий член ряда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частичная сумма ряда.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сумма ряда.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расходится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бесконечен или 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не существует.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941" y="404664"/>
            <a:ext cx="8229600" cy="76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Числовые ряды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465" y="2060848"/>
            <a:ext cx="49685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2053" y="3208386"/>
            <a:ext cx="1113412" cy="44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7385" y="3139975"/>
            <a:ext cx="452356" cy="57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8219" y="3712960"/>
            <a:ext cx="1584491" cy="5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239" y="3577281"/>
            <a:ext cx="1409226" cy="91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2242" y="4691084"/>
            <a:ext cx="1524668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0596" y="5445224"/>
            <a:ext cx="894693" cy="57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8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548680"/>
            <a:ext cx="7272808" cy="604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4.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5.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6.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7.                                                       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2"/>
            <a:ext cx="2762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946" y="1237947"/>
            <a:ext cx="2571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946" y="2181226"/>
            <a:ext cx="3143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333" y="3043238"/>
            <a:ext cx="3038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510" y="3939480"/>
            <a:ext cx="3171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510" y="4769047"/>
            <a:ext cx="32289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1248" y="5021459"/>
            <a:ext cx="1276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7586" y="4173636"/>
            <a:ext cx="1276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2208" y="642786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2668" y="1299860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43138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4269" y="3248025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6135" y="5733254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99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Геометрическая прогрессия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Последовательность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              q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</a:rPr>
              <a:t> - </a:t>
            </a:r>
            <a:r>
              <a:rPr lang="ru-RU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знаменатель прогрессии.</a:t>
            </a:r>
            <a:endParaRPr lang="en-US" sz="28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Для бесконечно убывающей </a:t>
            </a:r>
            <a:r>
              <a:rPr lang="ru-RU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геом.прогрессии</a:t>
            </a:r>
            <a:endParaRPr lang="ru-RU" sz="28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       (</a:t>
            </a:r>
            <a:r>
              <a:rPr lang="ru-RU" sz="2800" dirty="0" err="1" smtClean="0">
                <a:latin typeface="Arial" pitchFamily="34" charset="0"/>
                <a:ea typeface="Cambria Math" pitchFamily="18" charset="0"/>
                <a:cs typeface="Arial" pitchFamily="34" charset="0"/>
              </a:rPr>
              <a:t>б.у.г.п</a:t>
            </a:r>
            <a:r>
              <a:rPr lang="ru-RU" sz="280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.)</a:t>
            </a:r>
            <a:endParaRPr lang="ru-RU" sz="2800" dirty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400" b="1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Пример.  </a:t>
            </a:r>
          </a:p>
          <a:p>
            <a:pPr marL="0" indent="0">
              <a:buNone/>
            </a:pPr>
            <a:endParaRPr lang="ru-RU" sz="4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3124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1695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0209" y="2492896"/>
            <a:ext cx="2152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4024" y="4005063"/>
            <a:ext cx="48291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7606" y="5043288"/>
            <a:ext cx="648493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05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332656"/>
            <a:ext cx="8147248" cy="432048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Бесконечно убывающая геометрическая прогрессия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627784" y="1844824"/>
            <a:ext cx="4812193" cy="4345156"/>
            <a:chOff x="0" y="0"/>
            <a:chExt cx="5736055" cy="552196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9625" y="0"/>
              <a:ext cx="5726430" cy="552196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2858703" y="0"/>
              <a:ext cx="12031" cy="552196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625" y="2772076"/>
              <a:ext cx="2862915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386038" y="0"/>
              <a:ext cx="0" cy="276726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625" y="1357162"/>
              <a:ext cx="138363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019" y="0"/>
              <a:ext cx="0" cy="13595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0" y="664143"/>
              <a:ext cx="6858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56134" y="0"/>
              <a:ext cx="0" cy="66230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9625" y="336884"/>
              <a:ext cx="34932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82880" y="0"/>
              <a:ext cx="5137" cy="33391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9625" y="173255"/>
              <a:ext cx="184878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57606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2814" y="4581127"/>
            <a:ext cx="395129" cy="118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8152" y="2562109"/>
            <a:ext cx="298088" cy="101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2152" y="3057525"/>
            <a:ext cx="325712" cy="66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1508" y="2122227"/>
            <a:ext cx="315491" cy="58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37242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65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Свойства рядов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016224"/>
          </a:xfrm>
        </p:spPr>
        <p:txBody>
          <a:bodyPr>
            <a:normAutofit/>
          </a:bodyPr>
          <a:lstStyle/>
          <a:p>
            <a:pPr marL="266700" indent="-26670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1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  Если отбросить конечное число членов ряда, то оставшийся ряд будет сходится или расходится одновременно с исходным.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594370" y="3356992"/>
                <a:ext cx="8229600" cy="3104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indent="-266700">
                  <a:buFont typeface="Arial" pitchFamily="34" charset="0"/>
                  <a:buNone/>
                </a:pPr>
                <a:r>
                  <a:rPr lang="ru-RU" sz="2400" b="1" i="1" dirty="0" smtClean="0">
                    <a:latin typeface="Arial" pitchFamily="34" charset="0"/>
                    <a:cs typeface="Arial" pitchFamily="34" charset="0"/>
                  </a:rPr>
                  <a:t>Доказательство.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 Пусть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– старший номер из отброшенных и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1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сумма отброшенных членов, а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– остаток ряда. Тогда </a:t>
                </a: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marL="266700" indent="-266700" algn="ctr">
                  <a:buFont typeface="Arial" pitchFamily="34" charset="0"/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n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= 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+ 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2</a:t>
                </a:r>
              </a:p>
              <a:p>
                <a:pPr marL="266700" indent="-266700" algn="ctr">
                  <a:buFont typeface="Arial" pitchFamily="34" charset="0"/>
                  <a:buNone/>
                </a:pPr>
                <a:endParaRPr lang="en-US" sz="1100" dirty="0" smtClean="0">
                  <a:latin typeface="Arial" pitchFamily="34" charset="0"/>
                  <a:cs typeface="Arial" pitchFamily="34" charset="0"/>
                </a:endParaRPr>
              </a:p>
              <a:p>
                <a:pPr marL="266700" indent="-266700" algn="ctr">
                  <a:spcBef>
                    <a:spcPts val="30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latin typeface="Cambria Math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/>
                              <a:cs typeface="Arial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smtClean="0">
                                      <a:latin typeface="Cambria Math"/>
                                      <a:cs typeface="Arial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3356992"/>
                <a:ext cx="8229600" cy="31047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85" t="-1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645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Свойства рядов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266700" indent="-26670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  Если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и</a:t>
            </a:r>
          </a:p>
          <a:p>
            <a:pPr marL="266700" indent="-266700">
              <a:spcBef>
                <a:spcPts val="180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с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– произвольное число, то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66700" indent="-266700">
              <a:spcBef>
                <a:spcPts val="0"/>
              </a:spcBef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3.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Если ряды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spcBef>
                <a:spcPts val="0"/>
              </a:spcBef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сходятся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то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  <a:buNone/>
            </a:pP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18478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001" y="1196752"/>
            <a:ext cx="1362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49699"/>
            <a:ext cx="1381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49699"/>
            <a:ext cx="1362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2838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4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421</Words>
  <Application>Microsoft Office PowerPoint</Application>
  <PresentationFormat>Экран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Лекция 1</vt:lpstr>
      <vt:lpstr>Слайд 2</vt:lpstr>
      <vt:lpstr>Слайд 3</vt:lpstr>
      <vt:lpstr>Слайд 4</vt:lpstr>
      <vt:lpstr>Слайд 5</vt:lpstr>
      <vt:lpstr>Геометрическая прогрессия</vt:lpstr>
      <vt:lpstr>Слайд 7</vt:lpstr>
      <vt:lpstr>Свойства рядов</vt:lpstr>
      <vt:lpstr>Свойства рядов</vt:lpstr>
      <vt:lpstr>Слайд 10</vt:lpstr>
      <vt:lpstr>Слайд 11</vt:lpstr>
      <vt:lpstr>Достаточные признаки сходимости знакопостоянных рядов</vt:lpstr>
      <vt:lpstr>Слайд 13</vt:lpstr>
      <vt:lpstr>Слайд 14</vt:lpstr>
      <vt:lpstr>Слайд 15</vt:lpstr>
      <vt:lpstr> </vt:lpstr>
      <vt:lpstr>5. Интегральный признак Коши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Vova</dc:creator>
  <cp:lastModifiedBy>ivan</cp:lastModifiedBy>
  <cp:revision>102</cp:revision>
  <dcterms:created xsi:type="dcterms:W3CDTF">2015-08-26T10:23:15Z</dcterms:created>
  <dcterms:modified xsi:type="dcterms:W3CDTF">2016-09-06T02:48:24Z</dcterms:modified>
</cp:coreProperties>
</file>