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94660"/>
  </p:normalViewPr>
  <p:slideViewPr>
    <p:cSldViewPr>
      <p:cViewPr varScale="1">
        <p:scale>
          <a:sx n="80" d="100"/>
          <a:sy n="80" d="100"/>
        </p:scale>
        <p:origin x="-19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</a:t>
            </a:r>
            <a:r>
              <a:rPr lang="en-US" sz="9600" dirty="0" smtClean="0"/>
              <a:t>3</a:t>
            </a:r>
            <a:endParaRPr lang="ru-RU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Равномерная сходимость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Последовательность функций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сходится к функции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600" u="sng" dirty="0" smtClean="0">
                <a:latin typeface="Arial" pitchFamily="34" charset="0"/>
                <a:cs typeface="Arial" pitchFamily="34" charset="0"/>
              </a:rPr>
              <a:t>равномерно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в области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если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Геометрическая интерпретация: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552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24012"/>
            <a:ext cx="752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5041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5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Пример.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Последовательность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- сходится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равномерно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к функции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           на отрезке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неравномерно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к функции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          на интервале 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7" y="3048000"/>
            <a:ext cx="7048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57262"/>
            <a:ext cx="2633662" cy="62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4" y="1618941"/>
            <a:ext cx="1285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21527"/>
            <a:ext cx="2105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2590799"/>
            <a:ext cx="1285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57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306" y="4572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равномерно сходится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к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сумме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S(x)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области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остаток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ряда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Признак </a:t>
            </a:r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Вейерштрасса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равномерно сходится в области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он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мажорируется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сходящимся числовым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рядом         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905000"/>
            <a:ext cx="74755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79" y="4648200"/>
            <a:ext cx="772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04800"/>
            <a:ext cx="1228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352800"/>
            <a:ext cx="12255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6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Доказательство.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Т.к. ряд          сходится, то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Оценим остаток ряда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 означает, что ряд               равномерно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сходится,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что и требовалось доказать.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774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65638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191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55" y="3938588"/>
            <a:ext cx="1228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Свойства равномерно сходящихся степенных рядов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1.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Степенной ряд             равномерно сходится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внутри интервала сходимости (при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&gt; 0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Сумма степенного ряда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S(x)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непрерывная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функция внутри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интервала сходимости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&gt; 0.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03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3.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Сумма степенного ряда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внутри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интервала сходимости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&gt;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0)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имеет производные любого порядка, получаемые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почленным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дифференцированием ряда, причём радиусы сходимости полученных рядов также равны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762000"/>
            <a:ext cx="2124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26003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53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Свойство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тепенной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                        внутри 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интервала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сходимости (при R &gt; 0)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можно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почленно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интегрировать, причем радиус сходимости полученного ряда также равен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57250"/>
            <a:ext cx="2127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2819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95700"/>
            <a:ext cx="2257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4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Примеры. 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13385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95400"/>
            <a:ext cx="16398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81200"/>
            <a:ext cx="528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971800"/>
            <a:ext cx="58578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4191000"/>
            <a:ext cx="657066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7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8602"/>
            <a:ext cx="4953000" cy="6019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Норвежский математик, исследовал и решил проблему разрешимости алгебраических уравнений, теорию абелевых и эллиптических функций, эллиптических интегралов, теорию сходимости рядов, теорию групп, в том числе абелевых.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Абель оставил </a:t>
            </a:r>
            <a:r>
              <a:rPr lang="ru-RU" sz="2400" i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математи</a:t>
            </a:r>
            <a:r>
              <a:rPr lang="ru-RU" sz="2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ru-RU" sz="2400" i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кам</a:t>
            </a:r>
            <a:r>
              <a:rPr lang="ru-RU" sz="2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столь богатое наследие, что им будет чем заниматься в ближайшие </a:t>
            </a:r>
            <a:r>
              <a:rPr lang="ru-RU" sz="2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150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лет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(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Ш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арль Эрмит)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1"/>
            <a:ext cx="3325602" cy="404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38800" y="4343400"/>
            <a:ext cx="3352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600" dirty="0"/>
              <a:t>Нильс Хе́нрик </a:t>
            </a:r>
            <a:r>
              <a:rPr lang="vi-VN" sz="2800" b="1" dirty="0" smtClean="0"/>
              <a:t>А́бель</a:t>
            </a:r>
            <a:endParaRPr lang="ru-RU" sz="2800" b="1" dirty="0" smtClean="0"/>
          </a:p>
          <a:p>
            <a:pPr algn="ctr"/>
            <a:r>
              <a:rPr lang="ru-RU" sz="2800" dirty="0" smtClean="0"/>
              <a:t>(1802 – 1829)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89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5257800" cy="6096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Немецкий математик,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«отец современного анализа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». 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Его исследования существенно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обогатили математический анализ, теорию специальных функций, вариационное исчисление, дифференциальную геометрию и линейную алгебру. В математике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он всегда стремился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 ясности и строгости.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«</a:t>
            </a:r>
            <a:r>
              <a:rPr lang="ru-RU" sz="24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Вейерштрасс отказывается пользоваться интуицией или по крайней мере оставляет ей только </a:t>
            </a:r>
            <a:r>
              <a:rPr lang="ru-RU" sz="2400" i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неотъемлемую часть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».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А.Пуанкаре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252787" cy="477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1198" y="5004227"/>
            <a:ext cx="32527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dirty="0"/>
              <a:t>Карл Те́одор Вильге́льм </a:t>
            </a:r>
            <a:endParaRPr lang="ru-RU" sz="2000" dirty="0" smtClean="0"/>
          </a:p>
          <a:p>
            <a:pPr algn="ctr"/>
            <a:r>
              <a:rPr lang="vi-VN" sz="2400" b="1" dirty="0" smtClean="0"/>
              <a:t>Ве́йерштрасс</a:t>
            </a:r>
            <a:endParaRPr lang="ru-RU" sz="2400" b="1" dirty="0" smtClean="0"/>
          </a:p>
          <a:p>
            <a:pPr algn="ctr"/>
            <a:r>
              <a:rPr lang="ru-RU" sz="2400" b="1" dirty="0" smtClean="0"/>
              <a:t>(1815 - 1897)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7186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Степенные ряды</a:t>
            </a:r>
            <a:endParaRPr lang="ru-RU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Общий вид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коэффициенты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ряда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При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ru-RU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Сходимость степенного ряда 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(теорема Абеля)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Если степенной ряд сходится при   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то он абсолютно сходится при всех значениях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b="1" i="1" dirty="0">
                <a:latin typeface="Arial" pitchFamily="34" charset="0"/>
                <a:cs typeface="Arial" pitchFamily="34" charset="0"/>
              </a:rPr>
              <a:t>у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довлетворяющих неравенству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          .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191000"/>
            <a:ext cx="8842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95400"/>
            <a:ext cx="6857999" cy="48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2637"/>
            <a:ext cx="57626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46870"/>
            <a:ext cx="2419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49" y="1095048"/>
            <a:ext cx="1819276" cy="88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6" y="2305049"/>
            <a:ext cx="885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029200"/>
            <a:ext cx="1133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4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Доказательство.  </a:t>
            </a:r>
          </a:p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Т.к. 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сходится, то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 значит, что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такое, что            . Рассмотрим ряд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Оценим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-й член этого ряда: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 есть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9056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862009"/>
            <a:ext cx="1752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66855"/>
            <a:ext cx="4914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276475"/>
            <a:ext cx="1127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7150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4343400"/>
            <a:ext cx="52292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24063"/>
            <a:ext cx="1228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6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(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б.у.г.п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.). Значит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(по признаку сравнения), сходится ряд               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Следовательно, ряд              сходится абсолютно,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ч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то и требовалось доказать.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Следствие.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            расходится, то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расходится при всех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таких, что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.  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геометрическая интерпретация)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"/>
            <a:ext cx="26003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1228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2667000"/>
            <a:ext cx="11033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2" y="2656681"/>
            <a:ext cx="11033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2" y="3594101"/>
            <a:ext cx="1133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4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Р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адиус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сходимости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степенного ряда -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число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такое, что 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сходится,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при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расходится.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, то ряд сходится только при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0,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         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 ряд сходится на всей числовой оси.</a:t>
            </a: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Интервал сходимости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.</a:t>
            </a:r>
          </a:p>
          <a:p>
            <a:pPr marL="0" indent="0">
              <a:buNone/>
            </a:pP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Сходимость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ряда на границах (при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)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исследуется отдельно.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71549"/>
            <a:ext cx="809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09700"/>
            <a:ext cx="933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05000"/>
            <a:ext cx="933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1066800" cy="34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581400"/>
            <a:ext cx="1504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400543"/>
            <a:ext cx="10477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6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5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Для степенного ряда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интервал сходимости </a:t>
            </a: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Вычисление радиуса сходимости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Формула Даламбера             Формула Коши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6858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13581"/>
            <a:ext cx="18161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91468"/>
            <a:ext cx="2314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35528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7" y="3733800"/>
            <a:ext cx="19907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67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1.					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3.					4.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990600"/>
            <a:ext cx="16764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5987"/>
            <a:ext cx="2238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09850"/>
            <a:ext cx="13239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609850"/>
            <a:ext cx="2647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3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392</Words>
  <Application>Microsoft Office PowerPoint</Application>
  <PresentationFormat>Экран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Лекция 3</vt:lpstr>
      <vt:lpstr>Презентация PowerPoint</vt:lpstr>
      <vt:lpstr>Презентация PowerPoint</vt:lpstr>
      <vt:lpstr>Степенные ряды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Равномерная сходимость</vt:lpstr>
      <vt:lpstr>Презентация PowerPoint</vt:lpstr>
      <vt:lpstr>Презентация PowerPoint</vt:lpstr>
      <vt:lpstr>Презентация PowerPoint</vt:lpstr>
      <vt:lpstr>Свойства равномерно сходящихся степенных рядов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ivan</dc:creator>
  <cp:lastModifiedBy>Vova</cp:lastModifiedBy>
  <cp:revision>72</cp:revision>
  <dcterms:created xsi:type="dcterms:W3CDTF">2016-09-07T06:51:57Z</dcterms:created>
  <dcterms:modified xsi:type="dcterms:W3CDTF">2016-09-16T12:13:45Z</dcterms:modified>
</cp:coreProperties>
</file>