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" r:id="rId2"/>
    <p:sldId id="308" r:id="rId3"/>
    <p:sldId id="309" r:id="rId4"/>
    <p:sldId id="313" r:id="rId5"/>
    <p:sldId id="311" r:id="rId6"/>
    <p:sldId id="312" r:id="rId7"/>
    <p:sldId id="314" r:id="rId8"/>
    <p:sldId id="310" r:id="rId9"/>
    <p:sldId id="318" r:id="rId10"/>
    <p:sldId id="315" r:id="rId11"/>
    <p:sldId id="319" r:id="rId12"/>
    <p:sldId id="321" r:id="rId13"/>
    <p:sldId id="316" r:id="rId14"/>
    <p:sldId id="317" r:id="rId15"/>
    <p:sldId id="32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8D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3" autoAdjust="0"/>
    <p:restoredTop sz="94660"/>
  </p:normalViewPr>
  <p:slideViewPr>
    <p:cSldViewPr>
      <p:cViewPr varScale="1">
        <p:scale>
          <a:sx n="80" d="100"/>
          <a:sy n="80" d="100"/>
        </p:scale>
        <p:origin x="-18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1BAB-E67C-4719-9049-440308302E3E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AF18-5DE2-4353-9FD4-64C88F9DD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AF18-5DE2-4353-9FD4-64C88F9DD2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3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AF18-5DE2-4353-9FD4-64C88F9DD2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3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</a:t>
            </a:r>
            <a:r>
              <a:rPr lang="en-US" sz="9600" dirty="0" smtClean="0"/>
              <a:t>8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99023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/>
          <a:lstStyle/>
          <a:p>
            <a:r>
              <a:rPr lang="ru-RU" b="1" dirty="0" smtClean="0">
                <a:solidFill>
                  <a:schemeClr val="accent6"/>
                </a:solidFill>
              </a:rPr>
              <a:t>Обратные тригонометрические функции</a:t>
            </a:r>
          </a:p>
          <a:p>
            <a:endParaRPr lang="ru-RU" b="1" dirty="0">
              <a:solidFill>
                <a:schemeClr val="accent6"/>
              </a:solidFill>
            </a:endParaRPr>
          </a:p>
          <a:p>
            <a:endParaRPr lang="ru-RU" b="1" dirty="0" smtClean="0">
              <a:solidFill>
                <a:schemeClr val="accent6"/>
              </a:solidFill>
            </a:endParaRPr>
          </a:p>
          <a:p>
            <a:endParaRPr lang="ru-RU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sz="1400" b="1" dirty="0" smtClean="0"/>
          </a:p>
          <a:p>
            <a:pPr marL="0" indent="0">
              <a:buNone/>
            </a:pPr>
            <a:r>
              <a:rPr lang="ru-RU" b="1" dirty="0" smtClean="0"/>
              <a:t>Свойства:     </a:t>
            </a:r>
            <a:r>
              <a:rPr lang="ru-RU" dirty="0" err="1" smtClean="0"/>
              <a:t>бесконечнозначность</a:t>
            </a:r>
            <a:r>
              <a:rPr lang="ru-RU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/>
              <a:t>	</a:t>
            </a:r>
            <a:r>
              <a:rPr lang="ru-RU" b="1" dirty="0" smtClean="0"/>
              <a:t>	</a:t>
            </a:r>
            <a:r>
              <a:rPr lang="ru-RU" dirty="0" smtClean="0"/>
              <a:t>    непрерывность;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всюду определенность;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г</a:t>
            </a:r>
            <a:r>
              <a:rPr lang="ru-RU" dirty="0" smtClean="0"/>
              <a:t>лавное значение: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                                                   - </a:t>
            </a:r>
            <a:r>
              <a:rPr lang="ru-RU" dirty="0" smtClean="0"/>
              <a:t>двузначные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5257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3" y="1988840"/>
            <a:ext cx="5237982" cy="90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4752528" cy="85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517232"/>
            <a:ext cx="474705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84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Вывод формулы для Арксинуса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         ;                     ; </a:t>
            </a:r>
            <a:r>
              <a:rPr lang="ru-RU" dirty="0" smtClean="0"/>
              <a:t>то есть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тогда </a:t>
            </a:r>
          </a:p>
          <a:p>
            <a:pPr marL="0" indent="0">
              <a:buNone/>
            </a:pPr>
            <a:r>
              <a:rPr lang="ru-RU" dirty="0" smtClean="0"/>
              <a:t>	Решаем это квадратное уравнение относительно          и получим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1800" dirty="0" smtClean="0"/>
              <a:t>                                                     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           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                                                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2266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57498"/>
            <a:ext cx="152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14" y="1628800"/>
            <a:ext cx="32575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709835"/>
            <a:ext cx="23717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79" y="3284984"/>
            <a:ext cx="34004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16" y="4094609"/>
            <a:ext cx="36385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89" y="5007868"/>
            <a:ext cx="38385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39" y="2636912"/>
            <a:ext cx="4762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0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solidFill>
                  <a:srgbClr val="00B050"/>
                </a:solidFill>
              </a:rPr>
              <a:t>Остальные формулы выводятся аналогично.</a:t>
            </a:r>
          </a:p>
          <a:p>
            <a:pPr marL="0" indent="0" algn="ctr">
              <a:buNone/>
            </a:pPr>
            <a:r>
              <a:rPr lang="ru-RU" sz="5400" dirty="0" smtClean="0">
                <a:solidFill>
                  <a:srgbClr val="00B050"/>
                </a:solidFill>
              </a:rPr>
              <a:t>Вывод предлагается сделать самостоятельно</a:t>
            </a:r>
            <a:r>
              <a:rPr lang="ru-RU" sz="4400" dirty="0" smtClean="0">
                <a:solidFill>
                  <a:srgbClr val="00B050"/>
                </a:solidFill>
              </a:rPr>
              <a:t>.</a:t>
            </a:r>
            <a:endParaRPr lang="ru-RU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3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/>
          <a:lstStyle/>
          <a:p>
            <a:pPr marL="0" indent="0">
              <a:buNone/>
            </a:pPr>
            <a:endParaRPr lang="ru-RU" b="1" dirty="0">
              <a:solidFill>
                <a:schemeClr val="accent6"/>
              </a:solidFill>
            </a:endParaRPr>
          </a:p>
          <a:p>
            <a:endParaRPr lang="ru-RU" b="1" dirty="0" smtClean="0">
              <a:solidFill>
                <a:schemeClr val="accent6"/>
              </a:solidFill>
            </a:endParaRPr>
          </a:p>
          <a:p>
            <a:endParaRPr lang="ru-RU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sz="14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Свойства:     </a:t>
            </a:r>
            <a:r>
              <a:rPr lang="ru-RU" dirty="0" err="1" smtClean="0"/>
              <a:t>бесконечнозначность</a:t>
            </a:r>
            <a:r>
              <a:rPr lang="ru-RU" dirty="0" smtClean="0"/>
              <a:t>;</a:t>
            </a:r>
          </a:p>
          <a:p>
            <a:pPr marL="2238375" indent="-2238375">
              <a:spcBef>
                <a:spcPts val="0"/>
              </a:spcBef>
              <a:buNone/>
            </a:pPr>
            <a:r>
              <a:rPr lang="ru-RU" b="1" dirty="0" smtClean="0"/>
              <a:t>	</a:t>
            </a:r>
            <a:r>
              <a:rPr lang="ru-RU" dirty="0" smtClean="0"/>
              <a:t>непрерывность</a:t>
            </a:r>
            <a:r>
              <a:rPr lang="en-US" dirty="0" smtClean="0"/>
              <a:t> </a:t>
            </a:r>
            <a:r>
              <a:rPr lang="ru-RU" dirty="0" smtClean="0"/>
              <a:t>в области определения;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70" y="621218"/>
            <a:ext cx="6191150" cy="245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89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Обратные гиперболические функции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-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ареасинус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/>
                </a:solidFill>
              </a:rPr>
              <a:t> </a:t>
            </a:r>
            <a:endParaRPr lang="ru-RU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/>
                </a:solidFill>
              </a:rPr>
              <a:t>                                           </a:t>
            </a:r>
            <a:endParaRPr lang="ru-RU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sz="2800" b="1" dirty="0" smtClean="0"/>
              <a:t>                                                               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ареакосинус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-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ареатангенс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-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ареакотангенс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1" y="980728"/>
            <a:ext cx="4896544" cy="103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24750"/>
            <a:ext cx="4943476" cy="104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1" y="3068960"/>
            <a:ext cx="366586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4" y="4437111"/>
            <a:ext cx="3713881" cy="110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09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363272" cy="5721499"/>
          </a:xfrm>
        </p:spPr>
        <p:txBody>
          <a:bodyPr/>
          <a:lstStyle/>
          <a:p>
            <a:r>
              <a:rPr lang="ru-RU" b="1" i="1" dirty="0" smtClean="0"/>
              <a:t>Пример</a:t>
            </a:r>
            <a:r>
              <a:rPr lang="en-US" b="1" i="1" dirty="0" smtClean="0"/>
              <a:t> 1</a:t>
            </a:r>
            <a:r>
              <a:rPr lang="ru-RU" dirty="0" smtClean="0"/>
              <a:t>.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b="1" i="1" dirty="0" smtClean="0"/>
              <a:t>Пример 2.</a:t>
            </a:r>
            <a:endParaRPr lang="en-US" dirty="0"/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08182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0" y="4551387"/>
            <a:ext cx="571263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6" y="2960756"/>
            <a:ext cx="6542435" cy="177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0" y="836712"/>
            <a:ext cx="669448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24" y="1929058"/>
            <a:ext cx="4652872" cy="51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68" y="5373216"/>
            <a:ext cx="414540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89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464698" cy="579350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Степенная функция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 (для натурального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однозначная;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 и область значений – вся комплексная плоскость;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непериодическая;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частный случай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72" y="831948"/>
            <a:ext cx="1638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437112"/>
            <a:ext cx="6646863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62" y="222784"/>
            <a:ext cx="4338836" cy="59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3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332656"/>
            <a:ext cx="8432651" cy="579350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Степенная функция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(извлечение корня)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многозначная (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значная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– вся комплексная плоскость;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частный случай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19931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24286"/>
            <a:ext cx="2733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89039"/>
            <a:ext cx="5375382" cy="199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35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Корни степени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b="1" dirty="0" smtClean="0"/>
              <a:t> из единицы</a:t>
            </a:r>
            <a:endParaRPr lang="ru-RU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50196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50" y="2992362"/>
            <a:ext cx="25336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96927"/>
            <a:ext cx="1916148" cy="194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62" y="692696"/>
            <a:ext cx="2152562" cy="193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95" y="4483319"/>
            <a:ext cx="54387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3"/>
            <a:ext cx="2247998" cy="21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18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332656"/>
            <a:ext cx="8432651" cy="5793507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Общая степенная функция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бесконечнозначная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           ;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; </a:t>
            </a:r>
          </a:p>
          <a:p>
            <a:pPr marL="0" indent="0">
              <a:buNone/>
            </a:pPr>
            <a:endParaRPr lang="ru-RU" sz="26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главное значение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2656"/>
            <a:ext cx="2933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2521099"/>
            <a:ext cx="8413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65" y="3140968"/>
            <a:ext cx="6526116" cy="102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15" y="4221088"/>
            <a:ext cx="24955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87180"/>
            <a:ext cx="3460742" cy="95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8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6323" cy="5793507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Тригонометрические функции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периодические; 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	однозначные;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	неограниченные;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cos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всё множество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tgz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период= </a:t>
            </a:r>
            <a:r>
              <a:rPr lang="el-GR" sz="24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ctg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период= </a:t>
            </a:r>
            <a:r>
              <a:rPr lang="el-GR" sz="24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непрерывные в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обл.определения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	Сохраняются почти все свойства</a:t>
            </a:r>
            <a:br>
              <a:rPr lang="ru-RU" sz="2400" b="1" dirty="0" smtClean="0">
                <a:latin typeface="Arial" pitchFamily="34" charset="0"/>
                <a:cs typeface="Arial" pitchFamily="34" charset="0"/>
              </a:rPr>
            </a:b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		тригонометрических функций.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80980"/>
            <a:ext cx="2808312" cy="108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0" y="1864376"/>
            <a:ext cx="2873772" cy="106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55" y="2995624"/>
            <a:ext cx="2366369" cy="113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55" y="4131057"/>
            <a:ext cx="2448533" cy="108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91" y="3277368"/>
            <a:ext cx="1584176" cy="79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08301"/>
            <a:ext cx="1008112" cy="27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5829647" y="1124744"/>
            <a:ext cx="0" cy="3816424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3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6323" cy="6264696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Гиперболические функции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однозначные; 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периодические (период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l-GR" sz="2800" dirty="0" smtClean="0">
                <a:latin typeface="Cambria Math"/>
                <a:ea typeface="Cambria Math"/>
                <a:cs typeface="Arial" pitchFamily="34" charset="0"/>
              </a:rPr>
              <a:t>π</a:t>
            </a:r>
            <a:r>
              <a:rPr lang="en-US" sz="28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i</a:t>
            </a:r>
            <a:r>
              <a:rPr lang="ru-RU" sz="2800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)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неограниченные;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всё множество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cth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    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непрерывные в области определения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724128" y="979613"/>
            <a:ext cx="0" cy="3888432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404664"/>
            <a:ext cx="2369743" cy="102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34506"/>
            <a:ext cx="236310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104" y="2592524"/>
            <a:ext cx="30099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06" y="3827410"/>
            <a:ext cx="3124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15" y="3940070"/>
            <a:ext cx="11906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65" y="4246510"/>
            <a:ext cx="19812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15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57935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</a:t>
            </a:r>
            <a:r>
              <a:rPr lang="ru-RU" dirty="0" smtClean="0"/>
              <a:t>вязь </a:t>
            </a:r>
            <a:r>
              <a:rPr lang="ru-RU" dirty="0"/>
              <a:t>между гиперболическими и тригонометрическими функциями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11395"/>
            <a:ext cx="4968552" cy="53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6483994" cy="5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84623"/>
            <a:ext cx="6209180" cy="52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16322"/>
            <a:ext cx="3224818" cy="56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843709"/>
            <a:ext cx="3222872" cy="53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54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5793507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4638D0"/>
                </a:solidFill>
              </a:rPr>
              <a:t>Действительные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rgbClr val="FF33CC"/>
                </a:solidFill>
              </a:rPr>
              <a:t>мнимые</a:t>
            </a:r>
            <a:r>
              <a:rPr lang="ru-RU" dirty="0" smtClean="0"/>
              <a:t> </a:t>
            </a:r>
            <a:r>
              <a:rPr lang="ru-RU" dirty="0"/>
              <a:t>части </a:t>
            </a:r>
            <a:r>
              <a:rPr lang="ru-RU" dirty="0" smtClean="0"/>
              <a:t>тригонометрических и гиперболических функций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15844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" y="2848744"/>
            <a:ext cx="7495674" cy="94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6" y="3788168"/>
            <a:ext cx="6960393" cy="93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" y="4869160"/>
            <a:ext cx="70096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146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151</Words>
  <Application>Microsoft Office PowerPoint</Application>
  <PresentationFormat>Экран (4:3)</PresentationFormat>
  <Paragraphs>102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Лекция 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Vova</dc:creator>
  <cp:lastModifiedBy>Vova</cp:lastModifiedBy>
  <cp:revision>177</cp:revision>
  <dcterms:created xsi:type="dcterms:W3CDTF">2016-09-24T04:21:57Z</dcterms:created>
  <dcterms:modified xsi:type="dcterms:W3CDTF">2016-10-26T10:36:35Z</dcterms:modified>
</cp:coreProperties>
</file>