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3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800" dirty="0" smtClean="0"/>
              <a:t>Лекция 11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2381963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1"/>
                </a:solidFill>
              </a:rPr>
              <a:t>Ряд Лорана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Задача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 Разложить в ряд в окрестности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</a:t>
            </a:r>
          </a:p>
          <a:p>
            <a:pPr marL="0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(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по степеням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) функцию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i="1" dirty="0" smtClean="0">
                <a:latin typeface="Arial" pitchFamily="34" charset="0"/>
                <a:cs typeface="Arial" pitchFamily="34" charset="0"/>
              </a:rPr>
              <a:t>Решение.</a:t>
            </a:r>
          </a:p>
          <a:p>
            <a:pPr marL="0" indent="0">
              <a:buNone/>
            </a:pP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245" y="1010097"/>
            <a:ext cx="8667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430523"/>
            <a:ext cx="1716013" cy="77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1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Ряды в комплексной плоскости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  <a:solidFill>
            <a:srgbClr val="92D050">
              <a:alpha val="39000"/>
            </a:srgbClr>
          </a:solidFill>
        </p:spPr>
        <p:txBody>
          <a:bodyPr/>
          <a:lstStyle/>
          <a:p>
            <a:r>
              <a:rPr lang="ru-RU" dirty="0" smtClean="0"/>
              <a:t>Числовые ряды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57200" y="1268761"/>
            <a:ext cx="822960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ru-RU" b="1" u="sng" dirty="0" smtClean="0"/>
          </a:p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Числовым рядом называется выражение вида </a:t>
            </a:r>
          </a:p>
          <a:p>
            <a:pPr marL="0" indent="0">
              <a:buFont typeface="Arial" pitchFamily="34" charset="0"/>
              <a:buNone/>
            </a:pPr>
            <a:r>
              <a:rPr lang="ru-RU" sz="2000" dirty="0" smtClean="0">
                <a:cs typeface="Arial" pitchFamily="34" charset="0"/>
              </a:rPr>
              <a:t>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где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 -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члены ряда,      - общий член ряда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 </a:t>
            </a:r>
          </a:p>
          <a:p>
            <a:pPr marL="0" indent="0">
              <a:spcBef>
                <a:spcPts val="1800"/>
              </a:spcBef>
              <a:buFont typeface="Arial" pitchFamily="34" charset="0"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    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ая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частичная сумма ряда.</a:t>
            </a:r>
          </a:p>
          <a:p>
            <a:pPr marL="0" indent="0">
              <a:spcBef>
                <a:spcPts val="1800"/>
              </a:spcBef>
              <a:buFont typeface="Arial" pitchFamily="34" charset="0"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Ряд </a:t>
            </a:r>
            <a:r>
              <a:rPr lang="ru-RU" sz="2400" b="1" u="sng" dirty="0" smtClean="0">
                <a:latin typeface="Arial" pitchFamily="34" charset="0"/>
                <a:cs typeface="Arial" pitchFamily="34" charset="0"/>
              </a:rPr>
              <a:t>сходится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, если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.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сумма ряда.</a:t>
            </a:r>
            <a:endParaRPr lang="en-US" sz="2400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  Ряд </a:t>
            </a:r>
            <a:r>
              <a:rPr lang="ru-RU" sz="2400" b="1" u="sng" dirty="0" smtClean="0">
                <a:latin typeface="Arial" pitchFamily="34" charset="0"/>
                <a:cs typeface="Arial" pitchFamily="34" charset="0"/>
              </a:rPr>
              <a:t>расходится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, если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            бесконечен или </a:t>
            </a:r>
            <a:br>
              <a:rPr lang="ru-RU" sz="2400" dirty="0" smtClean="0">
                <a:latin typeface="Arial" pitchFamily="34" charset="0"/>
                <a:cs typeface="Arial" pitchFamily="34" charset="0"/>
              </a:rPr>
            </a:br>
            <a:r>
              <a:rPr lang="ru-RU" sz="2400" dirty="0" smtClean="0">
                <a:latin typeface="Arial" pitchFamily="34" charset="0"/>
                <a:cs typeface="Arial" pitchFamily="34" charset="0"/>
              </a:rPr>
              <a:t>                                                          не существует.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3" y="2170426"/>
            <a:ext cx="4464496" cy="969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06750"/>
            <a:ext cx="111601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575" y="3141663"/>
            <a:ext cx="450850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39" y="3577281"/>
            <a:ext cx="1409226" cy="914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242" y="4691084"/>
            <a:ext cx="1524668" cy="58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596" y="5445224"/>
            <a:ext cx="894693" cy="57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552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496944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Числовым рядом называется выражение вида</a:t>
            </a:r>
          </a:p>
          <a:p>
            <a:pPr marL="0" indent="0">
              <a:buNone/>
            </a:pPr>
            <a:endParaRPr lang="ru-RU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где члены ряда       комплексные числа. </a:t>
            </a:r>
          </a:p>
          <a:p>
            <a:pPr marL="0" indent="0">
              <a:buNone/>
            </a:pPr>
            <a:endParaRPr lang="ru-RU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или</a:t>
            </a:r>
          </a:p>
          <a:p>
            <a:pPr marL="0" indent="0">
              <a:buNone/>
            </a:pP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ая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частичная сумма ряда</a:t>
            </a:r>
            <a:endParaRPr lang="ru-RU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94664"/>
            <a:ext cx="3744416" cy="96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681" y="1748366"/>
            <a:ext cx="460598" cy="602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" y="2332041"/>
            <a:ext cx="7143130" cy="997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82638"/>
            <a:ext cx="4392488" cy="98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462159"/>
            <a:ext cx="26384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743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548680"/>
            <a:ext cx="8712968" cy="5577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Ряд </a:t>
            </a:r>
            <a:r>
              <a:rPr lang="ru-RU" sz="2600" u="sng" dirty="0" smtClean="0">
                <a:latin typeface="Arial" pitchFamily="34" charset="0"/>
                <a:cs typeface="Arial" pitchFamily="34" charset="0"/>
              </a:rPr>
              <a:t>сходится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, если существует предел </a:t>
            </a:r>
          </a:p>
          <a:p>
            <a:pPr marL="0" indent="0">
              <a:buNone/>
            </a:pPr>
            <a:endParaRPr lang="ru-RU" sz="11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иначе – </a:t>
            </a:r>
            <a:r>
              <a:rPr lang="ru-RU" sz="2600" u="sng" dirty="0" smtClean="0">
                <a:latin typeface="Arial" pitchFamily="34" charset="0"/>
                <a:cs typeface="Arial" pitchFamily="34" charset="0"/>
              </a:rPr>
              <a:t>расходится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Необходимый признак сходимости:</a:t>
            </a: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Ряд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сходится </a:t>
            </a:r>
            <a:r>
              <a:rPr lang="ru-RU" sz="2800" u="sng" dirty="0" smtClean="0">
                <a:latin typeface="Arial" pitchFamily="34" charset="0"/>
                <a:cs typeface="Arial" pitchFamily="34" charset="0"/>
              </a:rPr>
              <a:t>абсолютно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, если сходится ряд</a:t>
            </a:r>
          </a:p>
          <a:p>
            <a:pPr marL="0" indent="0">
              <a:buNone/>
            </a:pPr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Достаточные признаки сходимости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   …Даламбера                        …Коши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3" y="1052736"/>
            <a:ext cx="28670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700808"/>
            <a:ext cx="1584176" cy="608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708920"/>
            <a:ext cx="4348708" cy="995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93" y="4221088"/>
            <a:ext cx="2304256" cy="1379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454" y="4497819"/>
            <a:ext cx="2221037" cy="825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37448"/>
            <a:ext cx="764704" cy="91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444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32656"/>
            <a:ext cx="8712968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тепенной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ряд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                                                   или                           .</a:t>
            </a:r>
          </a:p>
          <a:p>
            <a:pPr marL="0" indent="0">
              <a:buNone/>
            </a:pPr>
            <a:endParaRPr lang="ru-RU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Область сходимости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– совокупность всех значений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, при которых ряд сходится.</a:t>
            </a:r>
          </a:p>
          <a:p>
            <a:pPr marL="0" indent="0">
              <a:buNone/>
            </a:pPr>
            <a:endParaRPr lang="ru-RU" sz="14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b="1" dirty="0" smtClean="0">
                <a:latin typeface="Arial" pitchFamily="34" charset="0"/>
                <a:cs typeface="Arial" pitchFamily="34" charset="0"/>
              </a:rPr>
              <a:t>Теорема Абеля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. Если степенной ряд            сходится </a:t>
            </a:r>
          </a:p>
          <a:p>
            <a:pPr marL="0" indent="0">
              <a:buNone/>
            </a:pPr>
            <a:endParaRPr lang="ru-RU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при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         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, то он абсолютно сходится при всех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таких,</a:t>
            </a:r>
          </a:p>
          <a:p>
            <a:pPr marL="0" indent="0"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ч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то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           .</a:t>
            </a: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b="1" dirty="0" smtClean="0">
                <a:latin typeface="Arial" pitchFamily="34" charset="0"/>
                <a:cs typeface="Arial" pitchFamily="34" charset="0"/>
              </a:rPr>
              <a:t>Следствие.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Всякий степенной ряд сходится внутри</a:t>
            </a:r>
          </a:p>
          <a:p>
            <a:pPr marL="0" indent="0">
              <a:buNone/>
            </a:pPr>
            <a:r>
              <a:rPr lang="ru-RU" sz="2600" b="1" dirty="0" smtClean="0">
                <a:latin typeface="Arial" pitchFamily="34" charset="0"/>
                <a:cs typeface="Arial" pitchFamily="34" charset="0"/>
              </a:rPr>
              <a:t>круга сходимости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ru-RU" sz="26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где 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-радиус сходимости.</a:t>
            </a:r>
            <a:endParaRPr lang="ru-RU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7" y="116632"/>
            <a:ext cx="4896544" cy="1057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836712"/>
            <a:ext cx="2141016" cy="100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658" y="2708920"/>
            <a:ext cx="1080120" cy="97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55831"/>
            <a:ext cx="936104" cy="48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164390"/>
            <a:ext cx="990203" cy="451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252" y="5085184"/>
            <a:ext cx="11049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886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Сумма степенного ряда внутри круга сходимости – аналитическая функция.</a:t>
            </a:r>
          </a:p>
          <a:p>
            <a:pPr>
              <a:spcBef>
                <a:spcPts val="1200"/>
              </a:spcBef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Степенной ряд внутри круга сходимости можно 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почленно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дифференцировать и интегрировать. При этом радиус сходимости не изменяется.</a:t>
            </a:r>
          </a:p>
          <a:p>
            <a:pPr>
              <a:spcBef>
                <a:spcPts val="1200"/>
              </a:spcBef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Радиус сходимости можно находить по формуле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                                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или</a:t>
            </a:r>
            <a:endParaRPr lang="ru-RU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38" y="3180212"/>
            <a:ext cx="2409826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022" y="3356992"/>
            <a:ext cx="2448272" cy="1380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66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58221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Ряд Тейлора</a:t>
            </a:r>
          </a:p>
          <a:p>
            <a:pPr marL="0" indent="0">
              <a:buNone/>
            </a:pPr>
            <a:endParaRPr lang="ru-RU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Пусть точка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ru-RU" sz="2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правильная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для функции          . Тогда</a:t>
            </a:r>
          </a:p>
          <a:p>
            <a:pPr marL="0" indent="0">
              <a:buNone/>
            </a:pPr>
            <a:endParaRPr lang="ru-RU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b="1" dirty="0" smtClean="0">
                <a:latin typeface="Arial" pitchFamily="34" charset="0"/>
                <a:cs typeface="Arial" pitchFamily="34" charset="0"/>
              </a:rPr>
              <a:t> -ряд Тейлора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функции           в точке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    .</a:t>
            </a: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При этом</a:t>
            </a: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500" y="1136204"/>
            <a:ext cx="4572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226691"/>
            <a:ext cx="8667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22" y="1988840"/>
            <a:ext cx="75707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534" y="2939604"/>
            <a:ext cx="39528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005064"/>
            <a:ext cx="8667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496" y="3880545"/>
            <a:ext cx="4572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047" y="4869161"/>
            <a:ext cx="4574626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1428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6632"/>
            <a:ext cx="8568952" cy="6009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Разложение некоторых элементарных функций</a:t>
            </a:r>
          </a:p>
          <a:p>
            <a:pPr marL="0" indent="0">
              <a:buNone/>
            </a:pP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4410620" cy="935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45024"/>
            <a:ext cx="5040560" cy="93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821" y="936178"/>
            <a:ext cx="714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943942"/>
            <a:ext cx="714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1" y="2947043"/>
            <a:ext cx="714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872245"/>
            <a:ext cx="7143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598" y="4792761"/>
            <a:ext cx="7143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63294"/>
            <a:ext cx="2800523" cy="905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96278"/>
            <a:ext cx="4087538" cy="931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616549"/>
            <a:ext cx="678021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791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1"/>
                </a:solidFill>
              </a:rPr>
              <a:t>Нули аналитической функции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052736"/>
            <a:ext cx="8496944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Точка      -</a:t>
            </a:r>
            <a:r>
              <a:rPr lang="ru-RU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нуль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функции       , если                 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Если 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000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то      - </a:t>
            </a:r>
            <a:r>
              <a:rPr lang="ru-RU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нуль порядка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ru-RU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-нуль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Тогда разложение в ряд Тейлора имеет вид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или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    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причём                      .</a:t>
            </a:r>
          </a:p>
          <a:p>
            <a:pPr marL="0" indent="0">
              <a:spcBef>
                <a:spcPts val="0"/>
              </a:spcBef>
              <a:buNone/>
            </a:pPr>
            <a:endParaRPr lang="ru-RU" sz="1100" dirty="0" smtClean="0">
              <a:latin typeface="Arial Narrow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>
                <a:latin typeface="Cambria" pitchFamily="18" charset="0"/>
                <a:cs typeface="Arial" pitchFamily="34" charset="0"/>
              </a:rPr>
              <a:t>Замечание: Нуль 1 порядка – </a:t>
            </a:r>
            <a:r>
              <a:rPr lang="ru-RU" sz="2800" b="1" dirty="0" smtClean="0">
                <a:solidFill>
                  <a:srgbClr val="FF0000"/>
                </a:solidFill>
                <a:latin typeface="Cambria" pitchFamily="18" charset="0"/>
                <a:cs typeface="Arial" pitchFamily="34" charset="0"/>
              </a:rPr>
              <a:t>простой</a:t>
            </a:r>
            <a:r>
              <a:rPr lang="ru-RU" sz="2800" dirty="0" smtClean="0">
                <a:latin typeface="Cambria" pitchFamily="18" charset="0"/>
                <a:cs typeface="Arial" pitchFamily="34" charset="0"/>
              </a:rPr>
              <a:t> </a:t>
            </a:r>
            <a:r>
              <a:rPr lang="ru-RU" sz="2800" b="1" dirty="0" smtClean="0">
                <a:solidFill>
                  <a:srgbClr val="FF0000"/>
                </a:solidFill>
                <a:latin typeface="Cambria" pitchFamily="18" charset="0"/>
                <a:cs typeface="Arial" pitchFamily="34" charset="0"/>
              </a:rPr>
              <a:t>нуль</a:t>
            </a:r>
            <a:r>
              <a:rPr lang="ru-RU" sz="2800" dirty="0" smtClean="0">
                <a:latin typeface="Cambria" pitchFamily="18" charset="0"/>
                <a:cs typeface="Arial" pitchFamily="34" charset="0"/>
              </a:rPr>
              <a:t>.</a:t>
            </a:r>
            <a:endParaRPr lang="ru-RU" sz="2800" dirty="0">
              <a:latin typeface="Cambria" pitchFamily="18" charset="0"/>
              <a:cs typeface="Arial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180" y="1046287"/>
            <a:ext cx="3810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772" y="1119535"/>
            <a:ext cx="734073" cy="393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101699"/>
            <a:ext cx="1332731" cy="4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09850"/>
            <a:ext cx="70754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754" y="2276872"/>
            <a:ext cx="3810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941" y="3356992"/>
            <a:ext cx="5922316" cy="57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85284"/>
            <a:ext cx="3600400" cy="56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258047"/>
            <a:ext cx="405765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53347"/>
            <a:ext cx="1956818" cy="46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8059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272</Words>
  <Application>Microsoft Office PowerPoint</Application>
  <PresentationFormat>Экран (4:3)</PresentationFormat>
  <Paragraphs>79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Лекция 11</vt:lpstr>
      <vt:lpstr>Ряды в комплексной плоскости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Нули аналитической функции</vt:lpstr>
      <vt:lpstr>Ряд Лорана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11</dc:title>
  <dc:creator>Vova</dc:creator>
  <cp:lastModifiedBy>Vova</cp:lastModifiedBy>
  <cp:revision>21</cp:revision>
  <dcterms:created xsi:type="dcterms:W3CDTF">2016-10-28T12:45:14Z</dcterms:created>
  <dcterms:modified xsi:type="dcterms:W3CDTF">2016-10-31T10:02:29Z</dcterms:modified>
</cp:coreProperties>
</file>