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38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9600" dirty="0" smtClean="0"/>
              <a:t>Лекция 12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1442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Особые точки </a:t>
            </a:r>
            <a:r>
              <a:rPr lang="ru-RU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ф.к.п</a:t>
            </a: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929411"/>
          </a:xfrm>
        </p:spPr>
        <p:txBody>
          <a:bodyPr>
            <a:normAutofit/>
          </a:bodyPr>
          <a:lstStyle/>
          <a:p>
            <a:pPr marL="361950" indent="-361950">
              <a:buNone/>
            </a:pP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Особые точки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функции         - точки, в которых она не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аналитическая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61950" indent="-36195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Особая точка </a:t>
            </a:r>
            <a:r>
              <a:rPr lang="ru-RU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изолированная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если в какой-либо окрестности её нет других особых точек. </a:t>
            </a:r>
          </a:p>
          <a:p>
            <a:pPr marL="361950" indent="-36195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Пусть       -изолированная особая точка функции. </a:t>
            </a:r>
          </a:p>
          <a:p>
            <a:pPr marL="361950" indent="-36195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 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∃ 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R&gt;0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, что в кольце                        функция</a:t>
            </a:r>
          </a:p>
          <a:p>
            <a:pPr marL="361950" indent="0"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аналитическая и разлагается в ряд Лорана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316098"/>
            <a:ext cx="733046" cy="39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3069"/>
            <a:ext cx="381088" cy="53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67" y="3645024"/>
            <a:ext cx="2174354" cy="51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61150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44847"/>
            <a:ext cx="8640960" cy="6120680"/>
          </a:xfrm>
        </p:spPr>
        <p:txBody>
          <a:bodyPr/>
          <a:lstStyle/>
          <a:p>
            <a:pPr marL="0" indent="0">
              <a:buNone/>
            </a:pP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</a:rPr>
              <a:t>При этом возможны </a:t>
            </a:r>
            <a:r>
              <a:rPr lang="ru-RU" b="1" i="1" dirty="0" smtClean="0">
                <a:solidFill>
                  <a:schemeClr val="accent6">
                    <a:lumMod val="50000"/>
                  </a:schemeClr>
                </a:solidFill>
              </a:rPr>
              <a:t>3 случая</a:t>
            </a:r>
            <a:r>
              <a:rPr lang="ru-RU" dirty="0" smtClean="0"/>
              <a:t>:</a:t>
            </a:r>
          </a:p>
          <a:p>
            <a:pPr marL="514350" indent="-514350">
              <a:buAutoNum type="arabicParenR"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Ряд Лорана </a:t>
            </a:r>
            <a:r>
              <a:rPr lang="ru-RU" sz="2800" u="sng" dirty="0" smtClean="0">
                <a:latin typeface="Arial" pitchFamily="34" charset="0"/>
                <a:cs typeface="Arial" pitchFamily="34" charset="0"/>
              </a:rPr>
              <a:t>не содержит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главной части.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устранимая 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особая точка.</a:t>
            </a:r>
            <a:endParaRPr lang="ru-RU" sz="2800" b="1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В этом случае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>
              <a:buNone/>
            </a:pPr>
            <a:r>
              <a:rPr lang="ru-RU" sz="14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 Если положить                   , то          станет  </a:t>
            </a:r>
          </a:p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            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аналитической.</a:t>
            </a: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542925" indent="-542925">
              <a:buNone/>
            </a:pPr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Пример.   </a:t>
            </a:r>
            <a:r>
              <a:rPr lang="en-US" sz="2800" b="1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</a:t>
            </a:r>
            <a:r>
              <a:rPr lang="en-US" sz="28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28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устранимая </a:t>
            </a:r>
            <a:r>
              <a:rPr lang="ru-RU" sz="2800" i="1" dirty="0" err="1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о.т</a:t>
            </a:r>
            <a:r>
              <a:rPr lang="ru-RU" sz="2800" i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2800" i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41302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340768"/>
            <a:ext cx="36576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84227"/>
            <a:ext cx="3095625" cy="742950"/>
          </a:xfrm>
          <a:prstGeom prst="rect">
            <a:avLst/>
          </a:prstGeom>
          <a:solidFill>
            <a:schemeClr val="accent5">
              <a:lumMod val="60000"/>
              <a:lumOff val="40000"/>
              <a:alpha val="54000"/>
            </a:schemeClr>
          </a:solidFill>
          <a:ln>
            <a:noFill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05" y="3861047"/>
            <a:ext cx="733046" cy="394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581128"/>
            <a:ext cx="36671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91706"/>
            <a:ext cx="17716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90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5793507"/>
          </a:xfrm>
        </p:spPr>
        <p:txBody>
          <a:bodyPr>
            <a:normAutofit/>
          </a:bodyPr>
          <a:lstStyle/>
          <a:p>
            <a:pPr marL="542925" lvl="0" indent="-542925">
              <a:buNone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2) Ряд Лорана содержит </a:t>
            </a:r>
            <a:r>
              <a:rPr lang="ru-RU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конечное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число членов в главной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части: </a:t>
            </a:r>
          </a:p>
          <a:p>
            <a:pPr marL="542925" lvl="0" indent="-542925">
              <a:buNone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endParaRPr lang="ru-RU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                                                       ;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где </a:t>
            </a: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Тогда      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2800" b="1" dirty="0" smtClean="0">
                <a:solidFill>
                  <a:srgbClr val="F7964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полюс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полюс порядка </a:t>
            </a:r>
            <a:r>
              <a:rPr lang="en-US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b="1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-полюс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В этом случае</a:t>
            </a: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rgbClr val="753805"/>
                </a:solidFill>
                <a:latin typeface="Arial" pitchFamily="34" charset="0"/>
                <a:cs typeface="Arial" pitchFamily="34" charset="0"/>
              </a:rPr>
              <a:t>Пример.                                          - полюс 2 порядка</a:t>
            </a:r>
            <a:endParaRPr lang="ru-RU" sz="2800" dirty="0">
              <a:solidFill>
                <a:srgbClr val="75380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99917"/>
            <a:ext cx="2298700" cy="74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72" y="3340224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81550"/>
            <a:ext cx="3816424" cy="107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53630"/>
            <a:ext cx="565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393" y="2294632"/>
            <a:ext cx="1285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75" y="4644454"/>
            <a:ext cx="4114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453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542925" lvl="0" indent="-542925">
              <a:buNone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3) Ряд Лорана содержит </a:t>
            </a:r>
            <a:r>
              <a:rPr lang="ru-RU" sz="2800" u="sng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бесконечное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число членов в главной </a:t>
            </a: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части:</a:t>
            </a:r>
          </a:p>
          <a:p>
            <a:pPr marL="542925" lvl="0" indent="-542925">
              <a:buNone/>
            </a:pPr>
            <a:endParaRPr lang="ru-RU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42925" lvl="0" indent="-542925">
              <a:buNone/>
            </a:pPr>
            <a:endParaRPr lang="ru-RU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47675" lvl="0" indent="-447675">
              <a:buNone/>
            </a:pPr>
            <a:r>
              <a:rPr lang="ru-RU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   Тогда      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ru-RU" sz="2800" b="1" dirty="0">
                <a:solidFill>
                  <a:srgbClr val="F79646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существенно особая точка</a:t>
            </a: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dirty="0" smtClean="0"/>
              <a:t>  В этом случае                     </a:t>
            </a:r>
            <a:r>
              <a:rPr lang="ru-RU" i="1" dirty="0" smtClean="0"/>
              <a:t>не существует.</a:t>
            </a:r>
            <a:endParaRPr lang="ru-RU" i="1" dirty="0"/>
          </a:p>
          <a:p>
            <a:pPr marL="0" indent="0">
              <a:buNone/>
            </a:pPr>
            <a:r>
              <a:rPr lang="ru-RU" dirty="0" smtClean="0"/>
              <a:t>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smtClean="0"/>
              <a:t> </a:t>
            </a:r>
            <a:r>
              <a:rPr lang="ru-RU" dirty="0" smtClean="0">
                <a:solidFill>
                  <a:srgbClr val="753805"/>
                </a:solidFill>
              </a:rPr>
              <a:t>Пример. </a:t>
            </a:r>
            <a:r>
              <a:rPr lang="en-US" dirty="0" smtClean="0">
                <a:solidFill>
                  <a:srgbClr val="753805"/>
                </a:solidFill>
              </a:rPr>
              <a:t>                                   - </a:t>
            </a:r>
            <a:r>
              <a:rPr lang="ru-RU" dirty="0" smtClean="0">
                <a:solidFill>
                  <a:srgbClr val="753805"/>
                </a:solidFill>
              </a:rPr>
              <a:t>существенно </a:t>
            </a:r>
            <a:r>
              <a:rPr lang="ru-RU" dirty="0" err="1" smtClean="0">
                <a:solidFill>
                  <a:srgbClr val="753805"/>
                </a:solidFill>
              </a:rPr>
              <a:t>о.т</a:t>
            </a:r>
            <a:r>
              <a:rPr lang="ru-RU" dirty="0" smtClean="0">
                <a:solidFill>
                  <a:srgbClr val="753805"/>
                </a:solidFill>
              </a:rPr>
              <a:t>.</a:t>
            </a:r>
            <a:endParaRPr lang="ru-RU" dirty="0">
              <a:solidFill>
                <a:srgbClr val="753805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957686"/>
            <a:ext cx="1560513" cy="744537"/>
          </a:xfrm>
          <a:prstGeom prst="rect">
            <a:avLst/>
          </a:prstGeom>
          <a:solidFill>
            <a:schemeClr val="accent5">
              <a:lumMod val="60000"/>
              <a:lumOff val="40000"/>
              <a:alpha val="51000"/>
            </a:schemeClr>
          </a:solidFill>
          <a:ln>
            <a:noFill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23" y="2348880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5040560" cy="103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8911"/>
            <a:ext cx="32385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26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 smtClean="0">
                <a:latin typeface="Arial" pitchFamily="34" charset="0"/>
                <a:cs typeface="Arial" pitchFamily="34" charset="0"/>
              </a:rPr>
              <a:t>Теорема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о связи между нулём и полюсом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	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Если       - 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полюс порядка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функции        , то      является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нулём порядка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для 1/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f(z).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	И обратно: 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нуль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-го порядка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для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f(z) – 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полюс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-го порядка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для         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600" b="1" dirty="0" smtClean="0">
                <a:latin typeface="Arial" pitchFamily="34" charset="0"/>
                <a:cs typeface="Arial" pitchFamily="34" charset="0"/>
              </a:rPr>
              <a:t>Доказательство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Пусть      -нуль порядка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m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функции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   . Тогда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105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где </a:t>
            </a:r>
            <a:r>
              <a:rPr lang="el-GR" sz="2800" dirty="0" smtClean="0">
                <a:latin typeface="Cambria Math"/>
                <a:ea typeface="Cambria Math"/>
                <a:cs typeface="Arial" pitchFamily="34" charset="0"/>
              </a:rPr>
              <a:t>φ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(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z) –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аналитическая в      , и                     </a:t>
            </a:r>
            <a:r>
              <a:rPr lang="ru-RU" sz="26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792361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5" y="922934"/>
            <a:ext cx="648072" cy="34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868" y="2132856"/>
            <a:ext cx="682749" cy="794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15" y="3212144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317675"/>
            <a:ext cx="832751" cy="44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00462"/>
            <a:ext cx="3960439" cy="75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60" y="4404829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5" y="4404829"/>
            <a:ext cx="1668762" cy="55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71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Тогда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    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и</a:t>
            </a: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ru-RU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Следовательно, для функции          точка      -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-полюс порядка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Обратное доказывается аналогично.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i="1" dirty="0" smtClean="0">
                <a:latin typeface="Arial" pitchFamily="34" charset="0"/>
                <a:cs typeface="Arial" pitchFamily="34" charset="0"/>
              </a:rPr>
              <a:t>Замечание: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полюс 1 порядка – 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простой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i="1" dirty="0" smtClean="0">
                <a:latin typeface="Arial" pitchFamily="34" charset="0"/>
                <a:cs typeface="Arial" pitchFamily="34" charset="0"/>
              </a:rPr>
              <a:t>полюс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0648"/>
            <a:ext cx="3240359" cy="96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4" y="1340768"/>
            <a:ext cx="5886226" cy="107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216" y="2423855"/>
            <a:ext cx="3778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294602"/>
            <a:ext cx="68262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0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6205"/>
            <a:ext cx="8568952" cy="5894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лучай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n-US" sz="2800" b="1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∞</a:t>
            </a:r>
            <a:r>
              <a:rPr lang="en-US" sz="2800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 </a:t>
            </a:r>
            <a:r>
              <a:rPr lang="en-US" sz="2800" dirty="0" smtClean="0">
                <a:latin typeface="Cambria Math"/>
                <a:ea typeface="Cambria Math"/>
                <a:cs typeface="Arial" pitchFamily="34" charset="0"/>
              </a:rPr>
              <a:t>(</a:t>
            </a:r>
            <a:r>
              <a:rPr lang="ru-RU" sz="2800" dirty="0" smtClean="0">
                <a:latin typeface="Cambria Math"/>
                <a:ea typeface="Cambria Math"/>
                <a:cs typeface="Arial" pitchFamily="34" charset="0"/>
              </a:rPr>
              <a:t>бесконечно удаленная точка)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исследуется аналогично. Изучение функции в окрестности </a:t>
            </a:r>
            <a:r>
              <a:rPr lang="en-US" sz="2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n-US" sz="2800" b="1" dirty="0" smtClean="0">
                <a:solidFill>
                  <a:srgbClr val="C00000"/>
                </a:solidFill>
                <a:latin typeface="Cambria Math"/>
                <a:ea typeface="Cambria Math"/>
                <a:cs typeface="Arial" pitchFamily="34" charset="0"/>
              </a:rPr>
              <a:t>∞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можно свести подстановкой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800" dirty="0">
                <a:latin typeface="Arial" pitchFamily="34" charset="0"/>
                <a:ea typeface="Cambria Math"/>
                <a:cs typeface="Arial" pitchFamily="34" charset="0"/>
              </a:rPr>
              <a:t>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         к изучению функции  </a:t>
            </a:r>
          </a:p>
          <a:p>
            <a:pPr marL="0" indent="0">
              <a:spcBef>
                <a:spcPts val="1200"/>
              </a:spcBef>
              <a:buNone/>
            </a:pPr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cs typeface="Arial" pitchFamily="34" charset="0"/>
              </a:rPr>
              <a:t>Пример1.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                             - 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полюс 2 порядка.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 smtClean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Пример2. </a:t>
            </a:r>
            <a:r>
              <a:rPr lang="en-US" sz="28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           -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устранимая </a:t>
            </a:r>
            <a:r>
              <a:rPr lang="ru-RU" sz="2800" dirty="0" err="1" smtClean="0">
                <a:latin typeface="Arial" pitchFamily="34" charset="0"/>
                <a:ea typeface="Cambria Math"/>
                <a:cs typeface="Arial" pitchFamily="34" charset="0"/>
              </a:rPr>
              <a:t>о.т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Пример3. </a:t>
            </a:r>
            <a:r>
              <a:rPr lang="en-US" sz="2800" dirty="0" smtClean="0">
                <a:latin typeface="Arial" pitchFamily="34" charset="0"/>
                <a:ea typeface="Cambria Math"/>
                <a:cs typeface="Arial" pitchFamily="34" charset="0"/>
              </a:rPr>
              <a:t>                                    - 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существенно </a:t>
            </a:r>
            <a:r>
              <a:rPr lang="ru-RU" sz="2800" dirty="0" err="1" smtClean="0">
                <a:latin typeface="Arial" pitchFamily="34" charset="0"/>
                <a:ea typeface="Cambria Math"/>
                <a:cs typeface="Arial" pitchFamily="34" charset="0"/>
              </a:rPr>
              <a:t>о.т</a:t>
            </a:r>
            <a:r>
              <a:rPr lang="ru-RU" sz="2800" dirty="0" smtClean="0">
                <a:latin typeface="Arial" pitchFamily="34" charset="0"/>
                <a:ea typeface="Cambria Math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ea typeface="Cambria Math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25669" cy="80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24" y="1575627"/>
            <a:ext cx="955352" cy="909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17" y="3434333"/>
            <a:ext cx="3067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817" y="2780556"/>
            <a:ext cx="3181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17" y="4509120"/>
            <a:ext cx="3543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420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</a:rPr>
              <a:t>Вычеты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911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228</Words>
  <Application>Microsoft Office PowerPoint</Application>
  <PresentationFormat>Экран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Лекция 12</vt:lpstr>
      <vt:lpstr>Особые точки ф.к.п.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Вычеты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12</dc:title>
  <dc:creator>Vova</dc:creator>
  <cp:lastModifiedBy>Vova</cp:lastModifiedBy>
  <cp:revision>22</cp:revision>
  <dcterms:created xsi:type="dcterms:W3CDTF">2016-10-29T11:50:24Z</dcterms:created>
  <dcterms:modified xsi:type="dcterms:W3CDTF">2016-10-30T12:18:11Z</dcterms:modified>
</cp:coreProperties>
</file>