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95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3" r:id="rId15"/>
    <p:sldId id="291" r:id="rId16"/>
    <p:sldId id="292" r:id="rId17"/>
    <p:sldId id="296" r:id="rId18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89" autoAdjust="0"/>
    <p:restoredTop sz="94660"/>
  </p:normalViewPr>
  <p:slideViewPr>
    <p:cSldViewPr>
      <p:cViewPr varScale="1">
        <p:scale>
          <a:sx n="80" d="100"/>
          <a:sy n="80" d="100"/>
        </p:scale>
        <p:origin x="-191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9600" dirty="0" smtClean="0"/>
              <a:t>Лекция </a:t>
            </a:r>
            <a:r>
              <a:rPr lang="en-US" sz="9600" dirty="0" smtClean="0"/>
              <a:t>4</a:t>
            </a:r>
            <a:endParaRPr lang="ru-RU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04800"/>
            <a:ext cx="8458200" cy="5821363"/>
          </a:xfrm>
        </p:spPr>
        <p:txBody>
          <a:bodyPr>
            <a:normAutofit/>
          </a:bodyPr>
          <a:lstStyle/>
          <a:p>
            <a:pPr marL="361950" indent="-361950" algn="ctr">
              <a:buNone/>
            </a:pP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Условия разложимости функции в ряд Тейлора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61950" indent="-361950">
              <a:buNone/>
            </a:pPr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marL="361950" indent="-361950">
              <a:buNone/>
            </a:pPr>
            <a:r>
              <a:rPr lang="ru-RU" sz="2600" b="1" dirty="0" smtClean="0">
                <a:latin typeface="Arial" pitchFamily="34" charset="0"/>
                <a:cs typeface="Arial" pitchFamily="34" charset="0"/>
              </a:rPr>
              <a:t>Теорема Тейлора </a:t>
            </a:r>
          </a:p>
          <a:p>
            <a:pPr marL="361950" indent="-361950">
              <a:buNone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     Для того, чтобы ряд Тейлора функции            сходился к             в точке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, необходимо и достаточно, чтобы в этой точке остаточный член формулы Тейлора стремился к нулю при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           .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2352675"/>
            <a:ext cx="7493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225" y="2852737"/>
            <a:ext cx="7493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075" y="3790950"/>
            <a:ext cx="9906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343400"/>
            <a:ext cx="19621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984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Таблица основных разложений</a:t>
            </a:r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135563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ru-RU" sz="2800" dirty="0" smtClean="0">
                <a:latin typeface="Arial Black" pitchFamily="34" charset="0"/>
                <a:cs typeface="Arial" pitchFamily="34" charset="0"/>
              </a:rPr>
              <a:t>1. </a:t>
            </a:r>
            <a:endParaRPr lang="en-US" sz="2800" dirty="0" smtClean="0">
              <a:latin typeface="Arial Black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>
                <a:latin typeface="Arial Black" pitchFamily="34" charset="0"/>
              </a:rPr>
              <a:t>2.</a:t>
            </a:r>
          </a:p>
          <a:p>
            <a:pPr marL="0" indent="0">
              <a:buNone/>
            </a:pPr>
            <a:endParaRPr lang="en-US" sz="2800" dirty="0">
              <a:latin typeface="Arial Black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Arial Black" pitchFamily="34" charset="0"/>
              </a:rPr>
              <a:t>3.</a:t>
            </a:r>
          </a:p>
          <a:p>
            <a:pPr marL="0" indent="0">
              <a:buNone/>
            </a:pPr>
            <a:endParaRPr lang="en-US" sz="2800" dirty="0">
              <a:latin typeface="Arial Black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Arial Black" pitchFamily="34" charset="0"/>
              </a:rPr>
              <a:t>4.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62000"/>
            <a:ext cx="39147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62125"/>
            <a:ext cx="60960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62250"/>
            <a:ext cx="565785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10000"/>
            <a:ext cx="610552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5" y="995362"/>
            <a:ext cx="18859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2009774"/>
            <a:ext cx="18859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3009899"/>
            <a:ext cx="18859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5" y="4052887"/>
            <a:ext cx="16383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996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381000"/>
            <a:ext cx="84582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Arial Black" pitchFamily="34" charset="0"/>
              </a:rPr>
              <a:t>5.</a:t>
            </a:r>
            <a:endParaRPr lang="ru-RU" sz="2800" dirty="0" smtClean="0">
              <a:latin typeface="Arial Black" pitchFamily="34" charset="0"/>
            </a:endParaRPr>
          </a:p>
          <a:p>
            <a:pPr marL="0" indent="0">
              <a:buNone/>
            </a:pPr>
            <a:endParaRPr lang="ru-RU" sz="2800" dirty="0">
              <a:latin typeface="Arial Black" pitchFamily="34" charset="0"/>
            </a:endParaRPr>
          </a:p>
          <a:p>
            <a:pPr marL="0" indent="0">
              <a:buNone/>
            </a:pPr>
            <a:endParaRPr lang="ru-RU" sz="2800" dirty="0" smtClean="0">
              <a:latin typeface="Arial Black" pitchFamily="34" charset="0"/>
            </a:endParaRPr>
          </a:p>
          <a:p>
            <a:pPr marL="0" indent="0">
              <a:buNone/>
            </a:pPr>
            <a:endParaRPr lang="ru-RU" sz="2800" dirty="0">
              <a:latin typeface="Arial Black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Arial Black" pitchFamily="34" charset="0"/>
              </a:rPr>
              <a:t>6.</a:t>
            </a:r>
            <a:endParaRPr lang="en-US" sz="2800" dirty="0" smtClean="0">
              <a:latin typeface="Arial Black" pitchFamily="34" charset="0"/>
            </a:endParaRPr>
          </a:p>
          <a:p>
            <a:pPr marL="0" indent="0">
              <a:buNone/>
            </a:pPr>
            <a:endParaRPr lang="en-US" sz="2800" dirty="0">
              <a:latin typeface="Arial Black" pitchFamily="34" charset="0"/>
            </a:endParaRPr>
          </a:p>
          <a:p>
            <a:pPr marL="0" indent="0">
              <a:buNone/>
            </a:pPr>
            <a:endParaRPr lang="en-US" sz="2800" dirty="0">
              <a:latin typeface="Arial Black" pitchFamily="34" charset="0"/>
            </a:endParaRPr>
          </a:p>
          <a:p>
            <a:pPr marL="0" indent="0">
              <a:buNone/>
            </a:pPr>
            <a:endParaRPr lang="ru-RU" sz="2000" dirty="0" smtClean="0">
              <a:latin typeface="Arial Black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Arial Black" pitchFamily="34" charset="0"/>
              </a:rPr>
              <a:t>7.</a:t>
            </a:r>
          </a:p>
          <a:p>
            <a:pPr marL="0" indent="0">
              <a:buNone/>
            </a:pPr>
            <a:endParaRPr lang="en-US" sz="2800" dirty="0">
              <a:latin typeface="Arial Black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Arial Black" pitchFamily="34" charset="0"/>
              </a:rPr>
              <a:t> </a:t>
            </a:r>
            <a:r>
              <a:rPr lang="ru-RU" sz="2800" dirty="0" smtClean="0">
                <a:latin typeface="Arial Black" pitchFamily="34" charset="0"/>
              </a:rPr>
              <a:t> </a:t>
            </a:r>
            <a:r>
              <a:rPr lang="en-US" sz="2800" dirty="0" smtClean="0">
                <a:latin typeface="Arial Black" pitchFamily="34" charset="0"/>
              </a:rPr>
              <a:t> </a:t>
            </a:r>
            <a:endParaRPr lang="ru-RU" sz="2800" dirty="0">
              <a:latin typeface="Arial Black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"/>
            <a:ext cx="4724400" cy="80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835" y="1209675"/>
            <a:ext cx="412376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81000"/>
            <a:ext cx="2832960" cy="152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362200"/>
            <a:ext cx="7494587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505200"/>
            <a:ext cx="13906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4191000"/>
            <a:ext cx="53340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580" y="4441030"/>
            <a:ext cx="139065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499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533400"/>
            <a:ext cx="8458200" cy="5592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800" dirty="0" smtClean="0">
              <a:latin typeface="Arial Black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Arial Black" pitchFamily="34" charset="0"/>
              </a:rPr>
              <a:t>8.</a:t>
            </a:r>
            <a:endParaRPr lang="ru-RU" sz="2800" dirty="0" smtClean="0">
              <a:latin typeface="Arial Black" pitchFamily="34" charset="0"/>
            </a:endParaRPr>
          </a:p>
          <a:p>
            <a:pPr marL="0" indent="0">
              <a:buNone/>
            </a:pPr>
            <a:endParaRPr lang="ru-RU" sz="2800" dirty="0">
              <a:latin typeface="Arial Black" pitchFamily="34" charset="0"/>
            </a:endParaRPr>
          </a:p>
          <a:p>
            <a:pPr marL="0" indent="0">
              <a:buNone/>
            </a:pPr>
            <a:endParaRPr lang="ru-RU" sz="2800" dirty="0" smtClean="0">
              <a:latin typeface="Arial Black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Arial Black" pitchFamily="34" charset="0"/>
              </a:rPr>
              <a:t>9</a:t>
            </a:r>
            <a:r>
              <a:rPr lang="ru-RU" sz="2800" dirty="0" smtClean="0">
                <a:latin typeface="Arial Black" pitchFamily="34" charset="0"/>
              </a:rPr>
              <a:t>.</a:t>
            </a:r>
            <a:endParaRPr lang="en-US" sz="2800" dirty="0" smtClean="0">
              <a:latin typeface="Arial Black" pitchFamily="34" charset="0"/>
            </a:endParaRPr>
          </a:p>
          <a:p>
            <a:pPr marL="0" indent="0">
              <a:buNone/>
            </a:pPr>
            <a:endParaRPr lang="en-US" sz="2800" dirty="0">
              <a:latin typeface="Arial Black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Вывод формул </a:t>
            </a:r>
            <a:r>
              <a:rPr lang="ru-RU" sz="2800" dirty="0" smtClean="0">
                <a:latin typeface="Arial Black" pitchFamily="34" charset="0"/>
                <a:cs typeface="Arial" pitchFamily="34" charset="0"/>
              </a:rPr>
              <a:t>1-9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. 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Arial Black" pitchFamily="34" charset="0"/>
              </a:rPr>
              <a:t> </a:t>
            </a:r>
            <a:r>
              <a:rPr lang="ru-RU" sz="2800" dirty="0" smtClean="0">
                <a:latin typeface="Arial Black" pitchFamily="34" charset="0"/>
              </a:rPr>
              <a:t> </a:t>
            </a:r>
            <a:r>
              <a:rPr lang="en-US" sz="2800" dirty="0" smtClean="0">
                <a:latin typeface="Arial Black" pitchFamily="34" charset="0"/>
              </a:rPr>
              <a:t> </a:t>
            </a:r>
            <a:endParaRPr lang="ru-RU" sz="2800" dirty="0">
              <a:latin typeface="Arial Black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795336"/>
            <a:ext cx="5181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2328862"/>
            <a:ext cx="473392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798" y="1042191"/>
            <a:ext cx="18907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799" y="2575717"/>
            <a:ext cx="18907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83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Arial" pitchFamily="34" charset="0"/>
                <a:cs typeface="Arial" pitchFamily="34" charset="0"/>
              </a:rPr>
              <a:t>Разложить подынтегральную функцию в степенной ряд, пользуясь таблицей;</a:t>
            </a:r>
          </a:p>
          <a:p>
            <a:r>
              <a:rPr lang="ru-RU" sz="2600" dirty="0" smtClean="0">
                <a:latin typeface="Arial" pitchFamily="34" charset="0"/>
                <a:cs typeface="Arial" pitchFamily="34" charset="0"/>
              </a:rPr>
              <a:t>Проинтегрировать ряд </a:t>
            </a:r>
            <a:r>
              <a:rPr lang="ru-RU" sz="2600" dirty="0" err="1" smtClean="0">
                <a:latin typeface="Arial" pitchFamily="34" charset="0"/>
                <a:cs typeface="Arial" pitchFamily="34" charset="0"/>
              </a:rPr>
              <a:t>почленно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в интервале равномерной сходимости;</a:t>
            </a:r>
          </a:p>
          <a:p>
            <a:r>
              <a:rPr lang="ru-RU" sz="2600" dirty="0" smtClean="0">
                <a:latin typeface="Arial" pitchFamily="34" charset="0"/>
                <a:cs typeface="Arial" pitchFamily="34" charset="0"/>
              </a:rPr>
              <a:t>Вычислить члены ряда до достижения  необходимой точности;</a:t>
            </a:r>
          </a:p>
          <a:p>
            <a:r>
              <a:rPr lang="ru-RU" sz="2600" dirty="0" smtClean="0">
                <a:latin typeface="Arial" pitchFamily="34" charset="0"/>
                <a:cs typeface="Arial" pitchFamily="34" charset="0"/>
              </a:rPr>
              <a:t>Вычислить сумму ряда.</a:t>
            </a:r>
            <a:endParaRPr lang="ru-RU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Приближенное вычисление определенных интегралов</a:t>
            </a:r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65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8287"/>
            <a:ext cx="8229600" cy="6284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Вычислить с точностью до 0,001</a:t>
            </a: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Решение.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ru-RU" dirty="0" smtClean="0"/>
              <a:t>                  Ответ: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0"/>
            <a:ext cx="3913187" cy="99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27250"/>
            <a:ext cx="52768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229173"/>
            <a:ext cx="1524000" cy="1294827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noFill/>
          </a:ln>
          <a:effectLst/>
          <a:ex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117850"/>
            <a:ext cx="613410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" y="4191000"/>
            <a:ext cx="7443787" cy="101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593" y="4953000"/>
            <a:ext cx="255347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656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Вычислить с точностью до 0,001</a:t>
            </a:r>
          </a:p>
          <a:p>
            <a:pPr marL="0" indent="0">
              <a:buNone/>
            </a:pPr>
            <a:endParaRPr lang="ru-RU" sz="18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Решение. 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05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                                  (внутри интервала сходимости)</a:t>
            </a:r>
            <a:endParaRPr lang="ru-RU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2400"/>
            <a:ext cx="2752725" cy="10572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91" y="4419600"/>
            <a:ext cx="695166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43" y="1466850"/>
            <a:ext cx="43243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43" y="2524125"/>
            <a:ext cx="48482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7" y="3505200"/>
            <a:ext cx="54768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267" y="1677193"/>
            <a:ext cx="163988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479" y="2733675"/>
            <a:ext cx="12096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589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Ответ: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6846887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71587"/>
            <a:ext cx="31718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843" y="1981200"/>
            <a:ext cx="38100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123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3451225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81000" y="4724400"/>
            <a:ext cx="3505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Брук</a:t>
            </a:r>
            <a:r>
              <a:rPr lang="ru-RU" sz="3600" b="1" dirty="0" smtClean="0"/>
              <a:t> Тейлор </a:t>
            </a:r>
            <a:r>
              <a:rPr lang="ru-RU" sz="3600" dirty="0" smtClean="0"/>
              <a:t>1685—1731</a:t>
            </a:r>
          </a:p>
          <a:p>
            <a:pPr algn="ctr"/>
            <a:r>
              <a:rPr lang="ru-RU" sz="3600" dirty="0" smtClean="0"/>
              <a:t> </a:t>
            </a:r>
            <a:endParaRPr lang="ru-RU" sz="36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4114800" y="381000"/>
            <a:ext cx="4800600" cy="57912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914400" rtl="0" latinLnBrk="0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latinLnBrk="0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latinLnBrk="0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latinLnBrk="0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latinLnBrk="0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latinLnBrk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latinLnBrk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latinLnBrk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latinLnBrk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Английский математик, ученик Исаака Ньютона.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Обладая большими математическими способностями, он в то же время был весьма хорошим музыкантом и успешно занимался живописью. Под конец жизни он предался исследованиям по вопросам религии и философии.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256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3914775" cy="486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304800" y="5029200"/>
            <a:ext cx="405110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/>
              <a:t>Колин </a:t>
            </a:r>
            <a:r>
              <a:rPr lang="ru-RU" sz="4000" b="1" dirty="0" err="1" smtClean="0"/>
              <a:t>МакЛорен</a:t>
            </a:r>
            <a:endParaRPr lang="ru-RU" sz="4000" b="1" dirty="0" smtClean="0"/>
          </a:p>
          <a:p>
            <a:pPr algn="ctr"/>
            <a:r>
              <a:rPr lang="ru-RU" sz="3200" dirty="0" smtClean="0"/>
              <a:t>(1698-1746)</a:t>
            </a:r>
            <a:endParaRPr lang="ru-RU" sz="3200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4343400" y="304800"/>
            <a:ext cx="4572000" cy="6019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latinLnBrk="0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latinLnBrk="0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latinLnBrk="0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latinLnBrk="0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latinLnBrk="0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latinLnBrk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latinLnBrk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latinLnBrk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latinLnBrk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Шотландский математик </a:t>
            </a:r>
          </a:p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  В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университете Глазго его блестящие математические способности так развились, что в возрасте 15 лет он уже открыл несколько теорем.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u-RU" sz="2400" dirty="0" smtClean="0">
                <a:latin typeface="Arial" pitchFamily="34" charset="0"/>
                <a:cs typeface="Arial" pitchFamily="34" charset="0"/>
              </a:rPr>
            </a:br>
            <a:r>
              <a:rPr lang="ru-RU" sz="2400" dirty="0" smtClean="0">
                <a:latin typeface="Arial" pitchFamily="34" charset="0"/>
                <a:cs typeface="Arial" pitchFamily="34" charset="0"/>
              </a:rPr>
              <a:t>   В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19 лет  пройдя конкурсный отбор, он занял кафедру профессора математики в Абердине.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u-RU" sz="2400" dirty="0" smtClean="0">
                <a:latin typeface="Arial" pitchFamily="34" charset="0"/>
                <a:cs typeface="Arial" pitchFamily="34" charset="0"/>
              </a:rPr>
            </a:br>
            <a:r>
              <a:rPr lang="ru-RU" sz="2400" dirty="0" smtClean="0">
                <a:latin typeface="Arial" pitchFamily="34" charset="0"/>
                <a:cs typeface="Arial" pitchFamily="34" charset="0"/>
              </a:rPr>
              <a:t>       Научные результаты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- в геометрии, алгебре, анализе, теории кривых, теории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рядов, теории приливов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и др.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29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 smtClean="0">
                <a:solidFill>
                  <a:srgbClr val="FF0000"/>
                </a:solidFill>
              </a:rPr>
              <a:t>Свойства равномерно сходящихся степенных рядов</a:t>
            </a:r>
            <a:endParaRPr lang="ru-RU" sz="3600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Свойство 1.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Степенной ряд             </a:t>
            </a:r>
            <a:r>
              <a:rPr lang="ru-RU" sz="2800" u="sng" dirty="0" smtClean="0">
                <a:latin typeface="Arial" pitchFamily="34" charset="0"/>
                <a:cs typeface="Arial" pitchFamily="34" charset="0"/>
              </a:rPr>
              <a:t>равномерно сходится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внутри интервала сходимости (при 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&gt; 0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Свойство 2.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	Сумма степенного ряда 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S(x)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sz="2800" u="sng" dirty="0" smtClean="0">
                <a:latin typeface="Arial" pitchFamily="34" charset="0"/>
                <a:cs typeface="Arial" pitchFamily="34" charset="0"/>
              </a:rPr>
              <a:t>непрерывная</a:t>
            </a:r>
            <a:endParaRPr lang="en-US" sz="2800" u="sng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u-RU" sz="2800" u="sng" dirty="0" smtClean="0">
                <a:latin typeface="Arial" pitchFamily="34" charset="0"/>
                <a:cs typeface="Arial" pitchFamily="34" charset="0"/>
              </a:rPr>
              <a:t>функция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внутри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интервала сходимости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при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&gt; 0.</a:t>
            </a:r>
          </a:p>
          <a:p>
            <a:pPr marL="0" indent="0">
              <a:spcBef>
                <a:spcPts val="0"/>
              </a:spcBef>
              <a:buNone/>
            </a:pP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905000"/>
            <a:ext cx="11049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203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381000"/>
            <a:ext cx="83058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Свойство 3.</a:t>
            </a:r>
          </a:p>
          <a:p>
            <a:pPr marL="0" indent="0">
              <a:buNone/>
            </a:pPr>
            <a:r>
              <a:rPr lang="ru-RU" sz="2800" b="1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 Сумма степенного ряда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внутри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интервала сходимости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при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&gt;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0)</a:t>
            </a: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имеет</a:t>
            </a:r>
            <a:r>
              <a:rPr lang="ru-RU" sz="2800" u="sng" dirty="0" smtClean="0">
                <a:latin typeface="Arial" pitchFamily="34" charset="0"/>
                <a:cs typeface="Arial" pitchFamily="34" charset="0"/>
              </a:rPr>
              <a:t> производные любого порядка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, получаемые 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почленным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дифференцированием ряда, причём радиусы сходимости полученных рядов также равны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038" y="762000"/>
            <a:ext cx="21240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657600"/>
            <a:ext cx="2600325" cy="9429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98453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latin typeface="Arial" pitchFamily="34" charset="0"/>
                <a:cs typeface="Arial" pitchFamily="34" charset="0"/>
              </a:rPr>
              <a:t>Свойство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.</a:t>
            </a:r>
            <a:endParaRPr lang="ru-RU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тепенной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ряд                         внутри </a:t>
            </a:r>
          </a:p>
          <a:p>
            <a:pPr marL="0" indent="0">
              <a:buNone/>
            </a:pPr>
            <a:endParaRPr lang="ru-RU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интервала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сходимости (при R &gt; 0)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можно </a:t>
            </a:r>
            <a:r>
              <a:rPr lang="ru-RU" sz="2800" u="sng" dirty="0" err="1" smtClean="0">
                <a:latin typeface="Arial" pitchFamily="34" charset="0"/>
                <a:cs typeface="Arial" pitchFamily="34" charset="0"/>
              </a:rPr>
              <a:t>почленно</a:t>
            </a:r>
            <a:r>
              <a:rPr lang="ru-RU" sz="2800" u="sng" dirty="0" smtClean="0">
                <a:latin typeface="Arial" pitchFamily="34" charset="0"/>
                <a:cs typeface="Arial" pitchFamily="34" charset="0"/>
              </a:rPr>
              <a:t> интегрировать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, причем радиус сходимости полученного ряда также равен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ru-RU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857250"/>
            <a:ext cx="2127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352800"/>
            <a:ext cx="2819400" cy="1047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95700"/>
            <a:ext cx="22574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644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Примеры. </a:t>
            </a:r>
          </a:p>
          <a:p>
            <a:pPr marL="0" indent="0">
              <a:buNone/>
            </a:pPr>
            <a:endParaRPr lang="ru-RU" b="1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295400"/>
            <a:ext cx="1639887" cy="311150"/>
          </a:xfrm>
          <a:prstGeom prst="rect">
            <a:avLst/>
          </a:prstGeom>
          <a:solidFill>
            <a:schemeClr val="accent5">
              <a:lumMod val="60000"/>
              <a:lumOff val="40000"/>
              <a:alpha val="38000"/>
            </a:schemeClr>
          </a:solidFill>
          <a:ln>
            <a:noFill/>
          </a:ln>
          <a:effectLst/>
          <a:ex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981200"/>
            <a:ext cx="52863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4200525"/>
            <a:ext cx="6570663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2895600"/>
            <a:ext cx="7446963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4" y="974725"/>
            <a:ext cx="4648200" cy="952500"/>
          </a:xfrm>
          <a:prstGeom prst="rect">
            <a:avLst/>
          </a:prstGeom>
          <a:solidFill>
            <a:schemeClr val="accent6">
              <a:lumMod val="60000"/>
              <a:lumOff val="40000"/>
              <a:alpha val="67000"/>
            </a:scheme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6673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Разложение функций в степенные ряды</a:t>
            </a:r>
            <a:endParaRPr lang="ru-RU" sz="3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Формула Тейлора для функции </a:t>
            </a:r>
          </a:p>
          <a:p>
            <a:pPr marL="0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               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;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     -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остаточный член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Ряд Тейлора для функции 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4" y="1790700"/>
            <a:ext cx="6780213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37" y="2790825"/>
            <a:ext cx="8763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962" y="1371600"/>
            <a:ext cx="7524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418" y="3400425"/>
            <a:ext cx="7524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55" y="3962400"/>
            <a:ext cx="7332663" cy="1828800"/>
          </a:xfrm>
          <a:prstGeom prst="rect">
            <a:avLst/>
          </a:prstGeom>
          <a:solidFill>
            <a:schemeClr val="accent6">
              <a:lumMod val="60000"/>
              <a:lumOff val="40000"/>
              <a:alpha val="51000"/>
            </a:scheme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84137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Ряд Маклорена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u-RU" sz="2600" i="1" u="sng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Замечание: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      Ряд Тейлора для функции          необязательно сходится к функции         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600" i="1" dirty="0" err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Контрпример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04800"/>
            <a:ext cx="11811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2" y="914400"/>
            <a:ext cx="6961187" cy="923925"/>
          </a:xfrm>
          <a:prstGeom prst="rect">
            <a:avLst/>
          </a:prstGeom>
          <a:solidFill>
            <a:schemeClr val="accent6">
              <a:lumMod val="60000"/>
              <a:lumOff val="40000"/>
              <a:alpha val="38000"/>
            </a:schemeClr>
          </a:solidFill>
          <a:ln>
            <a:noFill/>
          </a:ln>
          <a:effectLst/>
          <a:ex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0" y="2667000"/>
            <a:ext cx="7493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176457"/>
            <a:ext cx="7493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3438525"/>
            <a:ext cx="3505200" cy="1390650"/>
          </a:xfrm>
          <a:prstGeom prst="rect">
            <a:avLst/>
          </a:prstGeom>
          <a:solidFill>
            <a:schemeClr val="accent4">
              <a:lumMod val="20000"/>
              <a:lumOff val="80000"/>
              <a:alpha val="99000"/>
            </a:schemeClr>
          </a:solidFill>
          <a:ln>
            <a:noFill/>
          </a:ln>
          <a:effectLst/>
          <a:ex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25" y="3810000"/>
            <a:ext cx="23812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945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218</Words>
  <Application>Microsoft Office PowerPoint</Application>
  <PresentationFormat>Экран (4:3)</PresentationFormat>
  <Paragraphs>104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Office Theme</vt:lpstr>
      <vt:lpstr>Лекция 4</vt:lpstr>
      <vt:lpstr>Презентация PowerPoint</vt:lpstr>
      <vt:lpstr>Презентация PowerPoint</vt:lpstr>
      <vt:lpstr>Свойства равномерно сходящихся степенных рядов</vt:lpstr>
      <vt:lpstr>Презентация PowerPoint</vt:lpstr>
      <vt:lpstr>Презентация PowerPoint</vt:lpstr>
      <vt:lpstr>Презентация PowerPoint</vt:lpstr>
      <vt:lpstr>Разложение функций в степенные ряды</vt:lpstr>
      <vt:lpstr>Презентация PowerPoint</vt:lpstr>
      <vt:lpstr>Презентация PowerPoint</vt:lpstr>
      <vt:lpstr>Таблица основных разложений</vt:lpstr>
      <vt:lpstr>Презентация PowerPoint</vt:lpstr>
      <vt:lpstr>Презентация PowerPoint</vt:lpstr>
      <vt:lpstr>Приближенное вычисление определенных интегралов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2</dc:title>
  <dc:creator>ivan</dc:creator>
  <cp:lastModifiedBy>Vova</cp:lastModifiedBy>
  <cp:revision>98</cp:revision>
  <dcterms:created xsi:type="dcterms:W3CDTF">2016-09-07T06:51:57Z</dcterms:created>
  <dcterms:modified xsi:type="dcterms:W3CDTF">2016-09-26T14:00:43Z</dcterms:modified>
</cp:coreProperties>
</file>