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7" r:id="rId11"/>
    <p:sldId id="265" r:id="rId12"/>
    <p:sldId id="269" r:id="rId13"/>
    <p:sldId id="266" r:id="rId14"/>
    <p:sldId id="268" r:id="rId15"/>
    <p:sldId id="278" r:id="rId16"/>
    <p:sldId id="271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9" autoAdjust="0"/>
    <p:restoredTop sz="94660"/>
  </p:normalViewPr>
  <p:slideViewPr>
    <p:cSldViewPr>
      <p:cViewPr varScale="1">
        <p:scale>
          <a:sx n="80" d="100"/>
          <a:sy n="80" d="100"/>
        </p:scale>
        <p:origin x="-177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5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7875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Ряд Фурье для четных функций</a:t>
            </a:r>
            <a:endParaRPr lang="ru-RU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 </a:t>
            </a:r>
            <a:r>
              <a:rPr lang="en-US" sz="2800" i="1" dirty="0">
                <a:latin typeface="Times New Roman" pitchFamily="18" charset="0"/>
                <a:ea typeface="Cambria Math"/>
                <a:cs typeface="Times New Roman" pitchFamily="18" charset="0"/>
              </a:rPr>
              <a:t>f</a:t>
            </a:r>
            <a:r>
              <a:rPr lang="ru-RU" sz="2800" i="1" dirty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ambria Math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ea typeface="Cambria Math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</a:t>
            </a:r>
            <a:r>
              <a:rPr lang="ru-RU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2800" u="sng" dirty="0" smtClean="0">
                <a:latin typeface="Arial" pitchFamily="34" charset="0"/>
                <a:ea typeface="Cambria Math"/>
                <a:cs typeface="Arial" pitchFamily="34" charset="0"/>
              </a:rPr>
              <a:t>четная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, то её ряд Фурье имеет вид</a:t>
            </a:r>
          </a:p>
          <a:p>
            <a:endParaRPr lang="ru-RU" sz="28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 где 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  Такой ряд называется </a:t>
            </a:r>
            <a:r>
              <a:rPr lang="ru-RU" sz="2800" i="1" u="sng" dirty="0" smtClean="0">
                <a:latin typeface="Arial" pitchFamily="34" charset="0"/>
                <a:ea typeface="Cambria Math"/>
                <a:cs typeface="Arial" pitchFamily="34" charset="0"/>
              </a:rPr>
              <a:t>неполным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рядом Фурье или рядом </a:t>
            </a:r>
            <a:r>
              <a:rPr lang="ru-RU" sz="2800" i="1" u="sng" dirty="0" smtClean="0">
                <a:latin typeface="Arial" pitchFamily="34" charset="0"/>
                <a:ea typeface="Cambria Math"/>
                <a:cs typeface="Arial" pitchFamily="34" charset="0"/>
              </a:rPr>
              <a:t>по косинусам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ea typeface="Cambria Math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53" y="1556792"/>
            <a:ext cx="3438525" cy="942975"/>
          </a:xfrm>
          <a:prstGeom prst="rect">
            <a:avLst/>
          </a:prstGeom>
          <a:solidFill>
            <a:schemeClr val="accent1">
              <a:lumMod val="40000"/>
              <a:lumOff val="60000"/>
              <a:alpha val="48000"/>
            </a:schemeClr>
          </a:solidFill>
          <a:ln>
            <a:solidFill>
              <a:schemeClr val="accent1"/>
            </a:solidFill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6" y="2780928"/>
            <a:ext cx="3162300" cy="1047750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solidFill>
              <a:schemeClr val="accent1"/>
            </a:solidFill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2286000" cy="1047750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76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Ряд Фурье для нечетных функций</a:t>
            </a:r>
            <a:endParaRPr lang="ru-RU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0141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Если  </a:t>
            </a:r>
            <a:r>
              <a:rPr lang="en-US" sz="2800" i="1" dirty="0">
                <a:latin typeface="Times New Roman" pitchFamily="18" charset="0"/>
                <a:ea typeface="Cambria Math"/>
                <a:cs typeface="Times New Roman" pitchFamily="18" charset="0"/>
              </a:rPr>
              <a:t>f</a:t>
            </a:r>
            <a:r>
              <a:rPr lang="ru-RU" sz="2800" i="1" dirty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ambria Math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ea typeface="Cambria Math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ea typeface="Cambria Math"/>
                <a:cs typeface="Times New Roman" pitchFamily="18" charset="0"/>
              </a:rPr>
              <a:t>)</a:t>
            </a:r>
            <a:r>
              <a:rPr lang="ru-RU" sz="2800" dirty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2800" u="sng" dirty="0" smtClean="0">
                <a:latin typeface="Arial" pitchFamily="34" charset="0"/>
                <a:ea typeface="Cambria Math"/>
                <a:cs typeface="Arial" pitchFamily="34" charset="0"/>
              </a:rPr>
              <a:t>нечетная</a:t>
            </a:r>
            <a:r>
              <a:rPr lang="ru-RU" sz="2800" dirty="0">
                <a:latin typeface="Arial" pitchFamily="34" charset="0"/>
                <a:ea typeface="Cambria Math"/>
                <a:cs typeface="Arial" pitchFamily="34" charset="0"/>
              </a:rPr>
              <a:t>, то её ряд Фурье имеет вид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  где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    Такой ряд также </a:t>
            </a:r>
            <a:r>
              <a:rPr lang="ru-RU" sz="2800" i="1" u="sng" dirty="0" smtClean="0">
                <a:latin typeface="Arial" pitchFamily="34" charset="0"/>
                <a:ea typeface="Cambria Math"/>
                <a:cs typeface="Arial" pitchFamily="34" charset="0"/>
              </a:rPr>
              <a:t>неполный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ряд Фурье или </a:t>
            </a:r>
            <a:b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 ряд </a:t>
            </a:r>
            <a:r>
              <a:rPr lang="ru-RU" sz="2800" i="1" u="sng" dirty="0" smtClean="0">
                <a:latin typeface="Arial" pitchFamily="34" charset="0"/>
                <a:ea typeface="Cambria Math"/>
                <a:cs typeface="Arial" pitchFamily="34" charset="0"/>
              </a:rPr>
              <a:t>по синусам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.</a:t>
            </a:r>
            <a:endParaRPr lang="ru-RU" sz="2800" i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52936"/>
            <a:ext cx="3086100" cy="1047750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2647950" cy="952500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007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Полезные формулы</a:t>
            </a:r>
            <a:endParaRPr lang="ru-RU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 любом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n: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36" y="983407"/>
            <a:ext cx="4181475" cy="561975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0" y="1758583"/>
            <a:ext cx="1812677" cy="938658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39" y="1616443"/>
            <a:ext cx="6465093" cy="122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97241"/>
            <a:ext cx="1818654" cy="825817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  <a:effectLst/>
          <a:ex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7" y="3645024"/>
            <a:ext cx="2021176" cy="1005458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91" y="3540458"/>
            <a:ext cx="5941863" cy="128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73" y="4827055"/>
            <a:ext cx="1668753" cy="99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93" y="4815009"/>
            <a:ext cx="1320477" cy="909468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645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361950" indent="-36195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Разложить в ряд Фурье функцию 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на отрезке          , период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T = 2</a:t>
            </a:r>
            <a:r>
              <a:rPr lang="el-GR" sz="26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Решение.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Функция – нечетная, поэтому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48679"/>
            <a:ext cx="1440160" cy="44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93380"/>
            <a:ext cx="118903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2" y="1141042"/>
            <a:ext cx="2592287" cy="932477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73519"/>
            <a:ext cx="2736304" cy="96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2147630"/>
            <a:ext cx="3384376" cy="80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7" y="3064405"/>
            <a:ext cx="6696746" cy="8486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  <a:effectLst/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4354972" cy="213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6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23528" y="476672"/>
            <a:ext cx="8568952" cy="5649491"/>
          </a:xfrm>
        </p:spPr>
        <p:txBody>
          <a:bodyPr>
            <a:normAutofit/>
          </a:bodyPr>
          <a:lstStyle/>
          <a:p>
            <a:pPr marL="361950" lvl="0" indent="-361950">
              <a:buNone/>
            </a:pPr>
            <a:r>
              <a:rPr lang="ru-RU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Разложить </a:t>
            </a:r>
            <a:r>
              <a:rPr lang="ru-RU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ряд Фурье функцию  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ru-RU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 отрезке          , период 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 = 2</a:t>
            </a:r>
            <a:r>
              <a:rPr lang="el-GR" sz="2600" dirty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ru-RU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1950" lvl="0" indent="-361950">
              <a:buNone/>
            </a:pP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Решение. 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Функция – 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четная. Имеем </a:t>
            </a: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48680"/>
            <a:ext cx="1400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91567"/>
            <a:ext cx="118903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620" y="1158116"/>
            <a:ext cx="3096344" cy="849136"/>
          </a:xfrm>
          <a:prstGeom prst="rect">
            <a:avLst/>
          </a:prstGeom>
          <a:solidFill>
            <a:schemeClr val="accent1">
              <a:lumMod val="40000"/>
              <a:lumOff val="60000"/>
              <a:alpha val="48000"/>
            </a:schemeClr>
          </a:solidFill>
          <a:ln>
            <a:noFill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1" y="2132856"/>
            <a:ext cx="3422501" cy="98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84" y="2118777"/>
            <a:ext cx="4320480" cy="104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10" y="3244327"/>
            <a:ext cx="5643810" cy="87625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25" y="4293096"/>
            <a:ext cx="5502535" cy="175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1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2646"/>
            <a:ext cx="1172110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11560" y="260648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Разложить 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ряд Фурье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 периодом  2</a:t>
            </a:r>
            <a:r>
              <a:rPr lang="el-GR" sz="2800" dirty="0" smtClean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ru-RU" sz="2800" dirty="0" smtClean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функцию </a:t>
            </a:r>
            <a:endParaRPr lang="ru-RU" sz="28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58" y="2060176"/>
            <a:ext cx="4191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83926"/>
            <a:ext cx="38004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51625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726" y="1556792"/>
            <a:ext cx="555243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8321"/>
            <a:ext cx="3453838" cy="16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285391"/>
              </p:ext>
            </p:extLst>
          </p:nvPr>
        </p:nvGraphicFramePr>
        <p:xfrm>
          <a:off x="4511976" y="576559"/>
          <a:ext cx="985462" cy="54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368140" imgH="215806" progId="Equation.DSMT4">
                  <p:embed/>
                </p:oleObj>
              </mc:Choice>
              <mc:Fallback>
                <p:oleObj name="Equation" r:id="rId5" imgW="368140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976" y="576559"/>
                        <a:ext cx="985462" cy="545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3568" y="620688"/>
            <a:ext cx="4520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График</a:t>
            </a:r>
            <a:r>
              <a:rPr lang="en-US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частичной суммы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           ряда Фурье функции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Графики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(x)  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(x) 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ряда Фурье функции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123 - копия (2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5529580" cy="342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80728"/>
            <a:ext cx="3240360" cy="100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7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7944" y="273050"/>
            <a:ext cx="4896544" cy="585311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Французский математик, физик.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Почётный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член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многих академий, в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т.ч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Петербургской. Труды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 алгебре,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дифферен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циальным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уравнениям и математической физике. Его «Аналитическая теория тепла»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привела к созданию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теории тригонометрических рядов (рядов Фурье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), теории множеств и теории функций.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Активный общественный деятель времен Французской Революции и Наполеона Бонапарта.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24" y="4581128"/>
            <a:ext cx="3528392" cy="1905075"/>
          </a:xfrm>
        </p:spPr>
        <p:txBody>
          <a:bodyPr>
            <a:normAutofit/>
          </a:bodyPr>
          <a:lstStyle/>
          <a:p>
            <a:pPr algn="ctr"/>
            <a:r>
              <a:rPr lang="vi-VN" sz="2800" dirty="0"/>
              <a:t>Жан Бати́ст Жозе́ф </a:t>
            </a:r>
            <a:r>
              <a:rPr lang="vi-VN" sz="2800" b="1" dirty="0" smtClean="0"/>
              <a:t>Фурье</a:t>
            </a:r>
            <a:endParaRPr lang="ru-RU" sz="2800" b="1" dirty="0" smtClean="0"/>
          </a:p>
          <a:p>
            <a:pPr algn="ctr"/>
            <a:r>
              <a:rPr lang="ru-RU" sz="2800" b="1" dirty="0" smtClean="0"/>
              <a:t>1768 - 1830</a:t>
            </a:r>
            <a:endParaRPr lang="ru-RU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8437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4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9992" y="273050"/>
            <a:ext cx="4320480" cy="4596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Немецкий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математик,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внёс существенный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вклад в математический анализ,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теорию рядов, теорию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функций и теорию чисел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Ученик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Ж.Фурье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Среди его учеников Риман, Дедекинд, Кронекер.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Обосновал плодотворный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Принцип Дирихле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в теории потенциала.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581128"/>
            <a:ext cx="3682752" cy="1545035"/>
          </a:xfrm>
        </p:spPr>
        <p:txBody>
          <a:bodyPr>
            <a:normAutofit/>
          </a:bodyPr>
          <a:lstStyle/>
          <a:p>
            <a:pPr algn="ctr"/>
            <a:r>
              <a:rPr lang="vi-VN" sz="2800" dirty="0"/>
              <a:t>Ио́ганн Пе́тер Гу́став Лежён </a:t>
            </a:r>
            <a:r>
              <a:rPr lang="vi-VN" sz="2800" b="1" dirty="0" smtClean="0"/>
              <a:t>Дирихле</a:t>
            </a:r>
            <a:endParaRPr lang="ru-RU" sz="2800" b="1" dirty="0" smtClean="0"/>
          </a:p>
          <a:p>
            <a:pPr algn="ctr"/>
            <a:r>
              <a:rPr lang="ru-RU" sz="2800" b="1" dirty="0" smtClean="0"/>
              <a:t>1805 - 1859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39"/>
            <a:ext cx="3816424" cy="421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6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Ряды Фурье</a:t>
            </a:r>
            <a:endParaRPr lang="ru-RU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86978"/>
            <a:ext cx="8363272" cy="5073427"/>
          </a:xfrm>
        </p:spPr>
        <p:txBody>
          <a:bodyPr>
            <a:normAutofit/>
          </a:bodyPr>
          <a:lstStyle/>
          <a:p>
            <a:pPr marL="0" lvl="3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Простой периодический процесс (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простое гармоническое колебание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) описывается функцией </a:t>
            </a:r>
          </a:p>
          <a:p>
            <a:pPr marL="0" lvl="3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lvl="3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А – амплитуда, </a:t>
            </a:r>
            <a:r>
              <a:rPr lang="el-GR" sz="2600" dirty="0" smtClean="0">
                <a:latin typeface="Cambria Math"/>
                <a:ea typeface="Cambria Math"/>
                <a:cs typeface="Arial" pitchFamily="34" charset="0"/>
              </a:rPr>
              <a:t>ω</a:t>
            </a:r>
            <a:r>
              <a:rPr lang="ru-RU" sz="2600" dirty="0" smtClean="0">
                <a:latin typeface="Cambria Math"/>
                <a:ea typeface="Cambria Math"/>
                <a:cs typeface="Arial" pitchFamily="34" charset="0"/>
              </a:rPr>
              <a:t> –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частота, </a:t>
            </a:r>
            <a:r>
              <a:rPr lang="el-GR" sz="2600" dirty="0" smtClean="0">
                <a:latin typeface="Cambria Math"/>
                <a:ea typeface="Cambria Math"/>
                <a:cs typeface="Arial" pitchFamily="34" charset="0"/>
              </a:rPr>
              <a:t>φ</a:t>
            </a:r>
            <a:r>
              <a:rPr lang="ru-RU" sz="1800" dirty="0" smtClean="0">
                <a:latin typeface="Cambria Math"/>
                <a:ea typeface="Cambria Math"/>
                <a:cs typeface="Arial" pitchFamily="34" charset="0"/>
              </a:rPr>
              <a:t>0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– начальная фаза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lvl="3" indent="0">
              <a:buNone/>
            </a:pP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Сложное гармоническое колебание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lvl="3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lvl="3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или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lvl="3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lvl="3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Любую периодическую функцию можно представить в виде суммы простых гармоник.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16832"/>
            <a:ext cx="3257550" cy="533400"/>
          </a:xfrm>
          <a:prstGeom prst="rect">
            <a:avLst/>
          </a:prstGeom>
          <a:solidFill>
            <a:schemeClr val="accent3">
              <a:lumMod val="60000"/>
              <a:lumOff val="40000"/>
              <a:alpha val="57000"/>
            </a:schemeClr>
          </a:solidFill>
          <a:ln>
            <a:noFill/>
          </a:ln>
          <a:effectLst/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2" y="3356992"/>
            <a:ext cx="70564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9" y="4221088"/>
            <a:ext cx="7446963" cy="495300"/>
          </a:xfrm>
          <a:prstGeom prst="rect">
            <a:avLst/>
          </a:prstGeom>
          <a:solidFill>
            <a:schemeClr val="accent3">
              <a:lumMod val="60000"/>
              <a:lumOff val="40000"/>
              <a:alpha val="68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5003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Тригонометрический ряд Фурье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для функции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f(x)</a:t>
            </a: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или</a:t>
            </a: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Функции </a:t>
            </a:r>
            <a:r>
              <a:rPr lang="en-US" sz="26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6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sz="26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6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u="sng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ортогональны</a:t>
            </a:r>
            <a:r>
              <a:rPr lang="ru-RU" sz="2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на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600" i="1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600" i="1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u-RU" sz="2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если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Лемма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 Семейство функций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обладает свойством ортогональности на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l-GR" sz="26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ru-RU" sz="2600" dirty="0" smtClean="0">
                <a:latin typeface="Cambria Math"/>
                <a:ea typeface="Cambria Math"/>
                <a:cs typeface="Arial" pitchFamily="34" charset="0"/>
              </a:rPr>
              <a:t>;</a:t>
            </a:r>
            <a:r>
              <a:rPr lang="el-GR" sz="26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3898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94" y="4725144"/>
            <a:ext cx="5986463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2493963" cy="969963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162550" cy="942975"/>
          </a:xfrm>
          <a:prstGeom prst="rect">
            <a:avLst/>
          </a:prstGeom>
          <a:solidFill>
            <a:schemeClr val="accent1">
              <a:lumMod val="40000"/>
              <a:lumOff val="60000"/>
              <a:alpha val="69000"/>
            </a:scheme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974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Доказательство.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Для 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имеем</a:t>
            </a:r>
            <a:endParaRPr lang="en-US" sz="2600" b="1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Формулы 1) – 7) верны при замене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[-</a:t>
            </a:r>
            <a:r>
              <a:rPr lang="el-GR" sz="26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 smtClean="0">
                <a:latin typeface="Cambria Math"/>
                <a:ea typeface="Cambria Math"/>
                <a:cs typeface="Arial" pitchFamily="34" charset="0"/>
              </a:rPr>
              <a:t>;</a:t>
            </a:r>
            <a:r>
              <a:rPr lang="el-GR" sz="26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0;2</a:t>
            </a:r>
            <a:r>
              <a:rPr lang="el-GR" sz="26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495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81" y="836712"/>
            <a:ext cx="26003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3" y="1960662"/>
            <a:ext cx="3657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27895"/>
            <a:ext cx="37909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43" y="2905522"/>
            <a:ext cx="37242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3" y="3861048"/>
            <a:ext cx="27336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83" y="3861048"/>
            <a:ext cx="28003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22" y="503633"/>
            <a:ext cx="904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7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Вычисление коэффициентов Фурье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f(x)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произвольная периодическая функция с периодом 2</a:t>
            </a:r>
            <a:r>
              <a:rPr lang="el-GR" sz="2600" dirty="0" smtClean="0">
                <a:latin typeface="Arial" pitchFamily="34" charset="0"/>
                <a:ea typeface="Cambria Math"/>
                <a:cs typeface="Arial" pitchFamily="34" charset="0"/>
              </a:rPr>
              <a:t>π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. Допустим, что она разложена в ряд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                                                 (*)</a:t>
            </a:r>
            <a:endParaRPr lang="ru-RU" sz="26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1. Проинтегрируем обе части (*) на отрезке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[-</a:t>
            </a:r>
            <a:r>
              <a:rPr lang="el-GR" sz="2600" dirty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>
                <a:latin typeface="Cambria Math"/>
                <a:ea typeface="Cambria Math"/>
                <a:cs typeface="Arial" pitchFamily="34" charset="0"/>
              </a:rPr>
              <a:t>;</a:t>
            </a:r>
            <a:r>
              <a:rPr lang="el-GR" sz="2600" dirty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]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получим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          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Отсюда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3657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89" y="4581128"/>
            <a:ext cx="2371725" cy="1047750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accent1"/>
            </a:solidFill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162550" cy="942975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711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2.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Умножим обе части (*) на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nx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и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проинтегриру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ем на отрезке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[-</a:t>
            </a:r>
            <a:r>
              <a:rPr lang="el-GR" sz="2600" dirty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>
                <a:latin typeface="Cambria Math"/>
                <a:ea typeface="Cambria Math"/>
                <a:cs typeface="Arial" pitchFamily="34" charset="0"/>
              </a:rPr>
              <a:t>;</a:t>
            </a:r>
            <a:r>
              <a:rPr lang="el-GR" sz="2600" dirty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 Получим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                                            </a:t>
            </a:r>
            <a:endParaRPr lang="en-US" sz="26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Отсюда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 Аналогично,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получим </a:t>
            </a:r>
            <a:endParaRPr lang="ru-RU" sz="2600" dirty="0">
              <a:latin typeface="Arial" pitchFamily="34" charset="0"/>
              <a:cs typeface="Arial" pitchFamily="34" charset="0"/>
            </a:endParaRPr>
          </a:p>
          <a:p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33337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60848"/>
            <a:ext cx="3257550" cy="1047750"/>
          </a:xfrm>
          <a:prstGeom prst="rect">
            <a:avLst/>
          </a:prstGeom>
          <a:solidFill>
            <a:schemeClr val="accent3">
              <a:alpha val="41000"/>
            </a:schemeClr>
          </a:solidFill>
          <a:ln>
            <a:solidFill>
              <a:schemeClr val="accent1"/>
            </a:solidFill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57" y="4077072"/>
            <a:ext cx="3171825" cy="1047750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548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Условия разложимости функции в ряд Фурье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84274"/>
            <a:ext cx="864096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Теорема Дирихле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Если 2</a:t>
            </a:r>
            <a:r>
              <a:rPr lang="el-GR" sz="26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ru-RU" sz="2600" dirty="0" smtClean="0">
                <a:latin typeface="Cambria Math"/>
                <a:ea typeface="Cambria Math"/>
                <a:cs typeface="Arial" pitchFamily="34" charset="0"/>
              </a:rPr>
              <a:t>-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периодическая функция </a:t>
            </a:r>
            <a:r>
              <a:rPr lang="en-US" sz="26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f</a:t>
            </a:r>
            <a:r>
              <a:rPr lang="ru-RU" sz="26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на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 1) кусочно-непрерывна (имеет конечное число точек разрыва 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I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рода);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  2) кусочно-монотонна;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      </a:t>
            </a:r>
            <a:endParaRPr lang="ru-RU" sz="26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Тогда ряд Фурье функции </a:t>
            </a:r>
            <a:r>
              <a:rPr lang="en-US" sz="26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f</a:t>
            </a:r>
            <a:r>
              <a:rPr lang="ru-RU" sz="26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x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)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сходится  к </a:t>
            </a:r>
            <a:r>
              <a:rPr lang="en-US" sz="28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f</a:t>
            </a:r>
            <a:r>
              <a:rPr lang="ru-RU" sz="28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в точках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   непрерывности</a:t>
            </a:r>
            <a:r>
              <a:rPr lang="ru-RU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,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а в каждой точке разрыва 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   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  принимает значение</a:t>
            </a:r>
          </a:p>
          <a:p>
            <a:pPr marL="0" indent="0">
              <a:buNone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Условия Дирихле дают </a:t>
            </a:r>
            <a:r>
              <a:rPr lang="ru-RU" sz="2400" u="sng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достаточные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условия сходимости.</a:t>
            </a:r>
            <a:endParaRPr lang="ru-RU" sz="24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04248" y="1196751"/>
            <a:ext cx="9771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[-</a:t>
            </a:r>
            <a:r>
              <a:rPr lang="el-GR" sz="2600" dirty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;</a:t>
            </a:r>
            <a:r>
              <a:rPr lang="el-GR" sz="2600" dirty="0">
                <a:solidFill>
                  <a:prstClr val="black"/>
                </a:solidFill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]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37" y="357376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25" y="4077072"/>
            <a:ext cx="34004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6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511</Words>
  <Application>Microsoft Office PowerPoint</Application>
  <PresentationFormat>Экран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Equation</vt:lpstr>
      <vt:lpstr>Лекция 5</vt:lpstr>
      <vt:lpstr>Презентация PowerPoint</vt:lpstr>
      <vt:lpstr>Презентация PowerPoint</vt:lpstr>
      <vt:lpstr>Ряды Фурье</vt:lpstr>
      <vt:lpstr>Презентация PowerPoint</vt:lpstr>
      <vt:lpstr>Презентация PowerPoint</vt:lpstr>
      <vt:lpstr>Вычисление коэффициентов Фурье</vt:lpstr>
      <vt:lpstr>Презентация PowerPoint</vt:lpstr>
      <vt:lpstr>Условия разложимости функции в ряд Фурье</vt:lpstr>
      <vt:lpstr>Ряд Фурье для четных функций</vt:lpstr>
      <vt:lpstr>Ряд Фурье для нечетных функций</vt:lpstr>
      <vt:lpstr>Полезные формулы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Vova</dc:creator>
  <cp:lastModifiedBy>Vova</cp:lastModifiedBy>
  <cp:revision>75</cp:revision>
  <dcterms:created xsi:type="dcterms:W3CDTF">2016-09-24T04:21:57Z</dcterms:created>
  <dcterms:modified xsi:type="dcterms:W3CDTF">2016-10-03T11:54:06Z</dcterms:modified>
</cp:coreProperties>
</file>