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3" r:id="rId2"/>
    <p:sldId id="272" r:id="rId3"/>
    <p:sldId id="273" r:id="rId4"/>
    <p:sldId id="275" r:id="rId5"/>
    <p:sldId id="274" r:id="rId6"/>
    <p:sldId id="276" r:id="rId7"/>
    <p:sldId id="284" r:id="rId8"/>
    <p:sldId id="286" r:id="rId9"/>
    <p:sldId id="277" r:id="rId10"/>
    <p:sldId id="279" r:id="rId11"/>
    <p:sldId id="280" r:id="rId12"/>
    <p:sldId id="281" r:id="rId13"/>
    <p:sldId id="282" r:id="rId14"/>
    <p:sldId id="287" r:id="rId15"/>
    <p:sldId id="288" r:id="rId16"/>
    <p:sldId id="289" r:id="rId17"/>
    <p:sldId id="290" r:id="rId18"/>
    <p:sldId id="292" r:id="rId19"/>
    <p:sldId id="293" r:id="rId20"/>
    <p:sldId id="294" r:id="rId21"/>
    <p:sldId id="295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3" autoAdjust="0"/>
    <p:restoredTop sz="94660"/>
  </p:normalViewPr>
  <p:slideViewPr>
    <p:cSldViewPr>
      <p:cViewPr>
        <p:scale>
          <a:sx n="66" d="100"/>
          <a:sy n="66" d="100"/>
        </p:scale>
        <p:origin x="-2294" y="-3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1BAB-E67C-4719-9049-440308302E3E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9AF18-5DE2-4353-9FD4-64C88F9DD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1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9AF18-5DE2-4353-9FD4-64C88F9DD27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9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6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99023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Здесь обозначено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648"/>
            <a:ext cx="53244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37742"/>
            <a:ext cx="5010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2426"/>
            <a:ext cx="35433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98726"/>
            <a:ext cx="15906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01" y="4725144"/>
            <a:ext cx="53244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14164"/>
            <a:ext cx="1238250" cy="933450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3862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Получим выражения для коэффициентов:</a:t>
            </a: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Аналогично, получим: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6561137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6942137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56992"/>
            <a:ext cx="29051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57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712968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Окончательно имеем: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 комплексная форма ряда Фурье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                                                         - комплексные  </a:t>
            </a:r>
          </a:p>
          <a:p>
            <a:pPr marL="0" indent="0">
              <a:buNone/>
            </a:pPr>
            <a:endParaRPr lang="ru-RU" sz="1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                             коэффициенты ряда Фурье.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В случае, если период функции равен  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l:</a:t>
            </a:r>
            <a:endParaRPr lang="ru-RU" sz="2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6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2324100" cy="8763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419725" cy="971550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>
            <a:noFill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7" y="3725589"/>
            <a:ext cx="2400300" cy="923925"/>
          </a:xfrm>
          <a:prstGeom prst="rect">
            <a:avLst/>
          </a:prstGeom>
          <a:solidFill>
            <a:schemeClr val="accent2">
              <a:lumMod val="40000"/>
              <a:lumOff val="60000"/>
              <a:alpha val="44000"/>
            </a:schemeClr>
          </a:solidFill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20" y="3704828"/>
            <a:ext cx="5372100" cy="971550"/>
          </a:xfrm>
          <a:prstGeom prst="rect">
            <a:avLst/>
          </a:prstGeom>
          <a:solidFill>
            <a:schemeClr val="accent2">
              <a:lumMod val="40000"/>
              <a:lumOff val="60000"/>
              <a:alpha val="43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4944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62026"/>
            <a:ext cx="8496944" cy="576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			- </a:t>
            </a:r>
            <a:r>
              <a:rPr lang="ru-RU" sz="2600" i="1" u="sng" dirty="0" smtClean="0">
                <a:latin typeface="Arial" pitchFamily="34" charset="0"/>
                <a:cs typeface="Arial" pitchFamily="34" charset="0"/>
              </a:rPr>
              <a:t>гармоники</a:t>
            </a: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 marL="0" indent="0">
              <a:buNone/>
            </a:pPr>
            <a:r>
              <a:rPr lang="ru-RU" sz="2600" i="1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		     - </a:t>
            </a:r>
            <a:r>
              <a:rPr lang="ru-RU" sz="2600" i="1" u="sng" dirty="0" smtClean="0">
                <a:latin typeface="Arial" pitchFamily="34" charset="0"/>
                <a:cs typeface="Arial" pitchFamily="34" charset="0"/>
              </a:rPr>
              <a:t>комплексные амплитуды</a:t>
            </a: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endParaRPr lang="en-US" sz="1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2600" i="1" u="sng" dirty="0" smtClean="0">
                <a:latin typeface="Arial" pitchFamily="34" charset="0"/>
                <a:cs typeface="Arial" pitchFamily="34" charset="0"/>
              </a:rPr>
              <a:t>волновые числа</a:t>
            </a: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6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i="1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600" i="1" u="sng" dirty="0" smtClean="0">
                <a:latin typeface="Arial" pitchFamily="34" charset="0"/>
                <a:cs typeface="Arial" pitchFamily="34" charset="0"/>
              </a:rPr>
              <a:t>амплитудный спектр</a:t>
            </a: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 marL="0" indent="0">
              <a:buNone/>
            </a:pPr>
            <a:r>
              <a:rPr lang="ru-RU" sz="18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800" i="1" dirty="0">
                <a:latin typeface="Arial" pitchFamily="34" charset="0"/>
                <a:cs typeface="Arial" pitchFamily="34" charset="0"/>
              </a:rPr>
              <a:t>                    </a:t>
            </a:r>
            <a:endParaRPr lang="ru-RU" sz="18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                                 - </a:t>
            </a:r>
            <a:r>
              <a:rPr lang="ru-RU" sz="2600" i="1" u="sng" dirty="0" smtClean="0">
                <a:latin typeface="Arial" pitchFamily="34" charset="0"/>
                <a:cs typeface="Arial" pitchFamily="34" charset="0"/>
              </a:rPr>
              <a:t>частотный (волновой) спектр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2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                         </a:t>
            </a:r>
            <a:endParaRPr lang="ru-RU" sz="26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    		          </a:t>
            </a:r>
            <a:r>
              <a:rPr lang="ru-RU" sz="26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600" i="1" u="sng" dirty="0" smtClean="0">
                <a:latin typeface="Arial" pitchFamily="34" charset="0"/>
                <a:cs typeface="Arial" pitchFamily="34" charset="0"/>
              </a:rPr>
              <a:t>фазовый спектр</a:t>
            </a: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6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44" y="362025"/>
            <a:ext cx="1240043" cy="96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44" y="1196752"/>
            <a:ext cx="422374" cy="58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01" y="1849697"/>
            <a:ext cx="1319243" cy="93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20" y="4548992"/>
            <a:ext cx="2787345" cy="64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0" y="2780927"/>
            <a:ext cx="3504523" cy="66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78" y="3573016"/>
            <a:ext cx="2938934" cy="59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17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Интеграл Фурье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Пусть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определена на всей числовой оси,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удовлетворяет условиям Дирихле на любом конечном промежутке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[-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;+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абсолютно интегрируема: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Обозначим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Подставим в формулу ряда Фурье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выражения для коэффициентов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50" y="4005064"/>
            <a:ext cx="5181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2667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977" y="4890889"/>
            <a:ext cx="941033" cy="50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6384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12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Получим: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т.е.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где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Будем неограниченно увеличивать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690540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26729"/>
            <a:ext cx="2988940" cy="45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56" y="2199104"/>
            <a:ext cx="6343650" cy="96202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>
            <a:noFill/>
          </a:ln>
          <a:effectLst/>
          <a:ex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89" y="3356992"/>
            <a:ext cx="7570787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30" y="5013176"/>
            <a:ext cx="1189645" cy="48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20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Тогда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Получим </a:t>
            </a: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интеграл Фурье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для функции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или в  виде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где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0648"/>
            <a:ext cx="60388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55" y="2060848"/>
            <a:ext cx="5133975" cy="1047750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01008"/>
            <a:ext cx="5886450" cy="104775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39977"/>
            <a:ext cx="3667125" cy="104775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29" y="4739977"/>
            <a:ext cx="3600450" cy="104775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5293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функция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четная,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</a:t>
            </a:r>
            <a:endParaRPr lang="ru-RU" sz="28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–</a:t>
            </a:r>
            <a:r>
              <a:rPr lang="ru-RU" sz="2800" b="1" i="1" dirty="0">
                <a:latin typeface="Arial" pitchFamily="34" charset="0"/>
                <a:cs typeface="Arial" pitchFamily="34" charset="0"/>
              </a:rPr>
              <a:t> нечетная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42" y="1124744"/>
            <a:ext cx="5578475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42" y="3140967"/>
            <a:ext cx="5462587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03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9489"/>
            <a:ext cx="8579296" cy="625786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 симметричной форме записи будем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иметь:</a:t>
            </a:r>
            <a:endParaRPr lang="en-US" sz="2400" dirty="0"/>
          </a:p>
          <a:p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для четной функции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г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де                                             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               - </a:t>
            </a:r>
            <a:r>
              <a:rPr lang="ru-RU" sz="2800" i="1" u="sng" dirty="0" smtClean="0">
                <a:latin typeface="Arial" pitchFamily="34" charset="0"/>
                <a:cs typeface="Arial" pitchFamily="34" charset="0"/>
              </a:rPr>
              <a:t>косинус-преобразование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Фурье;</a:t>
            </a:r>
          </a:p>
          <a:p>
            <a:pPr>
              <a:spcBef>
                <a:spcPts val="1800"/>
              </a:spcBef>
            </a:pPr>
            <a:r>
              <a:rPr lang="ru-RU" sz="2800" i="1" dirty="0">
                <a:latin typeface="Arial" pitchFamily="34" charset="0"/>
                <a:cs typeface="Arial" pitchFamily="34" charset="0"/>
              </a:rPr>
              <a:t>д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ля нечетной функции</a:t>
            </a:r>
            <a:endParaRPr lang="en-US" sz="2800" i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800"/>
              </a:spcBef>
            </a:pPr>
            <a:endParaRPr lang="en-US" sz="2800" i="1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где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800" i="1" u="sng" dirty="0" smtClean="0">
                <a:latin typeface="Arial" pitchFamily="34" charset="0"/>
                <a:cs typeface="Arial" pitchFamily="34" charset="0"/>
              </a:rPr>
              <a:t>синус-преобразование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Фурье.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22462"/>
            <a:ext cx="4181475" cy="104775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38862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29000"/>
            <a:ext cx="4133850" cy="104775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66" y="4221088"/>
            <a:ext cx="38290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96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06490"/>
          </a:xfrm>
        </p:spPr>
        <p:txBody>
          <a:bodyPr>
            <a:normAutofit/>
          </a:bodyPr>
          <a:lstStyle/>
          <a:p>
            <a:r>
              <a:rPr lang="ru-RU" sz="9600" dirty="0" smtClean="0"/>
              <a:t>Задачи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51359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Ряд Фурье для функций произвольного периода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4958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Пусть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определена на отрезке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;+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],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имеет период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и удовлетворяет условиям Дирихле.</a:t>
            </a: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Подстановка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преобразует функцию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в</a:t>
            </a:r>
          </a:p>
          <a:p>
            <a:pPr marL="0" indent="0">
              <a:spcBef>
                <a:spcPts val="0"/>
              </a:spcBef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функцию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определенную на отрезке</a:t>
            </a:r>
          </a:p>
          <a:p>
            <a:pPr marL="0" indent="0">
              <a:spcBef>
                <a:spcPts val="0"/>
              </a:spcBef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     и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имеющую период 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 = 2</a:t>
            </a:r>
            <a:r>
              <a:rPr lang="el-GR" sz="2600" dirty="0" smtClean="0">
                <a:solidFill>
                  <a:prstClr val="black"/>
                </a:solidFill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ru-RU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ru-RU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</a:t>
            </a:r>
            <a:r>
              <a:rPr lang="ru-RU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ункцию </a:t>
            </a:r>
            <a:r>
              <a:rPr lang="el-GR" sz="2600" dirty="0" smtClean="0">
                <a:solidFill>
                  <a:prstClr val="black"/>
                </a:solidFill>
                <a:latin typeface="Cambria Math"/>
                <a:ea typeface="Cambria Math"/>
                <a:cs typeface="Arial" pitchFamily="34" charset="0"/>
              </a:rPr>
              <a:t>φ</a:t>
            </a:r>
            <a:r>
              <a:rPr lang="ru-RU" sz="2600" dirty="0" smtClean="0">
                <a:solidFill>
                  <a:prstClr val="black"/>
                </a:solidFill>
                <a:latin typeface="Cambria Math"/>
                <a:ea typeface="Cambria Math"/>
                <a:cs typeface="Arial" pitchFamily="34" charset="0"/>
              </a:rPr>
              <a:t>(</a:t>
            </a:r>
            <a:r>
              <a:rPr lang="en-US" sz="2600" i="1" dirty="0" smtClean="0">
                <a:solidFill>
                  <a:prstClr val="black"/>
                </a:solidFill>
                <a:latin typeface="Cambria Math"/>
                <a:ea typeface="Cambria Math"/>
                <a:cs typeface="Arial" pitchFamily="34" charset="0"/>
              </a:rPr>
              <a:t>t</a:t>
            </a:r>
            <a:r>
              <a:rPr lang="en-US" sz="2600" dirty="0" smtClean="0">
                <a:solidFill>
                  <a:prstClr val="black"/>
                </a:solidFill>
                <a:latin typeface="Cambria Math"/>
                <a:ea typeface="Cambria Math"/>
                <a:cs typeface="Arial" pitchFamily="34" charset="0"/>
              </a:rPr>
              <a:t>) </a:t>
            </a:r>
            <a:r>
              <a:rPr lang="ru-RU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можно разложить в ряд Фурье.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77" y="2492896"/>
            <a:ext cx="10096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2095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118903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668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784976" cy="57214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Доказать, что если ряд с положительными членами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сходится, то ряд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расходится, где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остаток  ряда.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Решение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                        ;  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37" y="908720"/>
            <a:ext cx="22288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61070"/>
            <a:ext cx="24098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06141"/>
            <a:ext cx="24765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3" y="2420888"/>
            <a:ext cx="19050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63713"/>
            <a:ext cx="18954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3" y="3099817"/>
            <a:ext cx="28098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627" y="2996952"/>
            <a:ext cx="49434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71714"/>
            <a:ext cx="44291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2" y="4824214"/>
            <a:ext cx="42767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5024239"/>
            <a:ext cx="1600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421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«Кирпичи»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59832" y="2132856"/>
            <a:ext cx="1584176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837062" y="2780928"/>
            <a:ext cx="1584176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198" y="3429000"/>
            <a:ext cx="160972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572000" y="4093195"/>
            <a:ext cx="1584176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44008" y="4741267"/>
            <a:ext cx="1584176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716016" y="5410481"/>
            <a:ext cx="1584176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8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Возвращаясь к переменной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получим</a:t>
            </a:r>
            <a:endParaRPr lang="ru-RU" sz="26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8640"/>
            <a:ext cx="49149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99" y="2624039"/>
            <a:ext cx="5343525" cy="89535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/>
            </a:solidFill>
          </a:ln>
          <a:effectLst/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7" y="3645024"/>
            <a:ext cx="2066925" cy="952500"/>
          </a:xfrm>
          <a:prstGeom prst="rect">
            <a:avLst/>
          </a:prstGeom>
          <a:solidFill>
            <a:schemeClr val="accent3">
              <a:lumMod val="40000"/>
              <a:lumOff val="60000"/>
              <a:alpha val="83000"/>
            </a:schemeClr>
          </a:solidFill>
          <a:ln>
            <a:solidFill>
              <a:schemeClr val="accent1"/>
            </a:solidFill>
          </a:ln>
          <a:effectLst/>
          <a:extLst/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7" y="4725144"/>
            <a:ext cx="3181350" cy="952500"/>
          </a:xfrm>
          <a:prstGeom prst="rect">
            <a:avLst/>
          </a:prstGeom>
          <a:solidFill>
            <a:schemeClr val="accent3">
              <a:lumMod val="40000"/>
              <a:lumOff val="60000"/>
              <a:alpha val="90000"/>
            </a:schemeClr>
          </a:solidFill>
          <a:ln>
            <a:solidFill>
              <a:schemeClr val="accent1"/>
            </a:solidFill>
          </a:ln>
          <a:effectLst/>
          <a:ex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48361"/>
            <a:ext cx="3105150" cy="952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  <a:ex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01366"/>
            <a:ext cx="22574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75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06613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Ряд Фурье для четных и нечетных функций </a:t>
            </a:r>
            <a:br>
              <a:rPr lang="ru-RU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ru-RU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с периодом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9" y="1772816"/>
            <a:ext cx="3438095" cy="895238"/>
          </a:xfrm>
          <a:prstGeom prst="rect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>
            <a:solidFill>
              <a:schemeClr val="accent1"/>
            </a:solidFill>
          </a:ln>
          <a:effectLst/>
          <a:ex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47" y="3933056"/>
            <a:ext cx="3200400" cy="971550"/>
          </a:xfrm>
          <a:prstGeom prst="rect">
            <a:avLst/>
          </a:prstGeom>
          <a:solidFill>
            <a:schemeClr val="accent3">
              <a:lumMod val="40000"/>
              <a:lumOff val="60000"/>
              <a:alpha val="74000"/>
            </a:schemeClr>
          </a:solidFill>
          <a:ln>
            <a:solidFill>
              <a:schemeClr val="accent1"/>
            </a:solidFill>
          </a:ln>
          <a:effectLst/>
          <a:extLst/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2816"/>
            <a:ext cx="2704762" cy="895238"/>
          </a:xfrm>
          <a:prstGeom prst="rect">
            <a:avLst/>
          </a:prstGeom>
          <a:solidFill>
            <a:schemeClr val="tx2">
              <a:lumMod val="40000"/>
              <a:lumOff val="60000"/>
              <a:alpha val="46000"/>
            </a:schemeClr>
          </a:solidFill>
          <a:ln>
            <a:solidFill>
              <a:schemeClr val="accent1"/>
            </a:solidFill>
          </a:ln>
          <a:effectLst/>
          <a:ex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57922"/>
            <a:ext cx="3114675" cy="971550"/>
          </a:xfrm>
          <a:prstGeom prst="rect">
            <a:avLst/>
          </a:prstGeom>
          <a:solidFill>
            <a:schemeClr val="accent3">
              <a:lumMod val="40000"/>
              <a:lumOff val="60000"/>
              <a:alpha val="73000"/>
            </a:schemeClr>
          </a:solidFill>
          <a:ln>
            <a:solidFill>
              <a:schemeClr val="accent1"/>
            </a:solidFill>
          </a:ln>
          <a:effectLst/>
          <a:ex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4" y="2809900"/>
            <a:ext cx="2085975" cy="971550"/>
          </a:xfrm>
          <a:prstGeom prst="rect">
            <a:avLst/>
          </a:prstGeom>
          <a:solidFill>
            <a:schemeClr val="accent3">
              <a:lumMod val="40000"/>
              <a:lumOff val="60000"/>
              <a:alpha val="77000"/>
            </a:schemeClr>
          </a:solidFill>
          <a:ln>
            <a:solidFill>
              <a:schemeClr val="accent1"/>
            </a:solidFill>
          </a:ln>
          <a:effectLst/>
          <a:extLst/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644008" y="1412776"/>
            <a:ext cx="0" cy="3384376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Разложить в ряд Фурье на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отрезке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-3;+3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функцию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Решение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08720"/>
            <a:ext cx="42862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5" y="4509120"/>
            <a:ext cx="4448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52006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80109"/>
            <a:ext cx="20193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1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42862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1"/>
            <a:ext cx="6057900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2859"/>
            <a:ext cx="3038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1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05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712968" cy="6048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Ряд Фурье для непериодических функций</a:t>
            </a:r>
          </a:p>
          <a:p>
            <a:pPr marL="0" indent="0">
              <a:buNone/>
            </a:pPr>
            <a:endParaRPr lang="ru-RU" sz="11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Выделим участок функции, подлежащий разложению в ряд Фурье.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marL="714375" indent="-714375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Разложим его как периодическую функцию с периодом</a:t>
            </a:r>
            <a:endParaRPr lang="ru-RU" sz="2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1785938"/>
            <a:ext cx="4716463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131593"/>
            <a:ext cx="2600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40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Полученный ряд Фурье сходится к функции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на участке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;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741616" y="1800225"/>
            <a:ext cx="5080635" cy="3270250"/>
            <a:chOff x="0" y="0"/>
            <a:chExt cx="5080820" cy="3270250"/>
          </a:xfrm>
        </p:grpSpPr>
        <p:cxnSp>
          <p:nvCxnSpPr>
            <p:cNvPr id="6" name="Прямая со стрелкой 5"/>
            <p:cNvCxnSpPr/>
            <p:nvPr/>
          </p:nvCxnSpPr>
          <p:spPr>
            <a:xfrm>
              <a:off x="0" y="2545773"/>
              <a:ext cx="508063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602672" y="0"/>
              <a:ext cx="0" cy="327025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 7"/>
            <p:cNvSpPr/>
            <p:nvPr/>
          </p:nvSpPr>
          <p:spPr>
            <a:xfrm>
              <a:off x="2036618" y="280555"/>
              <a:ext cx="899096" cy="1743351"/>
            </a:xfrm>
            <a:custGeom>
              <a:avLst/>
              <a:gdLst>
                <a:gd name="connsiteX0" fmla="*/ 0 w 899096"/>
                <a:gd name="connsiteY0" fmla="*/ 1396539 h 1743351"/>
                <a:gd name="connsiteX1" fmla="*/ 313727 w 899096"/>
                <a:gd name="connsiteY1" fmla="*/ 1740874 h 1743351"/>
                <a:gd name="connsiteX2" fmla="*/ 443809 w 899096"/>
                <a:gd name="connsiteY2" fmla="*/ 1239676 h 1743351"/>
                <a:gd name="connsiteX3" fmla="*/ 585369 w 899096"/>
                <a:gd name="connsiteY3" fmla="*/ 53634 h 1743351"/>
                <a:gd name="connsiteX4" fmla="*/ 899096 w 899096"/>
                <a:gd name="connsiteY4" fmla="*/ 313798 h 174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096" h="1743351">
                  <a:moveTo>
                    <a:pt x="0" y="1396539"/>
                  </a:moveTo>
                  <a:cubicBezTo>
                    <a:pt x="119879" y="1581778"/>
                    <a:pt x="239759" y="1767018"/>
                    <a:pt x="313727" y="1740874"/>
                  </a:cubicBezTo>
                  <a:cubicBezTo>
                    <a:pt x="387695" y="1714730"/>
                    <a:pt x="398535" y="1520883"/>
                    <a:pt x="443809" y="1239676"/>
                  </a:cubicBezTo>
                  <a:cubicBezTo>
                    <a:pt x="489083" y="958469"/>
                    <a:pt x="509488" y="207947"/>
                    <a:pt x="585369" y="53634"/>
                  </a:cubicBezTo>
                  <a:cubicBezTo>
                    <a:pt x="661250" y="-100679"/>
                    <a:pt x="780173" y="106559"/>
                    <a:pt x="899096" y="313798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2036618" y="103910"/>
              <a:ext cx="0" cy="24790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2930236" y="103910"/>
              <a:ext cx="571" cy="24785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2"/>
            <p:cNvSpPr txBox="1">
              <a:spLocks noChangeArrowheads="1"/>
            </p:cNvSpPr>
            <p:nvPr/>
          </p:nvSpPr>
          <p:spPr bwMode="auto">
            <a:xfrm>
              <a:off x="1797627" y="2556164"/>
              <a:ext cx="418990" cy="421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400" i="1">
                  <a:effectLst/>
                  <a:latin typeface="Times New Roman"/>
                  <a:ea typeface="Calibri"/>
                  <a:cs typeface="Times New Roman"/>
                </a:rPr>
                <a:t>a</a:t>
              </a:r>
              <a:endParaRPr lang="ru-RU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Надпись 2"/>
            <p:cNvSpPr txBox="1">
              <a:spLocks noChangeArrowheads="1"/>
            </p:cNvSpPr>
            <p:nvPr/>
          </p:nvSpPr>
          <p:spPr bwMode="auto">
            <a:xfrm>
              <a:off x="2732809" y="2556164"/>
              <a:ext cx="418990" cy="421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400" i="1">
                  <a:effectLst/>
                  <a:latin typeface="Times New Roman"/>
                  <a:ea typeface="Calibri"/>
                  <a:cs typeface="Times New Roman"/>
                </a:rPr>
                <a:t>b</a:t>
              </a:r>
              <a:endParaRPr lang="ru-RU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3" name="Надпись 2"/>
            <p:cNvSpPr txBox="1">
              <a:spLocks noChangeArrowheads="1"/>
            </p:cNvSpPr>
            <p:nvPr/>
          </p:nvSpPr>
          <p:spPr bwMode="auto">
            <a:xfrm>
              <a:off x="4125191" y="1122219"/>
              <a:ext cx="955629" cy="65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400" b="1" i="1">
                  <a:effectLst/>
                  <a:latin typeface="Times New Roman"/>
                  <a:ea typeface="Calibri"/>
                  <a:cs typeface="Times New Roman"/>
                </a:rPr>
                <a:t>f</a:t>
              </a:r>
              <a:r>
                <a:rPr lang="en-US" sz="2200" b="1" baseline="-25000">
                  <a:effectLst/>
                  <a:latin typeface="Times New Roman"/>
                  <a:ea typeface="Calibri"/>
                  <a:cs typeface="Times New Roman"/>
                </a:rPr>
                <a:t>1</a:t>
              </a:r>
              <a:r>
                <a:rPr lang="en-US" sz="2400" b="1" i="1">
                  <a:effectLst/>
                  <a:latin typeface="Times New Roman"/>
                  <a:ea typeface="Calibri"/>
                  <a:cs typeface="Times New Roman"/>
                </a:rPr>
                <a:t>(x)</a:t>
              </a:r>
              <a:endParaRPr lang="ru-RU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40" y="2080780"/>
            <a:ext cx="365125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57048"/>
            <a:ext cx="4303713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Ряд Фурье в комплексной форме</a:t>
            </a:r>
            <a:endParaRPr lang="ru-RU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Из формулы Эйлера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		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следуют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				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отсюда: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8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buNone/>
            </a:pP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Подставим эти формулы в ряд Фурье, получим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052736"/>
            <a:ext cx="24479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4914900" cy="828675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  <a:effectLst/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47" y="2600325"/>
            <a:ext cx="54673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46" y="4077072"/>
            <a:ext cx="59817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6521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324</Words>
  <Application>Microsoft Office PowerPoint</Application>
  <PresentationFormat>Экран (4:3)</PresentationFormat>
  <Paragraphs>142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Лекция 6</vt:lpstr>
      <vt:lpstr>Ряд Фурье для функций произвольного периода</vt:lpstr>
      <vt:lpstr>Презентация PowerPoint</vt:lpstr>
      <vt:lpstr>Ряд Фурье для четных и нечетных функций  с периодом 2l</vt:lpstr>
      <vt:lpstr>Презентация PowerPoint</vt:lpstr>
      <vt:lpstr>Презентация PowerPoint</vt:lpstr>
      <vt:lpstr>Презентация PowerPoint</vt:lpstr>
      <vt:lpstr>Презентация PowerPoint</vt:lpstr>
      <vt:lpstr>Ряд Фурье в комплексной форме</vt:lpstr>
      <vt:lpstr>Презентация PowerPoint</vt:lpstr>
      <vt:lpstr>Презентация PowerPoint</vt:lpstr>
      <vt:lpstr>Презентация PowerPoint</vt:lpstr>
      <vt:lpstr>Презентация PowerPoint</vt:lpstr>
      <vt:lpstr>Интеграл Фурье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Задачи</vt:lpstr>
      <vt:lpstr>Презентация PowerPoint</vt:lpstr>
      <vt:lpstr>«Кирпичи»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Vova</dc:creator>
  <cp:lastModifiedBy>Vova</cp:lastModifiedBy>
  <cp:revision>110</cp:revision>
  <dcterms:created xsi:type="dcterms:W3CDTF">2016-09-24T04:21:57Z</dcterms:created>
  <dcterms:modified xsi:type="dcterms:W3CDTF">2016-10-10T12:53:01Z</dcterms:modified>
</cp:coreProperties>
</file>