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91" r:id="rId3"/>
    <p:sldId id="305" r:id="rId4"/>
    <p:sldId id="289" r:id="rId5"/>
    <p:sldId id="292" r:id="rId6"/>
    <p:sldId id="304" r:id="rId7"/>
    <p:sldId id="293" r:id="rId8"/>
    <p:sldId id="294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6" r:id="rId19"/>
    <p:sldId id="307" r:id="rId20"/>
    <p:sldId id="308" r:id="rId21"/>
    <p:sldId id="309" r:id="rId22"/>
    <p:sldId id="313" r:id="rId23"/>
    <p:sldId id="31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3" autoAdjust="0"/>
    <p:restoredTop sz="94660"/>
  </p:normalViewPr>
  <p:slideViewPr>
    <p:cSldViewPr>
      <p:cViewPr varScale="1">
        <p:scale>
          <a:sx n="80" d="100"/>
          <a:sy n="80" d="100"/>
        </p:scale>
        <p:origin x="-18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1BAB-E67C-4719-9049-440308302E3E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AF18-5DE2-4353-9FD4-64C88F9DD2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AF18-5DE2-4353-9FD4-64C88F9DD2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emf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7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99023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Линии и области в комплексной плоскости</a:t>
            </a:r>
            <a:endParaRPr lang="ru-RU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0405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                         -</a:t>
            </a:r>
            <a:r>
              <a:rPr lang="ru-RU" sz="2800" dirty="0" smtClean="0"/>
              <a:t>окружность радиуса </a:t>
            </a:r>
            <a:r>
              <a:rPr lang="en-US" sz="2800" dirty="0" smtClean="0"/>
              <a:t>R</a:t>
            </a:r>
            <a:r>
              <a:rPr lang="ru-RU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с центром в  точке </a:t>
            </a:r>
            <a:r>
              <a:rPr lang="en-US" sz="2800" dirty="0" smtClean="0"/>
              <a:t>z</a:t>
            </a:r>
            <a:r>
              <a:rPr lang="en-US" sz="2000" dirty="0" smtClean="0"/>
              <a:t>0</a:t>
            </a:r>
            <a:r>
              <a:rPr lang="ru-RU" sz="2000" dirty="0" smtClean="0"/>
              <a:t>;</a:t>
            </a:r>
            <a:r>
              <a:rPr lang="ru-RU" sz="28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800" dirty="0" smtClean="0"/>
              <a:t>                                                                                </a:t>
            </a:r>
            <a:r>
              <a:rPr lang="ru-RU" sz="2800" dirty="0" smtClean="0"/>
              <a:t>-кольцо;</a:t>
            </a:r>
          </a:p>
          <a:p>
            <a:pPr marL="0" indent="0">
              <a:spcBef>
                <a:spcPts val="600"/>
              </a:spcBef>
              <a:buNone/>
            </a:pPr>
            <a:endParaRPr lang="ru-RU" sz="2800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000" dirty="0" smtClean="0"/>
              <a:t>                             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/>
              <a:t>                                                               -угол</a:t>
            </a:r>
          </a:p>
          <a:p>
            <a:pPr marL="0" indent="0">
              <a:spcBef>
                <a:spcPts val="600"/>
              </a:spcBef>
              <a:buNone/>
            </a:pPr>
            <a:endParaRPr lang="ru-RU" sz="2800" dirty="0"/>
          </a:p>
          <a:p>
            <a:pPr marL="0" indent="0">
              <a:spcBef>
                <a:spcPts val="60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полоса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75" y="1340768"/>
            <a:ext cx="18097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0" y="2279439"/>
            <a:ext cx="7294780" cy="157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767" y="2721496"/>
            <a:ext cx="191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68959"/>
            <a:ext cx="9153112" cy="183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54" y="3465842"/>
            <a:ext cx="1809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6" y="4581128"/>
            <a:ext cx="9508311" cy="187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44" y="4613859"/>
            <a:ext cx="9508311" cy="187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0" y="4257278"/>
            <a:ext cx="1724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51477"/>
            <a:ext cx="17335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92417"/>
            <a:ext cx="2520280" cy="203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91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ru-RU" dirty="0"/>
              <a:t>Изобразить на комплексной плоскости область, удовлетворяющую </a:t>
            </a:r>
            <a:r>
              <a:rPr lang="ru-RU" dirty="0" smtClean="0"/>
              <a:t>условиям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;                       ;               ;              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1352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90104"/>
            <a:ext cx="19812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47278"/>
            <a:ext cx="11811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47278"/>
            <a:ext cx="1190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11" y="2218779"/>
            <a:ext cx="4246549" cy="456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85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Изобразить область…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35" y="1268760"/>
            <a:ext cx="18954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85" y="1890936"/>
            <a:ext cx="22193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72" y="2924944"/>
            <a:ext cx="1190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73" y="3496129"/>
            <a:ext cx="135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98" y="1030237"/>
            <a:ext cx="5393382" cy="5372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97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Функции комплексного переменного</a:t>
            </a:r>
            <a:endParaRPr lang="ru-RU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99" y="3212976"/>
            <a:ext cx="5151566" cy="23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7544" y="5445224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    </a:t>
            </a:r>
            <a:r>
              <a:rPr lang="en-US" sz="2800" dirty="0" smtClean="0"/>
              <a:t>D</a:t>
            </a:r>
            <a:r>
              <a:rPr lang="ru-RU" sz="2800" dirty="0" smtClean="0"/>
              <a:t>  </a:t>
            </a:r>
            <a:r>
              <a:rPr lang="en-US" sz="2800" dirty="0" smtClean="0"/>
              <a:t>-</a:t>
            </a:r>
            <a:r>
              <a:rPr lang="ru-RU" sz="2800" dirty="0" smtClean="0"/>
              <a:t>область определения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0728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Определение.</a:t>
            </a:r>
            <a:r>
              <a:rPr lang="ru-RU" sz="2400" dirty="0"/>
              <a:t> Если каждому числу (точке) </a:t>
            </a:r>
            <a:r>
              <a:rPr lang="en-US" sz="2400" i="1" dirty="0"/>
              <a:t>z </a:t>
            </a:r>
            <a:r>
              <a:rPr lang="el-GR" sz="2400" dirty="0" smtClean="0"/>
              <a:t>ϵ</a:t>
            </a:r>
            <a:r>
              <a:rPr lang="en-US" sz="2400" i="1" dirty="0" smtClean="0"/>
              <a:t>D </a:t>
            </a:r>
            <a:r>
              <a:rPr lang="ru-RU" sz="2400" dirty="0"/>
              <a:t>по некоторому правилу поставлено в соответствие </a:t>
            </a:r>
            <a:r>
              <a:rPr lang="ru-RU" sz="2400" dirty="0" smtClean="0"/>
              <a:t>число </a:t>
            </a:r>
            <a:r>
              <a:rPr lang="ru-RU" sz="2400" dirty="0"/>
              <a:t>(точка) </a:t>
            </a:r>
            <a:r>
              <a:rPr lang="en-US" sz="2400" i="1" dirty="0" smtClean="0"/>
              <a:t>w </a:t>
            </a:r>
            <a:r>
              <a:rPr lang="el-GR" sz="2400" dirty="0" smtClean="0"/>
              <a:t>ϵ</a:t>
            </a:r>
            <a:r>
              <a:rPr lang="en-US" sz="2400" i="1" dirty="0" smtClean="0"/>
              <a:t>E</a:t>
            </a:r>
            <a:r>
              <a:rPr lang="ru-RU" sz="2400" dirty="0"/>
              <a:t>, то говорят, что на </a:t>
            </a:r>
            <a:r>
              <a:rPr lang="ru-RU" sz="2400" dirty="0" smtClean="0"/>
              <a:t>комплексной плоскости </a:t>
            </a:r>
            <a:r>
              <a:rPr lang="ru-RU" sz="2400" dirty="0"/>
              <a:t>определена </a:t>
            </a:r>
            <a:r>
              <a:rPr lang="ru-RU" sz="2400" i="1" dirty="0" smtClean="0"/>
              <a:t>функция комплексного переменного </a:t>
            </a:r>
            <a:r>
              <a:rPr lang="en-US" sz="2400" b="1" i="1" dirty="0"/>
              <a:t>w</a:t>
            </a:r>
            <a:r>
              <a:rPr lang="ru-RU" sz="2400" b="1" i="1" dirty="0"/>
              <a:t>= </a:t>
            </a:r>
            <a:r>
              <a:rPr lang="en-US" sz="2400" b="1" i="1" dirty="0"/>
              <a:t>f</a:t>
            </a:r>
            <a:r>
              <a:rPr lang="ru-RU" sz="2400" b="1" i="1" dirty="0"/>
              <a:t> (</a:t>
            </a:r>
            <a:r>
              <a:rPr lang="en-US" sz="2400" b="1" i="1" dirty="0"/>
              <a:t>z</a:t>
            </a:r>
            <a:r>
              <a:rPr lang="ru-RU" sz="2400" b="1" i="1" dirty="0"/>
              <a:t>)</a:t>
            </a:r>
            <a:r>
              <a:rPr lang="ru-RU" sz="2400" dirty="0"/>
              <a:t>, отображающая множество </a:t>
            </a:r>
            <a:r>
              <a:rPr lang="en-US" sz="2400" i="1" dirty="0"/>
              <a:t>D </a:t>
            </a:r>
            <a:r>
              <a:rPr lang="ru-RU" sz="2400" dirty="0"/>
              <a:t>в множество </a:t>
            </a:r>
            <a:r>
              <a:rPr lang="en-US" sz="2400" i="1" dirty="0"/>
              <a:t>E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</a:t>
            </a:r>
            <a:r>
              <a:rPr lang="en-US" sz="3200" i="1" dirty="0" smtClean="0"/>
              <a:t>D                                            E</a:t>
            </a:r>
            <a:endParaRPr lang="ru-RU" sz="3200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62897" y="5445224"/>
            <a:ext cx="3641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 </a:t>
            </a:r>
            <a:r>
              <a:rPr lang="en-US" sz="2800" i="1" dirty="0" smtClean="0"/>
              <a:t>E</a:t>
            </a:r>
            <a:r>
              <a:rPr lang="ru-RU" sz="2800" dirty="0" smtClean="0"/>
              <a:t>  </a:t>
            </a:r>
            <a:r>
              <a:rPr lang="en-US" sz="2800" dirty="0" smtClean="0"/>
              <a:t>-</a:t>
            </a:r>
            <a:r>
              <a:rPr lang="ru-RU" sz="2800" dirty="0" smtClean="0"/>
              <a:t>область значений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1887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51035"/>
            <a:ext cx="8640960" cy="617430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 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ru-RU" sz="2800" dirty="0" smtClean="0"/>
              <a:t>однозначная функция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                                                                 </a:t>
            </a:r>
            <a:r>
              <a:rPr lang="ru-RU" sz="2800" dirty="0" smtClean="0"/>
              <a:t>пример: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        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 dirty="0" smtClean="0"/>
              <a:t>                                        -многозначная функция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    пример: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err="1" smtClean="0"/>
              <a:t>Бесконечнозначная</a:t>
            </a:r>
            <a:r>
              <a:rPr lang="ru-RU" sz="2800" dirty="0" smtClean="0"/>
              <a:t> функция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15" y="476672"/>
            <a:ext cx="69040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411256" y="1240486"/>
            <a:ext cx="4220845" cy="1094739"/>
            <a:chOff x="0" y="0"/>
            <a:chExt cx="4221173" cy="1094764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0" y="157504"/>
              <a:ext cx="2094865" cy="937260"/>
              <a:chOff x="0" y="0"/>
              <a:chExt cx="2094865" cy="937260"/>
            </a:xfrm>
          </p:grpSpPr>
          <p:sp>
            <p:nvSpPr>
              <p:cNvPr id="14" name="Параллелограмм 13"/>
              <p:cNvSpPr/>
              <p:nvPr/>
            </p:nvSpPr>
            <p:spPr>
              <a:xfrm>
                <a:off x="0" y="0"/>
                <a:ext cx="2094865" cy="937260"/>
              </a:xfrm>
              <a:prstGeom prst="parallelogram">
                <a:avLst>
                  <a:gd name="adj" fmla="val 49699"/>
                </a:avLst>
              </a:prstGeom>
              <a:noFill/>
              <a:ln w="12700"/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15" name="Прямая со стрелкой 14"/>
              <p:cNvCxnSpPr/>
              <p:nvPr/>
            </p:nvCxnSpPr>
            <p:spPr>
              <a:xfrm flipV="1">
                <a:off x="448734" y="457200"/>
                <a:ext cx="1236133" cy="21167"/>
              </a:xfrm>
              <a:prstGeom prst="straightConnector1">
                <a:avLst/>
              </a:prstGeom>
              <a:ln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872067" y="63500"/>
                <a:ext cx="389467" cy="770256"/>
              </a:xfrm>
              <a:prstGeom prst="straightConnector1">
                <a:avLst/>
              </a:prstGeom>
              <a:ln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Группа 6"/>
            <p:cNvGrpSpPr/>
            <p:nvPr/>
          </p:nvGrpSpPr>
          <p:grpSpPr>
            <a:xfrm>
              <a:off x="2126308" y="157504"/>
              <a:ext cx="2094865" cy="937260"/>
              <a:chOff x="0" y="0"/>
              <a:chExt cx="2094865" cy="937260"/>
            </a:xfrm>
          </p:grpSpPr>
          <p:sp>
            <p:nvSpPr>
              <p:cNvPr id="11" name="Параллелограмм 10"/>
              <p:cNvSpPr/>
              <p:nvPr/>
            </p:nvSpPr>
            <p:spPr>
              <a:xfrm>
                <a:off x="0" y="0"/>
                <a:ext cx="2094865" cy="937260"/>
              </a:xfrm>
              <a:prstGeom prst="parallelogram">
                <a:avLst>
                  <a:gd name="adj" fmla="val 49699"/>
                </a:avLst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448734" y="457200"/>
                <a:ext cx="1236133" cy="21167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V="1">
                <a:off x="872067" y="63500"/>
                <a:ext cx="389467" cy="77025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Полилиния 7"/>
            <p:cNvSpPr/>
            <p:nvPr/>
          </p:nvSpPr>
          <p:spPr>
            <a:xfrm>
              <a:off x="1408788" y="0"/>
              <a:ext cx="2217512" cy="470157"/>
            </a:xfrm>
            <a:custGeom>
              <a:avLst/>
              <a:gdLst>
                <a:gd name="connsiteX0" fmla="*/ 0 w 2365593"/>
                <a:gd name="connsiteY0" fmla="*/ 588656 h 610868"/>
                <a:gd name="connsiteX1" fmla="*/ 1158733 w 2365593"/>
                <a:gd name="connsiteY1" fmla="*/ 34 h 610868"/>
                <a:gd name="connsiteX2" fmla="*/ 2365593 w 2365593"/>
                <a:gd name="connsiteY2" fmla="*/ 610868 h 610868"/>
                <a:gd name="connsiteX3" fmla="*/ 2365593 w 2365593"/>
                <a:gd name="connsiteY3" fmla="*/ 610868 h 610868"/>
                <a:gd name="connsiteX0" fmla="*/ 0 w 2365593"/>
                <a:gd name="connsiteY0" fmla="*/ 377503 h 399715"/>
                <a:gd name="connsiteX1" fmla="*/ 1143923 w 2365593"/>
                <a:gd name="connsiteY1" fmla="*/ 115 h 399715"/>
                <a:gd name="connsiteX2" fmla="*/ 2365593 w 2365593"/>
                <a:gd name="connsiteY2" fmla="*/ 399715 h 399715"/>
                <a:gd name="connsiteX3" fmla="*/ 2365593 w 2365593"/>
                <a:gd name="connsiteY3" fmla="*/ 399715 h 3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93" h="399715">
                  <a:moveTo>
                    <a:pt x="0" y="377503"/>
                  </a:moveTo>
                  <a:cubicBezTo>
                    <a:pt x="382234" y="81341"/>
                    <a:pt x="749658" y="-3587"/>
                    <a:pt x="1143923" y="115"/>
                  </a:cubicBezTo>
                  <a:cubicBezTo>
                    <a:pt x="1538188" y="3817"/>
                    <a:pt x="2161981" y="333115"/>
                    <a:pt x="2365593" y="399715"/>
                  </a:cubicBezTo>
                  <a:lnTo>
                    <a:pt x="2365593" y="39971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headEnd type="oval" w="sm" len="sm"/>
              <a:tail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Надпись 2"/>
            <p:cNvSpPr txBox="1">
              <a:spLocks noChangeArrowheads="1"/>
            </p:cNvSpPr>
            <p:nvPr/>
          </p:nvSpPr>
          <p:spPr bwMode="auto">
            <a:xfrm>
              <a:off x="3578848" y="157504"/>
              <a:ext cx="325120" cy="450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>
                  <a:effectLst/>
                  <a:latin typeface="Times New Roman"/>
                  <a:ea typeface="Times New Roman"/>
                </a:rPr>
                <a:t>w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Надпись 2"/>
            <p:cNvSpPr txBox="1">
              <a:spLocks noChangeArrowheads="1"/>
            </p:cNvSpPr>
            <p:nvPr/>
          </p:nvSpPr>
          <p:spPr bwMode="auto">
            <a:xfrm>
              <a:off x="1137531" y="223131"/>
              <a:ext cx="325186" cy="45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>
                  <a:effectLst/>
                  <a:latin typeface="Times New Roman"/>
                  <a:ea typeface="Times New Roman"/>
                </a:rPr>
                <a:t>z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4678363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69" y="4149080"/>
            <a:ext cx="1571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49" y="2078050"/>
            <a:ext cx="14192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39" y="5520431"/>
            <a:ext cx="56864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60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424936" cy="5793507"/>
          </a:xfrm>
        </p:spPr>
        <p:txBody>
          <a:bodyPr/>
          <a:lstStyle/>
          <a:p>
            <a:r>
              <a:rPr lang="ru-RU" dirty="0" smtClean="0"/>
              <a:t>Квадратичная функция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Инверсия относительно единичной окружности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28" y="1340768"/>
            <a:ext cx="59055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28" y="3898776"/>
            <a:ext cx="643731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45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Предел и непрерывность </a:t>
            </a:r>
            <a:r>
              <a:rPr lang="ru-RU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ф.к.п</a:t>
            </a:r>
            <a:r>
              <a:rPr lang="ru-RU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ru-RU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145435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0"/>
              </a:spcBef>
              <a:buNone/>
            </a:pPr>
            <a:r>
              <a:rPr lang="ru-RU" sz="2800" b="1" i="1" dirty="0" smtClean="0"/>
              <a:t>Определение.</a:t>
            </a:r>
            <a:r>
              <a:rPr lang="ru-RU" sz="2800" dirty="0"/>
              <a:t> Число </a:t>
            </a:r>
            <a:r>
              <a:rPr lang="en-US" sz="2800" i="1" dirty="0"/>
              <a:t>w</a:t>
            </a:r>
            <a:r>
              <a:rPr lang="ru-RU" sz="2800" i="1" baseline="-25000" dirty="0"/>
              <a:t>0</a:t>
            </a:r>
            <a:r>
              <a:rPr lang="ru-RU" sz="2800" i="1" dirty="0"/>
              <a:t> </a:t>
            </a:r>
            <a:r>
              <a:rPr lang="ru-RU" sz="2800" dirty="0"/>
              <a:t>называется </a:t>
            </a:r>
            <a:r>
              <a:rPr lang="ru-RU" sz="2800" i="1" dirty="0"/>
              <a:t>пределом </a:t>
            </a:r>
            <a:r>
              <a:rPr lang="ru-RU" sz="2800" i="1" dirty="0" smtClean="0"/>
              <a:t>функции</a:t>
            </a:r>
          </a:p>
          <a:p>
            <a:pPr marL="266700" indent="-266700">
              <a:spcBef>
                <a:spcPts val="0"/>
              </a:spcBef>
              <a:buNone/>
            </a:pPr>
            <a:r>
              <a:rPr lang="ru-RU" sz="1200" i="1" dirty="0" smtClean="0"/>
              <a:t>  </a:t>
            </a:r>
          </a:p>
          <a:p>
            <a:pPr marL="266700" indent="-266700">
              <a:spcBef>
                <a:spcPts val="0"/>
              </a:spcBef>
              <a:buNone/>
            </a:pPr>
            <a:r>
              <a:rPr lang="en-US" sz="2800" i="1" dirty="0" smtClean="0"/>
              <a:t>w</a:t>
            </a:r>
            <a:r>
              <a:rPr lang="ru-RU" sz="2800" i="1" dirty="0"/>
              <a:t>= </a:t>
            </a:r>
            <a:r>
              <a:rPr lang="en-US" sz="2800" i="1" dirty="0"/>
              <a:t>f</a:t>
            </a:r>
            <a:r>
              <a:rPr lang="ru-RU" sz="2800" i="1" dirty="0"/>
              <a:t>(</a:t>
            </a:r>
            <a:r>
              <a:rPr lang="en-US" sz="2800" i="1" dirty="0"/>
              <a:t>z</a:t>
            </a:r>
            <a:r>
              <a:rPr lang="ru-RU" sz="2800" i="1" dirty="0"/>
              <a:t>)</a:t>
            </a:r>
            <a:r>
              <a:rPr lang="ru-RU" sz="2800" dirty="0"/>
              <a:t> в точке </a:t>
            </a:r>
            <a:r>
              <a:rPr lang="en-US" sz="2800" dirty="0"/>
              <a:t>z</a:t>
            </a:r>
            <a:r>
              <a:rPr lang="ru-RU" sz="2800" baseline="-25000" dirty="0" smtClean="0"/>
              <a:t>0                                            </a:t>
            </a:r>
            <a:r>
              <a:rPr lang="ru-RU" sz="2800" dirty="0" smtClean="0"/>
              <a:t>, </a:t>
            </a:r>
            <a:r>
              <a:rPr lang="ru-RU" sz="2800" dirty="0"/>
              <a:t>если для любого </a:t>
            </a:r>
            <a:r>
              <a:rPr lang="el-GR" sz="2800" dirty="0" smtClean="0">
                <a:latin typeface="Cambria Math"/>
                <a:ea typeface="Cambria Math"/>
              </a:rPr>
              <a:t>ε</a:t>
            </a:r>
            <a:r>
              <a:rPr lang="en-US" sz="2800" dirty="0" smtClean="0">
                <a:latin typeface="Cambria Math"/>
                <a:ea typeface="Cambria Math"/>
              </a:rPr>
              <a:t>&gt;0</a:t>
            </a:r>
            <a:r>
              <a:rPr lang="ru-RU" sz="2800" dirty="0" smtClean="0"/>
              <a:t> </a:t>
            </a:r>
          </a:p>
          <a:p>
            <a:pPr marL="266700" indent="-266700">
              <a:spcBef>
                <a:spcPts val="0"/>
              </a:spcBef>
              <a:buNone/>
            </a:pPr>
            <a:endParaRPr lang="ru-RU" sz="1600" dirty="0"/>
          </a:p>
          <a:p>
            <a:pPr marL="266700" indent="-266700">
              <a:spcBef>
                <a:spcPts val="0"/>
              </a:spcBef>
              <a:buNone/>
            </a:pPr>
            <a:r>
              <a:rPr lang="ru-RU" sz="2800" dirty="0" smtClean="0"/>
              <a:t>найдётся </a:t>
            </a:r>
            <a:r>
              <a:rPr lang="ru-RU" sz="2800" dirty="0"/>
              <a:t>такое </a:t>
            </a:r>
            <a:r>
              <a:rPr lang="ru-RU" sz="2800" dirty="0" smtClean="0"/>
              <a:t>число δ</a:t>
            </a:r>
            <a:r>
              <a:rPr lang="en-US" sz="2800" dirty="0" smtClean="0"/>
              <a:t>&gt;0</a:t>
            </a:r>
            <a:r>
              <a:rPr lang="ru-RU" sz="2800" dirty="0" smtClean="0"/>
              <a:t>, </a:t>
            </a:r>
            <a:r>
              <a:rPr lang="ru-RU" sz="2800" dirty="0"/>
              <a:t>что для всех </a:t>
            </a:r>
            <a:r>
              <a:rPr lang="ru-RU" sz="2800" dirty="0" smtClean="0"/>
              <a:t>          ,</a:t>
            </a:r>
          </a:p>
          <a:p>
            <a:pPr marL="266700" indent="-266700">
              <a:spcBef>
                <a:spcPts val="0"/>
              </a:spcBef>
              <a:buNone/>
            </a:pPr>
            <a:r>
              <a:rPr lang="ru-RU" sz="2800" dirty="0" smtClean="0"/>
              <a:t> </a:t>
            </a:r>
            <a:r>
              <a:rPr lang="ru-RU" sz="2800" dirty="0"/>
              <a:t>удовлетворяющих </a:t>
            </a:r>
            <a:r>
              <a:rPr lang="ru-RU" sz="2800" dirty="0" smtClean="0"/>
              <a:t>неравенству</a:t>
            </a:r>
            <a:r>
              <a:rPr lang="en-US" sz="2800" dirty="0" smtClean="0"/>
              <a:t> </a:t>
            </a:r>
            <a:r>
              <a:rPr lang="ru-RU" sz="2800" dirty="0" smtClean="0"/>
              <a:t>                   ,</a:t>
            </a:r>
          </a:p>
          <a:p>
            <a:pPr marL="266700" indent="-266700">
              <a:spcBef>
                <a:spcPts val="1200"/>
              </a:spcBef>
              <a:buNone/>
            </a:pPr>
            <a:r>
              <a:rPr lang="ru-RU" sz="2800" dirty="0" smtClean="0"/>
              <a:t> </a:t>
            </a:r>
            <a:r>
              <a:rPr lang="ru-RU" sz="2800" dirty="0"/>
              <a:t>выполняется неравенство </a:t>
            </a:r>
            <a:r>
              <a:rPr lang="en-US" sz="2800" dirty="0" smtClean="0"/>
              <a:t>                          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Это означает: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и  </a:t>
            </a:r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ru-RU" sz="2800" b="1" i="1" dirty="0" smtClean="0"/>
              <a:t>Сохраняются все свойства пределов</a:t>
            </a:r>
            <a:r>
              <a:rPr lang="ru-RU" sz="2800" dirty="0" smtClean="0"/>
              <a:t>.  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62980"/>
            <a:ext cx="876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01" y="2708920"/>
            <a:ext cx="15049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05" y="3299469"/>
            <a:ext cx="2085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67" y="4365104"/>
            <a:ext cx="27527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70040"/>
            <a:ext cx="27146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2398"/>
            <a:ext cx="23336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53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361950" indent="-361950">
              <a:buNone/>
            </a:pPr>
            <a:r>
              <a:rPr lang="ru-RU" sz="2600" u="sng" dirty="0"/>
              <a:t>Определение 1</a:t>
            </a:r>
            <a:r>
              <a:rPr lang="ru-RU" sz="2600" dirty="0"/>
              <a:t>. Функция </a:t>
            </a:r>
            <a:r>
              <a:rPr lang="en-US" sz="2600" i="1" dirty="0"/>
              <a:t>w</a:t>
            </a:r>
            <a:r>
              <a:rPr lang="ru-RU" sz="2600" i="1" dirty="0"/>
              <a:t> = </a:t>
            </a:r>
            <a:r>
              <a:rPr lang="en-US" sz="2600" i="1" dirty="0"/>
              <a:t>f</a:t>
            </a:r>
            <a:r>
              <a:rPr lang="ru-RU" sz="2600" i="1" dirty="0"/>
              <a:t>(</a:t>
            </a:r>
            <a:r>
              <a:rPr lang="en-US" sz="2600" i="1" dirty="0"/>
              <a:t>z</a:t>
            </a:r>
            <a:r>
              <a:rPr lang="ru-RU" sz="2600" i="1" dirty="0" smtClean="0"/>
              <a:t>) </a:t>
            </a:r>
            <a:r>
              <a:rPr lang="ru-RU" sz="2600" dirty="0" smtClean="0"/>
              <a:t>называется </a:t>
            </a:r>
            <a:r>
              <a:rPr lang="ru-RU" sz="2600" i="1" dirty="0"/>
              <a:t>непрерывной в точке </a:t>
            </a:r>
            <a:r>
              <a:rPr lang="en-US" sz="2600" i="1" dirty="0"/>
              <a:t>z</a:t>
            </a:r>
            <a:r>
              <a:rPr lang="ru-RU" sz="2600" i="1" baseline="-25000" dirty="0"/>
              <a:t>0</a:t>
            </a:r>
            <a:r>
              <a:rPr lang="ru-RU" sz="2600" dirty="0"/>
              <a:t>, если </a:t>
            </a:r>
            <a:r>
              <a:rPr lang="ru-RU" sz="2600" dirty="0" smtClean="0"/>
              <a:t>                                  .</a:t>
            </a:r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 </a:t>
            </a:r>
          </a:p>
          <a:p>
            <a:pPr marL="361950" indent="-361950">
              <a:buNone/>
            </a:pPr>
            <a:r>
              <a:rPr lang="ru-RU" sz="2600" u="sng" dirty="0" smtClean="0"/>
              <a:t>Определение </a:t>
            </a:r>
            <a:r>
              <a:rPr lang="ru-RU" sz="2600" u="sng" dirty="0"/>
              <a:t>2.</a:t>
            </a:r>
            <a:r>
              <a:rPr lang="ru-RU" sz="2600" dirty="0"/>
              <a:t> Функция </a:t>
            </a:r>
            <a:r>
              <a:rPr lang="ru-RU" sz="2600" i="1" dirty="0"/>
              <a:t>f(x)</a:t>
            </a:r>
            <a:r>
              <a:rPr lang="ru-RU" sz="2600" dirty="0"/>
              <a:t> непрерывна в точке </a:t>
            </a:r>
            <a:r>
              <a:rPr lang="ru-RU" sz="2600" i="1" dirty="0"/>
              <a:t>z</a:t>
            </a:r>
            <a:r>
              <a:rPr lang="ru-RU" sz="1600" dirty="0"/>
              <a:t>0</a:t>
            </a:r>
            <a:r>
              <a:rPr lang="ru-RU" sz="2600" dirty="0"/>
              <a:t> , если бесконечно малому приращению аргумента соответствует бесконечно малое приращение функции</a:t>
            </a:r>
            <a:r>
              <a:rPr lang="ru-RU" sz="2600" dirty="0" smtClean="0"/>
              <a:t>:</a:t>
            </a:r>
          </a:p>
          <a:p>
            <a:pPr marL="0" indent="0">
              <a:buNone/>
            </a:pPr>
            <a:endParaRPr lang="ru-RU" sz="2600" dirty="0"/>
          </a:p>
          <a:p>
            <a:pPr marL="361950" indent="-361950">
              <a:buNone/>
            </a:pPr>
            <a:r>
              <a:rPr lang="ru-RU" sz="2800" dirty="0" smtClean="0"/>
              <a:t>Функция </a:t>
            </a:r>
            <a:r>
              <a:rPr lang="en-US" sz="2800" i="1" dirty="0"/>
              <a:t>f</a:t>
            </a:r>
            <a:r>
              <a:rPr lang="ru-RU" sz="2800" i="1" dirty="0"/>
              <a:t>(</a:t>
            </a:r>
            <a:r>
              <a:rPr lang="en-US" sz="2800" i="1" dirty="0"/>
              <a:t>z</a:t>
            </a:r>
            <a:r>
              <a:rPr lang="ru-RU" sz="2800" i="1" dirty="0"/>
              <a:t>)</a:t>
            </a:r>
            <a:r>
              <a:rPr lang="ru-RU" sz="2800" dirty="0"/>
              <a:t> непрерывна в области </a:t>
            </a:r>
            <a:r>
              <a:rPr lang="en-US" sz="2800" i="1" dirty="0"/>
              <a:t>D</a:t>
            </a:r>
            <a:r>
              <a:rPr lang="ru-RU" sz="2800" dirty="0"/>
              <a:t>, если она непрерывна в каждой точке этой области</a:t>
            </a:r>
            <a:r>
              <a:rPr lang="ru-RU" sz="2800" dirty="0" smtClean="0"/>
              <a:t>.</a:t>
            </a:r>
          </a:p>
          <a:p>
            <a:pPr marL="361950" indent="-361950">
              <a:buNone/>
            </a:pPr>
            <a:endParaRPr lang="ru-RU" sz="2800" dirty="0"/>
          </a:p>
          <a:p>
            <a:pPr marL="361950" indent="-361950">
              <a:buNone/>
            </a:pPr>
            <a:r>
              <a:rPr lang="ru-RU" sz="2800" b="1" dirty="0" smtClean="0"/>
              <a:t>Сохраняются все свойства непрерывных функций.</a:t>
            </a:r>
            <a:endParaRPr lang="ru-RU" sz="2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66" y="774067"/>
            <a:ext cx="2376263" cy="60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944"/>
            <a:ext cx="1886892" cy="56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18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accent1"/>
                </a:solidFill>
              </a:rPr>
              <a:t>Основные элементарные </a:t>
            </a:r>
            <a:r>
              <a:rPr lang="ru-RU" sz="3200" b="1" dirty="0" err="1" smtClean="0">
                <a:solidFill>
                  <a:schemeClr val="accent1"/>
                </a:solidFill>
              </a:rPr>
              <a:t>ф.к.п</a:t>
            </a:r>
            <a:r>
              <a:rPr lang="ru-RU" sz="3200" b="1" dirty="0" smtClean="0">
                <a:solidFill>
                  <a:schemeClr val="accent1"/>
                </a:solidFill>
              </a:rPr>
              <a:t>.</a:t>
            </a:r>
            <a:endParaRPr lang="ru-RU" sz="3200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472608"/>
          </a:xfrm>
        </p:spPr>
        <p:txBody>
          <a:bodyPr>
            <a:normAutofit/>
          </a:bodyPr>
          <a:lstStyle/>
          <a:p>
            <a:r>
              <a:rPr lang="ru-RU" sz="3000" b="1" dirty="0" smtClean="0">
                <a:solidFill>
                  <a:schemeClr val="accent6">
                    <a:lumMod val="75000"/>
                  </a:schemeClr>
                </a:solidFill>
              </a:rPr>
              <a:t>Показательная функция</a:t>
            </a:r>
            <a:endParaRPr lang="en-US" sz="3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ru-RU" sz="2800" dirty="0" smtClean="0"/>
              <a:t>Свойства</a:t>
            </a:r>
            <a:r>
              <a:rPr lang="ru-RU" sz="2800" b="1" dirty="0" smtClean="0"/>
              <a:t>: 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однозначная;</a:t>
            </a:r>
          </a:p>
          <a:p>
            <a:pPr marL="0" indent="0"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периодическая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                      ,    период 2</a:t>
            </a:r>
            <a:r>
              <a:rPr lang="el-GR" sz="2400" dirty="0" smtClean="0">
                <a:latin typeface="Arial" pitchFamily="34" charset="0"/>
                <a:ea typeface="Cambria Math"/>
                <a:cs typeface="Arial" pitchFamily="34" charset="0"/>
              </a:rPr>
              <a:t>π</a:t>
            </a:r>
            <a:r>
              <a:rPr lang="en-US" sz="2400" dirty="0" err="1" smtClean="0">
                <a:latin typeface="Arial" pitchFamily="34" charset="0"/>
                <a:ea typeface="Cambria Math"/>
                <a:cs typeface="Arial" pitchFamily="34" charset="0"/>
              </a:rPr>
              <a:t>i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Arial" pitchFamily="34" charset="0"/>
                <a:ea typeface="Cambria Math"/>
                <a:cs typeface="Arial" pitchFamily="34" charset="0"/>
              </a:rPr>
              <a:t>	</a:t>
            </a:r>
            <a:r>
              <a:rPr lang="ru-RU" sz="2400" i="1" dirty="0" smtClean="0">
                <a:latin typeface="Arial" pitchFamily="34" charset="0"/>
                <a:ea typeface="Cambria Math"/>
                <a:cs typeface="Arial" pitchFamily="34" charset="0"/>
              </a:rPr>
              <a:t>область определения и область значений – вся комплексная плоскость 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(</a:t>
            </a:r>
            <a:r>
              <a:rPr lang="ru-RU" sz="2400" i="1" dirty="0" smtClean="0">
                <a:latin typeface="Arial" pitchFamily="34" charset="0"/>
                <a:ea typeface="Cambria Math"/>
                <a:cs typeface="Arial" pitchFamily="34" charset="0"/>
              </a:rPr>
              <a:t>исключение:             </a:t>
            </a:r>
            <a:r>
              <a:rPr lang="ru-RU" sz="2400" dirty="0" smtClean="0">
                <a:latin typeface="Arial" pitchFamily="34" charset="0"/>
                <a:ea typeface="Cambria Math"/>
                <a:cs typeface="Arial" pitchFamily="34" charset="0"/>
              </a:rPr>
              <a:t>)</a:t>
            </a:r>
            <a:r>
              <a:rPr lang="ru-RU" sz="2400" i="1" dirty="0" smtClean="0">
                <a:latin typeface="Arial" pitchFamily="34" charset="0"/>
                <a:ea typeface="Cambria Math"/>
                <a:cs typeface="Arial" pitchFamily="34" charset="0"/>
              </a:rPr>
              <a:t> .</a:t>
            </a:r>
            <a:endParaRPr lang="ru-RU" sz="2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5812"/>
            <a:ext cx="4248472" cy="52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283" y="2996952"/>
            <a:ext cx="156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3" y="4472905"/>
            <a:ext cx="26860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33" y="5572869"/>
            <a:ext cx="37433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3830422"/>
            <a:ext cx="900100" cy="42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59535"/>
            <a:ext cx="2057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83" y="5458569"/>
            <a:ext cx="21621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6" y="5010894"/>
            <a:ext cx="28098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3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048672"/>
          </a:xfrm>
        </p:spPr>
        <p:txBody>
          <a:bodyPr>
            <a:normAutofit/>
          </a:bodyPr>
          <a:lstStyle/>
          <a:p>
            <a:pPr marL="180975" indent="-180975"/>
            <a:r>
              <a:rPr lang="ru-RU" sz="2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Логарифмическая функция</a:t>
            </a:r>
            <a:endParaRPr lang="en-US" sz="26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smtClean="0">
                <a:latin typeface="+mj-lt"/>
                <a:cs typeface="Arial" pitchFamily="34" charset="0"/>
              </a:rPr>
              <a:t>Свойства:</a:t>
            </a:r>
          </a:p>
          <a:p>
            <a:pPr marL="0" indent="0">
              <a:buNone/>
            </a:pPr>
            <a:r>
              <a:rPr lang="ru-RU" sz="2800" dirty="0">
                <a:latin typeface="+mj-lt"/>
                <a:cs typeface="Arial" pitchFamily="34" charset="0"/>
              </a:rPr>
              <a:t>	</a:t>
            </a:r>
            <a:r>
              <a:rPr lang="ru-RU" sz="2800" dirty="0" smtClean="0">
                <a:latin typeface="+mj-lt"/>
                <a:cs typeface="Arial" pitchFamily="34" charset="0"/>
              </a:rPr>
              <a:t>обратная к показательной функции</a:t>
            </a:r>
            <a:r>
              <a:rPr lang="en-US" sz="2800" dirty="0" smtClean="0">
                <a:latin typeface="+mj-lt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smtClean="0">
                <a:latin typeface="+mj-lt"/>
                <a:cs typeface="Arial" pitchFamily="34" charset="0"/>
              </a:rPr>
              <a:t>           </a:t>
            </a:r>
            <a:r>
              <a:rPr lang="ru-RU" sz="2800" dirty="0" smtClean="0">
                <a:latin typeface="+mj-lt"/>
                <a:cs typeface="Arial" pitchFamily="34" charset="0"/>
              </a:rPr>
              <a:t>область определения:  </a:t>
            </a:r>
            <a:r>
              <a:rPr lang="en-US" sz="2800" dirty="0" smtClean="0">
                <a:latin typeface="+mj-lt"/>
                <a:cs typeface="Arial" pitchFamily="34" charset="0"/>
              </a:rPr>
              <a:t>           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smtClean="0">
                <a:latin typeface="+mj-lt"/>
                <a:cs typeface="Arial" pitchFamily="34" charset="0"/>
              </a:rPr>
              <a:t>           </a:t>
            </a:r>
            <a:r>
              <a:rPr lang="ru-RU" sz="2800" dirty="0" smtClean="0">
                <a:latin typeface="+mj-lt"/>
                <a:cs typeface="Arial" pitchFamily="34" charset="0"/>
              </a:rPr>
              <a:t>область значений: вся комплексная плоскость;</a:t>
            </a:r>
          </a:p>
          <a:p>
            <a:pPr marL="0" indent="0">
              <a:buNone/>
            </a:pPr>
            <a:r>
              <a:rPr lang="ru-RU" sz="2800" dirty="0">
                <a:latin typeface="+mj-lt"/>
                <a:cs typeface="Arial" pitchFamily="34" charset="0"/>
              </a:rPr>
              <a:t>	</a:t>
            </a:r>
            <a:r>
              <a:rPr lang="ru-RU" sz="2800" dirty="0" smtClean="0">
                <a:latin typeface="+mj-lt"/>
                <a:cs typeface="Arial" pitchFamily="34" charset="0"/>
              </a:rPr>
              <a:t>непрерывна при            ;</a:t>
            </a:r>
          </a:p>
          <a:p>
            <a:pPr marL="0" indent="0">
              <a:buNone/>
            </a:pPr>
            <a:r>
              <a:rPr lang="ru-RU" sz="2800" dirty="0" smtClean="0">
                <a:latin typeface="+mj-lt"/>
                <a:cs typeface="Arial" pitchFamily="34" charset="0"/>
              </a:rPr>
              <a:t>	непериодическая;</a:t>
            </a:r>
          </a:p>
          <a:p>
            <a:pPr marL="0" indent="0">
              <a:buNone/>
            </a:pPr>
            <a:r>
              <a:rPr lang="ru-RU" sz="2800" dirty="0">
                <a:latin typeface="+mj-lt"/>
                <a:cs typeface="Arial" pitchFamily="34" charset="0"/>
              </a:rPr>
              <a:t>	</a:t>
            </a:r>
            <a:r>
              <a:rPr lang="ru-RU" sz="2800" dirty="0" err="1" smtClean="0">
                <a:latin typeface="+mj-lt"/>
                <a:cs typeface="Arial" pitchFamily="34" charset="0"/>
              </a:rPr>
              <a:t>бесконечнозначная</a:t>
            </a:r>
            <a:r>
              <a:rPr lang="ru-RU" sz="2800" dirty="0">
                <a:latin typeface="+mj-lt"/>
                <a:cs typeface="Arial" pitchFamily="34" charset="0"/>
              </a:rPr>
              <a:t>:</a:t>
            </a:r>
            <a:endParaRPr lang="ru-RU" sz="2800" dirty="0" smtClean="0"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+mj-lt"/>
                <a:cs typeface="Arial" pitchFamily="34" charset="0"/>
              </a:rPr>
              <a:t>	</a:t>
            </a:r>
            <a:r>
              <a:rPr lang="ru-RU" sz="2800" dirty="0" smtClean="0">
                <a:latin typeface="+mj-lt"/>
                <a:cs typeface="Arial" pitchFamily="34" charset="0"/>
              </a:rPr>
              <a:t>главное значение</a:t>
            </a:r>
          </a:p>
          <a:p>
            <a:pPr marL="0" indent="0">
              <a:buNone/>
            </a:pP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endParaRPr lang="ru-RU" sz="2800" dirty="0">
              <a:latin typeface="+mj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90" y="303232"/>
            <a:ext cx="3661767" cy="51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96752"/>
            <a:ext cx="126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8382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401" y="2780928"/>
            <a:ext cx="8382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74" y="4293096"/>
            <a:ext cx="29337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2" y="5123853"/>
            <a:ext cx="4191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82" y="4836021"/>
            <a:ext cx="3829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62" y="3854946"/>
            <a:ext cx="3162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3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229" y="116631"/>
            <a:ext cx="5943948" cy="6120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Советский, российский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учёный в области радиотехники, радиосвязи и радиолокации планет. Один из основоположников советской секретной радио- и телефонной связи.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Академик, директор института радиотехники и электроники АН СССР, председатель Верховного совета РСФСР (1973-1980).</a:t>
            </a:r>
          </a:p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Основные научные труды посвящены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проблемам совершенствования методов радиоприёма, изучению радиопомех 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разработке методов борьбы с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ними.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6631"/>
            <a:ext cx="2863012" cy="416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68144" y="4377283"/>
            <a:ext cx="34390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Владимир Александрович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Котельников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 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(1908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 — 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2005</a:t>
            </a:r>
            <a:r>
              <a:rPr lang="ru-RU" sz="3200" dirty="0" smtClean="0"/>
              <a:t>)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931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464698" cy="579350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Степенная функция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 (для натурального </a:t>
            </a:r>
            <a:r>
              <a:rPr lang="en-US" sz="26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однозначная;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 и область значений – вся комплексная плоскость;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непериодическая;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частный случай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72" y="831948"/>
            <a:ext cx="1638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437112"/>
            <a:ext cx="6646863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62" y="222784"/>
            <a:ext cx="4338836" cy="597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3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332656"/>
            <a:ext cx="8432651" cy="5793507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Степенная функция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(извлечение корня)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многозначная (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значная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– вся комплексная плоскость;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частный случай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19931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024286"/>
            <a:ext cx="2733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89039"/>
            <a:ext cx="5375382" cy="199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352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Корни степени </a:t>
            </a:r>
            <a:r>
              <a:rPr lang="en-US" sz="2800" b="1" dirty="0" smtClean="0"/>
              <a:t>n</a:t>
            </a:r>
            <a:r>
              <a:rPr lang="ru-RU" sz="2800" b="1" dirty="0" smtClean="0"/>
              <a:t> из единицы</a:t>
            </a:r>
            <a:endParaRPr lang="ru-RU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50196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50" y="2992362"/>
            <a:ext cx="25336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96927"/>
            <a:ext cx="1916148" cy="194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662" y="692696"/>
            <a:ext cx="2152562" cy="193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95" y="4483319"/>
            <a:ext cx="54387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3"/>
            <a:ext cx="2247998" cy="21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18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332656"/>
            <a:ext cx="8432651" cy="5793507"/>
          </a:xfrm>
        </p:spPr>
        <p:txBody>
          <a:bodyPr>
            <a:normAutofit/>
          </a:bodyPr>
          <a:lstStyle/>
          <a:p>
            <a:pPr lvl="1"/>
            <a:endParaRPr lang="ru-RU" sz="10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Общая степенная функция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Свойства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бесконечнозначная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непрерывная;</a:t>
            </a:r>
          </a:p>
          <a:p>
            <a:pPr marL="0" indent="0">
              <a:buNone/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область определения:           ;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	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; </a:t>
            </a:r>
          </a:p>
          <a:p>
            <a:pPr marL="0" indent="0">
              <a:buNone/>
            </a:pPr>
            <a:endParaRPr lang="ru-RU" sz="26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i="1" dirty="0" smtClean="0">
                <a:latin typeface="Arial" pitchFamily="34" charset="0"/>
                <a:cs typeface="Arial" pitchFamily="34" charset="0"/>
              </a:rPr>
              <a:t>главное значение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2656"/>
            <a:ext cx="2933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8" y="2521099"/>
            <a:ext cx="8413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65" y="3140968"/>
            <a:ext cx="6526116" cy="102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15" y="4221088"/>
            <a:ext cx="24955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87180"/>
            <a:ext cx="3460742" cy="95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8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2785" y="116632"/>
            <a:ext cx="5741215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Американский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инженер и математик, его работы являются синтезом математических идей с конкретным анализом чрезвычайно сложных проблем их технической реализации.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Основатель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теории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информации, внес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огромный вклад в теорию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веро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ятностных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схем, теорию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автоматов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и теорию систем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управления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то, что входит в понятие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«кибернетика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».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Первым  использовал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слово «бит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». Заложил математические основы генетики, криптографии, передачи информации, помехоустойчивого кодирования и др. В его честь назван астероид, кратер на Луне. Множество премий и наград всемирного значения.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329528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7847" y="4941168"/>
            <a:ext cx="29580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800" b="1" dirty="0"/>
              <a:t>Клод Э́лвуд </a:t>
            </a:r>
            <a:r>
              <a:rPr lang="vi-VN" sz="3200" b="1" dirty="0" smtClean="0"/>
              <a:t>Ше́ннон</a:t>
            </a:r>
            <a:endParaRPr lang="ru-RU" sz="3200" b="1" dirty="0" smtClean="0"/>
          </a:p>
          <a:p>
            <a:pPr algn="ctr"/>
            <a:r>
              <a:rPr lang="ru-RU" sz="2800" dirty="0" smtClean="0"/>
              <a:t>1916 - 2001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184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Интеграл Фурье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для функции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или в  виде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29" y="1484784"/>
            <a:ext cx="5133975" cy="104775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solidFill>
              <a:schemeClr val="accent1"/>
            </a:solidFill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5886450" cy="10477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39977"/>
            <a:ext cx="3667125" cy="10477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29" y="4739977"/>
            <a:ext cx="3600450" cy="104775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5293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9489"/>
            <a:ext cx="8579296" cy="625786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В симметричной форме записи будем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иметь:</a:t>
            </a:r>
            <a:endParaRPr lang="en-US" sz="2400" dirty="0"/>
          </a:p>
          <a:p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для четной функции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г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де                                             -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           - </a:t>
            </a:r>
            <a:r>
              <a:rPr lang="ru-RU" sz="2800" i="1" u="sng" dirty="0" smtClean="0">
                <a:latin typeface="Arial" pitchFamily="34" charset="0"/>
                <a:cs typeface="Arial" pitchFamily="34" charset="0"/>
              </a:rPr>
              <a:t>косинус-преобразование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Фурье;</a:t>
            </a:r>
          </a:p>
          <a:p>
            <a:pPr>
              <a:spcBef>
                <a:spcPts val="1800"/>
              </a:spcBef>
            </a:pPr>
            <a:r>
              <a:rPr lang="ru-RU" sz="2800" i="1" dirty="0">
                <a:latin typeface="Arial" pitchFamily="34" charset="0"/>
                <a:cs typeface="Arial" pitchFamily="34" charset="0"/>
              </a:rPr>
              <a:t>д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ля нечетной функции</a:t>
            </a:r>
            <a:endParaRPr lang="en-US" sz="2800" i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800"/>
              </a:spcBef>
            </a:pPr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800" i="1" u="sng" dirty="0" smtClean="0">
                <a:latin typeface="Arial" pitchFamily="34" charset="0"/>
                <a:cs typeface="Arial" pitchFamily="34" charset="0"/>
              </a:rPr>
              <a:t>синус-преобразование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Фурье.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908720"/>
            <a:ext cx="4181475" cy="104775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38862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133850" cy="104775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66" y="4221088"/>
            <a:ext cx="38290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96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Теорема Котельникова (</a:t>
            </a:r>
            <a:r>
              <a:rPr lang="ru-RU" sz="3200" b="1" dirty="0">
                <a:solidFill>
                  <a:srgbClr val="FF0000"/>
                </a:solidFill>
              </a:rPr>
              <a:t>теорема Найквиста — Шеннона, теорема </a:t>
            </a:r>
            <a:r>
              <a:rPr lang="ru-RU" sz="3200" b="1" dirty="0" smtClean="0">
                <a:solidFill>
                  <a:srgbClr val="FF0000"/>
                </a:solidFill>
              </a:rPr>
              <a:t>отсчётов)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Фундаментальное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утверждение в области цифровой обработки сигналов, связывающее непрерывные и дискретные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сигналы: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	«Любую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функцию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состоящую из частот от 0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до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можно непрерывно передавать с любой точностью при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помощи чисел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следующих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друг за другом через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секунд»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3068960"/>
            <a:ext cx="7334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24" y="3425163"/>
            <a:ext cx="432048" cy="53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59" y="4293096"/>
            <a:ext cx="628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77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3458815"/>
          </a:xfrm>
        </p:spPr>
        <p:txBody>
          <a:bodyPr>
            <a:no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latin typeface="Book Antiqua" pitchFamily="18" charset="0"/>
              </a:rPr>
              <a:t>Теория функций </a:t>
            </a:r>
            <a:r>
              <a:rPr lang="ru-RU" sz="7200" dirty="0" err="1" smtClean="0">
                <a:solidFill>
                  <a:srgbClr val="FF0000"/>
                </a:solidFill>
                <a:latin typeface="Book Antiqua" pitchFamily="18" charset="0"/>
              </a:rPr>
              <a:t>компл</a:t>
            </a:r>
            <a:r>
              <a:rPr lang="ru-RU" sz="7200" dirty="0" err="1" smtClean="0">
                <a:solidFill>
                  <a:srgbClr val="FF0000"/>
                </a:solidFill>
                <a:latin typeface="Calibri"/>
                <a:cs typeface="Calibri"/>
              </a:rPr>
              <a:t>ѐ</a:t>
            </a:r>
            <a:r>
              <a:rPr lang="ru-RU" sz="7200" dirty="0" err="1" smtClean="0">
                <a:solidFill>
                  <a:srgbClr val="FF0000"/>
                </a:solidFill>
                <a:latin typeface="Book Antiqua" pitchFamily="18" charset="0"/>
              </a:rPr>
              <a:t>ксного</a:t>
            </a:r>
            <a:r>
              <a:rPr lang="ru-RU" sz="7200" dirty="0" smtClean="0">
                <a:solidFill>
                  <a:srgbClr val="FF0000"/>
                </a:solidFill>
                <a:latin typeface="Book Antiqua" pitchFamily="18" charset="0"/>
              </a:rPr>
              <a:t> переменного</a:t>
            </a:r>
            <a:endParaRPr lang="ru-RU" sz="7200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6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Комплѐксные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числа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3285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                 -</a:t>
            </a:r>
            <a:r>
              <a:rPr lang="ru-RU" sz="2800" dirty="0" smtClean="0"/>
              <a:t>алгебраическая форма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dirty="0" smtClean="0">
                <a:cs typeface="Times New Roman" pitchFamily="18" charset="0"/>
              </a:rPr>
              <a:t>мнимая единица</a:t>
            </a:r>
            <a:r>
              <a:rPr lang="en-US" sz="2800" dirty="0">
                <a:cs typeface="Times New Roman" pitchFamily="18" charset="0"/>
              </a:rPr>
              <a:t>,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   </a:t>
            </a:r>
            <a:r>
              <a:rPr lang="en-US" sz="2800" dirty="0" smtClean="0"/>
              <a:t>                 </a:t>
            </a:r>
            <a:r>
              <a:rPr lang="ru-RU" sz="2800" dirty="0" smtClean="0"/>
              <a:t>-действительная часть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                       -мнимая часть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-модуль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                                           -аргумент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ru-RU" sz="2800" dirty="0"/>
          </a:p>
          <a:p>
            <a:endParaRPr lang="ru-RU" sz="1400" dirty="0" smtClean="0"/>
          </a:p>
          <a:p>
            <a:r>
              <a:rPr lang="en-US" sz="2800" dirty="0" smtClean="0"/>
              <a:t> </a:t>
            </a:r>
            <a:r>
              <a:rPr lang="ru-RU" sz="2800" dirty="0" smtClean="0"/>
              <a:t>                                      -тригонометрическая форма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                -показательная форма </a:t>
            </a:r>
            <a:r>
              <a:rPr lang="ru-RU" sz="2800" dirty="0" err="1" smtClean="0"/>
              <a:t>к.ч</a:t>
            </a:r>
            <a:r>
              <a:rPr lang="ru-RU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Формула Эйлера                                    ,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80828"/>
            <a:ext cx="2664296" cy="199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8" y="1196752"/>
            <a:ext cx="1343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6910"/>
            <a:ext cx="1009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2" y="2224459"/>
            <a:ext cx="12001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780928"/>
            <a:ext cx="12287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187452"/>
            <a:ext cx="1990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78" y="3573016"/>
            <a:ext cx="26574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58" y="4474815"/>
            <a:ext cx="30099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95" y="5013176"/>
            <a:ext cx="1238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91" y="5500637"/>
            <a:ext cx="26193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527526"/>
            <a:ext cx="1390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744" y="4970115"/>
            <a:ext cx="15716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61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7214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Сфера Римана (стереографическая проекция)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                              комплексной плоскости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</a:t>
            </a:r>
            <a:r>
              <a:rPr lang="en-US" sz="2800" dirty="0" smtClean="0"/>
              <a:t>        </a:t>
            </a:r>
            <a:r>
              <a:rPr lang="ru-RU" sz="2800" dirty="0" smtClean="0"/>
              <a:t>                 </a:t>
            </a:r>
            <a:r>
              <a:rPr lang="en-US" sz="2800" dirty="0" smtClean="0"/>
              <a:t> </a:t>
            </a:r>
            <a:r>
              <a:rPr lang="ru-RU" sz="2800" dirty="0" smtClean="0"/>
              <a:t>-бесконечно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         удалённая точка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                                                 С –комплексная плоскость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                  -расширенная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                                           комплексная плоскость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7356033" cy="386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09" y="3752651"/>
            <a:ext cx="1914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85678"/>
            <a:ext cx="83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783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566</Words>
  <Application>Microsoft Office PowerPoint</Application>
  <PresentationFormat>Экран (4:3)</PresentationFormat>
  <Paragraphs>166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Лекция 7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 Котельникова (теорема Найквиста — Шеннона, теорема отсчётов)</vt:lpstr>
      <vt:lpstr>Теория функций комплѐксного переменного</vt:lpstr>
      <vt:lpstr>Комплѐксные числа</vt:lpstr>
      <vt:lpstr>Презентация PowerPoint</vt:lpstr>
      <vt:lpstr>Линии и области в комплексной плоскости</vt:lpstr>
      <vt:lpstr>Презентация PowerPoint</vt:lpstr>
      <vt:lpstr>Презентация PowerPoint</vt:lpstr>
      <vt:lpstr>Функции комплексного переменного</vt:lpstr>
      <vt:lpstr>Презентация PowerPoint</vt:lpstr>
      <vt:lpstr>Презентация PowerPoint</vt:lpstr>
      <vt:lpstr>Предел и непрерывность ф.к.п.</vt:lpstr>
      <vt:lpstr>Презентация PowerPoint</vt:lpstr>
      <vt:lpstr>Основные элементарные ф.к.п.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Vova</dc:creator>
  <cp:lastModifiedBy>Vova</cp:lastModifiedBy>
  <cp:revision>161</cp:revision>
  <dcterms:created xsi:type="dcterms:W3CDTF">2016-09-24T04:21:57Z</dcterms:created>
  <dcterms:modified xsi:type="dcterms:W3CDTF">2016-10-18T10:40:02Z</dcterms:modified>
</cp:coreProperties>
</file>