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1" autoAdjust="0"/>
    <p:restoredTop sz="94660"/>
  </p:normalViewPr>
  <p:slideViewPr>
    <p:cSldViewPr>
      <p:cViewPr varScale="1">
        <p:scale>
          <a:sx n="80" d="100"/>
          <a:sy n="80" d="100"/>
        </p:scale>
        <p:origin x="-16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9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6218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56494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Найдём мнимую часть </a:t>
            </a:r>
            <a:r>
              <a:rPr lang="en-US" dirty="0" smtClean="0"/>
              <a:t>v(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ru-RU" dirty="0" smtClean="0"/>
              <a:t>искомой функции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1-го условия Коши-Римана: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Отсюда: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Из 2-го условия Коши-Римана найдём С(</a:t>
            </a:r>
            <a:r>
              <a:rPr lang="en-US" dirty="0" smtClean="0"/>
              <a:t>x</a:t>
            </a:r>
            <a:r>
              <a:rPr lang="ru-RU" dirty="0" smtClean="0"/>
              <a:t>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                                                      </a:t>
            </a:r>
            <a:r>
              <a:rPr lang="ru-RU" dirty="0" smtClean="0"/>
              <a:t>    тогда 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Итак, </a:t>
            </a:r>
          </a:p>
          <a:p>
            <a:pPr marL="0" indent="0">
              <a:spcBef>
                <a:spcPts val="1200"/>
              </a:spcBef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0753"/>
            <a:ext cx="3128808" cy="102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4" y="2132856"/>
            <a:ext cx="7210165" cy="7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2" y="3325365"/>
            <a:ext cx="5185001" cy="9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68438"/>
            <a:ext cx="2161524" cy="48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2668090" cy="52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702"/>
            <a:ext cx="4835042" cy="5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81525"/>
            <a:ext cx="7488832" cy="67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3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Дифференцирование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Пусть                однозначная, определенная в некоторой окрестности точки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функция.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Определение.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Производной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 точке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называется предел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он существует.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Обозначение: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6" y="1052735"/>
            <a:ext cx="136815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89" y="2852936"/>
            <a:ext cx="5619750" cy="10096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/>
            </a:solidFill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2838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937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Дифференцируемость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Cambria Math"/>
                <a:ea typeface="Cambria Math"/>
                <a:cs typeface="Arial" pitchFamily="34" charset="0"/>
              </a:rPr>
              <a:t>⇒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непрерывность,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(обратное – неверно).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>
                <a:latin typeface="Arial" pitchFamily="34" charset="0"/>
                <a:ea typeface="Cambria Math"/>
                <a:cs typeface="Arial" pitchFamily="34" charset="0"/>
              </a:rPr>
              <a:t>Теорема Коши-Римана.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ea typeface="Cambria Math"/>
                <a:cs typeface="Arial" pitchFamily="34" charset="0"/>
              </a:rPr>
              <a:t>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Пусть функция                                        определена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в окрестности точки </a:t>
            </a:r>
            <a:r>
              <a:rPr lang="ru-RU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</a:t>
            </a:r>
            <a:r>
              <a:rPr lang="en-US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;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y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, причем в этой точке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u(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x;y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и</a:t>
            </a:r>
            <a:r>
              <a:rPr lang="en-US" sz="26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endParaRPr lang="ru-RU" sz="26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v</a:t>
            </a:r>
            <a:r>
              <a:rPr lang="ru-RU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x;y</a:t>
            </a:r>
            <a:r>
              <a:rPr lang="ru-RU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дифференцируемы. Функция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дифференцируема в точке </a:t>
            </a:r>
            <a:r>
              <a:rPr lang="ru-RU" sz="2600" i="1" dirty="0" smtClean="0">
                <a:latin typeface="Arial" pitchFamily="34" charset="0"/>
                <a:ea typeface="Cambria Math"/>
                <a:cs typeface="Arial" pitchFamily="34" charset="0"/>
              </a:rPr>
              <a:t>тогда и только тогда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, когда выполнены следующие </a:t>
            </a:r>
            <a:r>
              <a:rPr lang="ru-RU" sz="2600" u="sng" dirty="0" smtClean="0">
                <a:latin typeface="Arial" pitchFamily="34" charset="0"/>
                <a:ea typeface="Cambria Math"/>
                <a:cs typeface="Arial" pitchFamily="34" charset="0"/>
              </a:rPr>
              <a:t>условия Коши-Римана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 (Эйлера-Даламбера):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13" y="1772816"/>
            <a:ext cx="3384376" cy="4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90" y="2708920"/>
            <a:ext cx="1476747" cy="41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96" y="4556616"/>
            <a:ext cx="4290827" cy="119189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877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Доказательство</a:t>
            </a:r>
            <a:r>
              <a:rPr lang="ru-RU" sz="2800" dirty="0" smtClean="0"/>
              <a:t>. </a:t>
            </a:r>
            <a:r>
              <a:rPr lang="ru-RU" sz="2800" u="sng" dirty="0" smtClean="0"/>
              <a:t>Необходимость: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производная            существует, т.е. предел 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не зависит от того, как                                   Тогда пусть 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Тогда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46" y="908720"/>
            <a:ext cx="864096" cy="42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05" y="542854"/>
            <a:ext cx="1080120" cy="78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322959"/>
            <a:ext cx="2664296" cy="40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1" y="1818041"/>
            <a:ext cx="3131666" cy="3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4611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1656184" cy="989264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3018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теперь                                       Тогда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Сравнивая, имеем: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Отсюда: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351067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74" y="2204864"/>
            <a:ext cx="1618718" cy="11063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0" y="3645024"/>
            <a:ext cx="4895850" cy="109537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18" y="5013176"/>
            <a:ext cx="43164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6"/>
            <a:ext cx="8534409" cy="220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учётом </a:t>
            </a:r>
            <a:r>
              <a:rPr lang="ru-RU" b="1" dirty="0" smtClean="0"/>
              <a:t>У.К.Р.</a:t>
            </a:r>
            <a:r>
              <a:rPr lang="ru-RU" dirty="0" smtClean="0"/>
              <a:t> производную             можно находить по любой из формул: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Таблица производных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основных элементарных функций и 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правила дифференцирования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сохраняются для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ф.к.п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7" y="1484784"/>
            <a:ext cx="2674057" cy="195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343101"/>
            <a:ext cx="2736305" cy="21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6" y="404664"/>
            <a:ext cx="990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9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8424936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Однозначная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аналитической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голоморфной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точке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если она дифференцируема (выполнены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У.К.Р.)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 некоторой окрестности этой точки.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Функция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аналитической в области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D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она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дифференцируема в каждой точке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этой области.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аналитичности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правильные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точки.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Точки, в которых нарушается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аналитичность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– </a:t>
            </a: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особые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4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568952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sz="2800" b="1" i="1" dirty="0" smtClean="0">
                <a:solidFill>
                  <a:srgbClr val="FF0000"/>
                </a:solidFill>
              </a:rPr>
              <a:t>Дифференциал</a:t>
            </a:r>
            <a:r>
              <a:rPr lang="ru-RU" sz="2800" dirty="0" smtClean="0"/>
              <a:t> </a:t>
            </a:r>
            <a:r>
              <a:rPr lang="en-US" sz="2800" dirty="0" err="1" smtClean="0"/>
              <a:t>dw</a:t>
            </a:r>
            <a:r>
              <a:rPr lang="ru-RU" sz="2800" dirty="0" smtClean="0"/>
              <a:t> функции </a:t>
            </a:r>
            <a:r>
              <a:rPr lang="en-US" sz="2800" dirty="0" smtClean="0"/>
              <a:t>w=f(z) </a:t>
            </a:r>
            <a:r>
              <a:rPr lang="ru-RU" sz="2800" dirty="0" smtClean="0"/>
              <a:t>в точке </a:t>
            </a:r>
            <a:r>
              <a:rPr lang="en-US" sz="2800" dirty="0" smtClean="0"/>
              <a:t>z</a:t>
            </a:r>
            <a:r>
              <a:rPr lang="ru-RU" sz="2800" dirty="0" smtClean="0"/>
              <a:t>  - главная часть её приращения </a:t>
            </a:r>
            <a:r>
              <a:rPr lang="en-US" sz="2800" dirty="0" smtClean="0"/>
              <a:t>                                </a:t>
            </a:r>
            <a:r>
              <a:rPr lang="ru-RU" sz="2800" dirty="0" smtClean="0"/>
              <a:t>или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           Действительная </a:t>
            </a:r>
            <a:r>
              <a:rPr lang="en-US" sz="2800" b="1" dirty="0" smtClean="0"/>
              <a:t>u(</a:t>
            </a:r>
            <a:r>
              <a:rPr lang="en-US" sz="2800" b="1" dirty="0" err="1" smtClean="0"/>
              <a:t>x;y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 мнимая</a:t>
            </a:r>
            <a:r>
              <a:rPr lang="en-US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(</a:t>
            </a:r>
            <a:r>
              <a:rPr lang="en-US" sz="2800" b="1" dirty="0" err="1" smtClean="0"/>
              <a:t>x;y</a:t>
            </a:r>
            <a:r>
              <a:rPr lang="ru-RU" sz="2800" b="1" dirty="0" smtClean="0"/>
              <a:t>) </a:t>
            </a:r>
            <a:r>
              <a:rPr lang="en-US" sz="2800" b="1" dirty="0" smtClean="0"/>
              <a:t> </a:t>
            </a:r>
            <a:r>
              <a:rPr lang="ru-RU" sz="2800" dirty="0" smtClean="0"/>
              <a:t>части аналитической функции – </a:t>
            </a:r>
            <a:r>
              <a:rPr lang="ru-RU" sz="2800" b="1" i="1" dirty="0" smtClean="0">
                <a:solidFill>
                  <a:srgbClr val="FF0000"/>
                </a:solidFill>
              </a:rPr>
              <a:t>гармонические</a:t>
            </a:r>
            <a:r>
              <a:rPr lang="ru-RU" sz="2800" dirty="0" smtClean="0"/>
              <a:t> </a:t>
            </a:r>
            <a:r>
              <a:rPr lang="ru-RU" sz="2800" b="1" i="1" dirty="0" smtClean="0">
                <a:solidFill>
                  <a:srgbClr val="FF0000"/>
                </a:solidFill>
              </a:rPr>
              <a:t>функции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Здесь </a:t>
            </a:r>
            <a:r>
              <a:rPr lang="en-US" sz="2800" dirty="0" smtClean="0"/>
              <a:t> </a:t>
            </a:r>
            <a:r>
              <a:rPr lang="en-US" sz="2800" dirty="0" smtClean="0"/>
              <a:t>                                      </a:t>
            </a:r>
            <a:r>
              <a:rPr lang="en-US" sz="2800" dirty="0" smtClean="0"/>
              <a:t>- </a:t>
            </a:r>
            <a:r>
              <a:rPr lang="ru-RU" sz="2800" dirty="0" smtClean="0"/>
              <a:t>оператор Лапласа.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3" y="986675"/>
            <a:ext cx="2304256" cy="42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3634"/>
            <a:ext cx="256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4863"/>
            <a:ext cx="3096344" cy="107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835899"/>
            <a:ext cx="3079254" cy="108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88100"/>
            <a:ext cx="2721272" cy="109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58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Зная одну часть аналитической функции, можно найти другую (восстановить всю функцию с точностью до неопределенной константы).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ea typeface="Tahoma" pitchFamily="34" charset="0"/>
                <a:cs typeface="Arial" pitchFamily="34" charset="0"/>
              </a:rPr>
              <a:t>Пример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Выяснить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, является ли функция   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действительной 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частью аналитической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функции.  Если </a:t>
            </a:r>
            <a:r>
              <a:rPr lang="ru-RU" sz="2800" dirty="0">
                <a:latin typeface="Arial" pitchFamily="34" charset="0"/>
                <a:ea typeface="Tahoma" pitchFamily="34" charset="0"/>
                <a:cs typeface="Arial" pitchFamily="34" charset="0"/>
              </a:rPr>
              <a:t>является, то восстановить эту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функцию. 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Решение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. Проверим функцию 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u(</a:t>
            </a:r>
            <a:r>
              <a:rPr lang="en-US" sz="28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x;y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на гармоничность:</a:t>
            </a:r>
            <a:endParaRPr lang="en-US" sz="28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                              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- т.е. 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u(</a:t>
            </a:r>
            <a:r>
              <a:rPr lang="en-US" sz="28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x;y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- </a:t>
            </a:r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гармоническая.</a:t>
            </a:r>
            <a:r>
              <a:rPr lang="en-US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        </a:t>
            </a:r>
            <a:endParaRPr lang="ru-RU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060848"/>
            <a:ext cx="3442096" cy="52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21" y="4011463"/>
            <a:ext cx="27336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11" y="3964557"/>
            <a:ext cx="1914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7" y="4506763"/>
            <a:ext cx="2952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18545"/>
            <a:ext cx="2133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0" y="5157192"/>
            <a:ext cx="360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655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330</Words>
  <Application>Microsoft Office PowerPoint</Application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Лекция 9</vt:lpstr>
      <vt:lpstr>Дифференцирование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</dc:title>
  <dc:creator>Vova</dc:creator>
  <cp:lastModifiedBy>Vova</cp:lastModifiedBy>
  <cp:revision>28</cp:revision>
  <dcterms:created xsi:type="dcterms:W3CDTF">2016-10-19T10:48:49Z</dcterms:created>
  <dcterms:modified xsi:type="dcterms:W3CDTF">2016-11-01T13:26:00Z</dcterms:modified>
</cp:coreProperties>
</file>