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1" autoAdjust="0"/>
    <p:restoredTop sz="94660"/>
  </p:normalViewPr>
  <p:slideViewPr>
    <p:cSldViewPr>
      <p:cViewPr varScale="1">
        <p:scale>
          <a:sx n="80" d="100"/>
          <a:sy n="80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37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10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61218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f(z)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– аналитическая функция в области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	 </a:t>
            </a: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– замкнутый контур, лежащий в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Условия Коши-Римана             Формула Грина</a:t>
            </a: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Теорема Коши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59" y="2276872"/>
            <a:ext cx="17811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3810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1700808"/>
            <a:ext cx="3960440" cy="2736304"/>
          </a:xfrm>
          <a:prstGeom prst="rect">
            <a:avLst/>
          </a:prstGeom>
          <a:solidFill>
            <a:srgbClr val="92D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08984" y="1700808"/>
            <a:ext cx="3968080" cy="2736304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2427056">
            <a:off x="2416031" y="46273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8425266">
            <a:off x="5672377" y="462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5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712968" cy="6264696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Теорема Коши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для односвязной области: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i="1" dirty="0" smtClean="0">
                <a:solidFill>
                  <a:srgbClr val="4457E6"/>
                </a:solidFill>
                <a:latin typeface="Arial" pitchFamily="34" charset="0"/>
                <a:cs typeface="Arial" pitchFamily="34" charset="0"/>
              </a:rPr>
              <a:t>Интеграл от аналитической функции </a:t>
            </a:r>
          </a:p>
          <a:p>
            <a:pPr marL="0" indent="809625">
              <a:spcBef>
                <a:spcPts val="0"/>
              </a:spcBef>
              <a:buNone/>
            </a:pPr>
            <a:r>
              <a:rPr lang="ru-RU" sz="2600" i="1" dirty="0" smtClean="0">
                <a:solidFill>
                  <a:srgbClr val="4457E6"/>
                </a:solidFill>
                <a:latin typeface="Arial" pitchFamily="34" charset="0"/>
                <a:cs typeface="Arial" pitchFamily="34" charset="0"/>
              </a:rPr>
              <a:t>по любому замкнутому контуру </a:t>
            </a:r>
          </a:p>
          <a:p>
            <a:pPr marL="0" indent="3943350">
              <a:spcBef>
                <a:spcPts val="0"/>
              </a:spcBef>
              <a:buNone/>
            </a:pPr>
            <a:r>
              <a:rPr lang="ru-RU" sz="2600" i="1" dirty="0" smtClean="0">
                <a:solidFill>
                  <a:srgbClr val="4457E6"/>
                </a:solidFill>
                <a:latin typeface="Arial" pitchFamily="34" charset="0"/>
                <a:cs typeface="Arial" pitchFamily="34" charset="0"/>
              </a:rPr>
              <a:t>равен нулю.</a:t>
            </a:r>
            <a:endParaRPr lang="en-US" sz="2600" i="1" dirty="0" smtClean="0">
              <a:solidFill>
                <a:srgbClr val="4457E6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Доказательство.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Имеем </a:t>
            </a:r>
          </a:p>
          <a:p>
            <a:pPr marL="0" indent="0">
              <a:buNone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Применим формулу Грина к каждому интегралу и используем У.К.Р.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Доказано.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81473"/>
            <a:ext cx="59912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80728"/>
            <a:ext cx="1866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11724"/>
            <a:ext cx="56483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06304"/>
            <a:ext cx="54292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72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487236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            -граница двусвязной области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Разрез АВ делает область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односвязной. Тогда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по теореме Коши</a:t>
            </a:r>
          </a:p>
          <a:p>
            <a:pPr marL="0" indent="0">
              <a:spcBef>
                <a:spcPts val="0"/>
              </a:spcBef>
              <a:buNone/>
            </a:pPr>
            <a:endParaRPr lang="ru-RU" sz="9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где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-обход положительный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(область остается слева),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-обход отрицательный (справа).</a:t>
            </a:r>
          </a:p>
          <a:p>
            <a:pPr marL="0" indent="0">
              <a:spcBef>
                <a:spcPts val="0"/>
              </a:spcBef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Тогда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5472289" y="1301234"/>
            <a:ext cx="3316950" cy="2875862"/>
            <a:chOff x="4221257" y="905208"/>
            <a:chExt cx="4660351" cy="367592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524722" y="1412776"/>
              <a:ext cx="4176464" cy="3168352"/>
              <a:chOff x="4499992" y="1124744"/>
              <a:chExt cx="4176464" cy="3168352"/>
            </a:xfrm>
          </p:grpSpPr>
          <p:sp>
            <p:nvSpPr>
              <p:cNvPr id="4" name="Овал 3"/>
              <p:cNvSpPr/>
              <p:nvPr/>
            </p:nvSpPr>
            <p:spPr>
              <a:xfrm>
                <a:off x="4499992" y="1124744"/>
                <a:ext cx="4176464" cy="3168352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6012160" y="2708920"/>
                <a:ext cx="1152128" cy="13681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" name="Прямая соединительная линия 6"/>
              <p:cNvCxnSpPr>
                <a:stCxn id="4" idx="0"/>
                <a:endCxn id="5" idx="0"/>
              </p:cNvCxnSpPr>
              <p:nvPr/>
            </p:nvCxnSpPr>
            <p:spPr>
              <a:xfrm>
                <a:off x="6588224" y="1124744"/>
                <a:ext cx="0" cy="1584176"/>
              </a:xfrm>
              <a:prstGeom prst="line">
                <a:avLst/>
              </a:prstGeom>
              <a:ln w="19050" cmpd="dbl">
                <a:prstDash val="lgDash"/>
                <a:headEnd type="oval" w="med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/>
          </p:nvGrpSpPr>
          <p:grpSpPr>
            <a:xfrm>
              <a:off x="4221257" y="905208"/>
              <a:ext cx="4660351" cy="3419976"/>
              <a:chOff x="4221257" y="905208"/>
              <a:chExt cx="4660351" cy="341997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444208" y="90520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А</a:t>
                </a:r>
                <a:endParaRPr lang="ru-RU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44208" y="298514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В</a:t>
                </a:r>
                <a:endParaRPr lang="ru-RU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23792" y="11668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С</a:t>
                </a:r>
              </a:p>
            </p:txBody>
          </p:sp>
          <p:sp>
            <p:nvSpPr>
              <p:cNvPr id="15" name="Дуга 14"/>
              <p:cNvSpPr/>
              <p:nvPr/>
            </p:nvSpPr>
            <p:spPr>
              <a:xfrm rot="14517337">
                <a:off x="4388575" y="1828023"/>
                <a:ext cx="980657" cy="1315294"/>
              </a:xfrm>
              <a:prstGeom prst="arc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Дуга 15"/>
              <p:cNvSpPr/>
              <p:nvPr/>
            </p:nvSpPr>
            <p:spPr>
              <a:xfrm rot="1526477">
                <a:off x="7931830" y="2289803"/>
                <a:ext cx="949778" cy="1118598"/>
              </a:xfrm>
              <a:prstGeom prst="arc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Дуга 16"/>
              <p:cNvSpPr/>
              <p:nvPr/>
            </p:nvSpPr>
            <p:spPr>
              <a:xfrm rot="262909">
                <a:off x="6426872" y="3009890"/>
                <a:ext cx="980657" cy="1315294"/>
              </a:xfrm>
              <a:prstGeom prst="arc">
                <a:avLst>
                  <a:gd name="adj1" fmla="val 16200000"/>
                  <a:gd name="adj2" fmla="val 1777598"/>
                </a:avLst>
              </a:prstGeom>
              <a:ln w="15875">
                <a:solidFill>
                  <a:schemeClr val="accent6">
                    <a:lumMod val="75000"/>
                  </a:schemeClr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Дуга 17"/>
              <p:cNvSpPr/>
              <p:nvPr/>
            </p:nvSpPr>
            <p:spPr>
              <a:xfrm rot="13792287">
                <a:off x="5887731" y="2778026"/>
                <a:ext cx="980657" cy="1315294"/>
              </a:xfrm>
              <a:prstGeom prst="arc">
                <a:avLst>
                  <a:gd name="adj1" fmla="val 16200000"/>
                  <a:gd name="adj2" fmla="val 1735182"/>
                </a:avLst>
              </a:prstGeom>
              <a:ln w="15875">
                <a:solidFill>
                  <a:schemeClr val="accent6">
                    <a:lumMod val="75000"/>
                  </a:schemeClr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" name="Прямая со стрелкой 19"/>
              <p:cNvCxnSpPr/>
              <p:nvPr/>
            </p:nvCxnSpPr>
            <p:spPr>
              <a:xfrm>
                <a:off x="6804248" y="1743717"/>
                <a:ext cx="0" cy="893194"/>
              </a:xfrm>
              <a:prstGeom prst="straightConnector1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6344983" y="1743718"/>
                <a:ext cx="0" cy="880698"/>
              </a:xfrm>
              <a:prstGeom prst="straightConnector1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7006413" y="3449860"/>
            <a:ext cx="57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</a:t>
            </a:r>
            <a:r>
              <a:rPr lang="ru-RU" sz="1600" b="1" dirty="0" smtClean="0"/>
              <a:t>1</a:t>
            </a:r>
            <a:endParaRPr lang="ru-RU" sz="1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20" y="404664"/>
            <a:ext cx="9810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79811" y="2481293"/>
            <a:ext cx="358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ru-RU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92" y="1156003"/>
            <a:ext cx="1866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2" y="1979077"/>
            <a:ext cx="3514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8090"/>
            <a:ext cx="4762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57191"/>
            <a:ext cx="3152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37" y="5157190"/>
            <a:ext cx="3143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" name="Rectangle 10"/>
          <p:cNvSpPr>
            <a:spLocks noChangeArrowheads="1"/>
          </p:cNvSpPr>
          <p:nvPr/>
        </p:nvSpPr>
        <p:spPr bwMode="auto">
          <a:xfrm>
            <a:off x="0" y="38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4" name="Объект 4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53520"/>
              </p:ext>
            </p:extLst>
          </p:nvPr>
        </p:nvGraphicFramePr>
        <p:xfrm>
          <a:off x="467544" y="2491495"/>
          <a:ext cx="4191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9" imgW="418918" imgH="393529" progId="Equation.DSMT4">
                  <p:embed/>
                </p:oleObj>
              </mc:Choice>
              <mc:Fallback>
                <p:oleObj name="Equation" r:id="rId9" imgW="418918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1495"/>
                        <a:ext cx="4191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152400" y="54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5" y="3242899"/>
            <a:ext cx="495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40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>
                <a:latin typeface="Arial" pitchFamily="34" charset="0"/>
                <a:cs typeface="Arial" pitchFamily="34" charset="0"/>
              </a:rPr>
              <a:t>Теорема Коши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для многосвязной области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Если</a:t>
            </a: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-внешняя граница многосвязной области,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а 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-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внутренние границы, то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обход всех контуров - положительный).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……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781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15" y="1801366"/>
            <a:ext cx="3448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вал 3"/>
          <p:cNvSpPr/>
          <p:nvPr/>
        </p:nvSpPr>
        <p:spPr>
          <a:xfrm>
            <a:off x="1691680" y="3556806"/>
            <a:ext cx="5760640" cy="252028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195736" y="4513559"/>
            <a:ext cx="648072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04245" y="4479726"/>
            <a:ext cx="648072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139952" y="4479726"/>
            <a:ext cx="648072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76056" y="4513559"/>
            <a:ext cx="648072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012160" y="4480717"/>
            <a:ext cx="648072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163616" y="350100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Arial" pitchFamily="34" charset="0"/>
                <a:cs typeface="Arial" pitchFamily="34" charset="0"/>
              </a:rPr>
              <a:t>С</a:t>
            </a:r>
            <a:endParaRPr lang="ru-RU" sz="3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736" y="501317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856" y="502308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9973" y="502347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k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6048672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dirty="0" smtClean="0"/>
              <a:t>1.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ru-RU" dirty="0" smtClean="0"/>
              <a:t> При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43719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75707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7048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47910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6660232" y="5661248"/>
            <a:ext cx="1944216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6948264" y="4005064"/>
            <a:ext cx="0" cy="216024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092280" y="4149080"/>
            <a:ext cx="1368152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6948264" y="4761148"/>
            <a:ext cx="828092" cy="0"/>
          </a:xfrm>
          <a:prstGeom prst="line">
            <a:avLst/>
          </a:prstGeom>
          <a:ln w="15875"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776356" y="4761148"/>
            <a:ext cx="0" cy="900100"/>
          </a:xfrm>
          <a:prstGeom prst="line">
            <a:avLst/>
          </a:prstGeom>
          <a:ln w="15875"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02599" y="416659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endParaRPr lang="ru-RU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70551" y="456196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z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V="1">
            <a:off x="7803956" y="4328351"/>
            <a:ext cx="456115" cy="43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7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f(z)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аналитическая в замкнутой односвязной области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 границей С;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любая точка внутри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D.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Тогда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обход контура С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                    положительный)</a:t>
            </a:r>
          </a:p>
          <a:p>
            <a:pPr marL="0" indent="0">
              <a:buNone/>
            </a:pP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i="1" dirty="0" smtClean="0">
                <a:solidFill>
                  <a:srgbClr val="4457E6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ru-RU" sz="2600" b="1" i="1" dirty="0" smtClean="0">
                <a:solidFill>
                  <a:srgbClr val="4457E6"/>
                </a:solidFill>
                <a:latin typeface="Arial" pitchFamily="34" charset="0"/>
                <a:cs typeface="Arial" pitchFamily="34" charset="0"/>
              </a:rPr>
              <a:t>Интегральная формула Коши</a:t>
            </a:r>
          </a:p>
          <a:p>
            <a:pPr marL="0" indent="0">
              <a:buNone/>
            </a:pPr>
            <a:r>
              <a:rPr lang="ru-RU" sz="2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Вывод формулы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Построим окружность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лежащую полностью в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По теореме Коши 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3528392" cy="102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47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34766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вал 3"/>
          <p:cNvSpPr/>
          <p:nvPr/>
        </p:nvSpPr>
        <p:spPr>
          <a:xfrm>
            <a:off x="5796136" y="3140968"/>
            <a:ext cx="2952328" cy="331236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7272300" y="4293096"/>
            <a:ext cx="1152128" cy="1008112"/>
            <a:chOff x="7020272" y="5013176"/>
            <a:chExt cx="1152128" cy="1008112"/>
          </a:xfrm>
        </p:grpSpPr>
        <p:sp>
          <p:nvSpPr>
            <p:cNvPr id="5" name="Овал 4"/>
            <p:cNvSpPr/>
            <p:nvPr/>
          </p:nvSpPr>
          <p:spPr>
            <a:xfrm>
              <a:off x="7020272" y="5013176"/>
              <a:ext cx="1152128" cy="10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/>
            <p:cNvCxnSpPr>
              <a:endCxn id="5" idx="7"/>
            </p:cNvCxnSpPr>
            <p:nvPr/>
          </p:nvCxnSpPr>
          <p:spPr>
            <a:xfrm flipV="1">
              <a:off x="7596336" y="5160811"/>
              <a:ext cx="407339" cy="356421"/>
            </a:xfrm>
            <a:prstGeom prst="straightConnector1">
              <a:avLst/>
            </a:prstGeom>
            <a:ln w="15875"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Дуга 8"/>
          <p:cNvSpPr/>
          <p:nvPr/>
        </p:nvSpPr>
        <p:spPr>
          <a:xfrm rot="18583783">
            <a:off x="6478673" y="2862752"/>
            <a:ext cx="1590359" cy="1693043"/>
          </a:xfrm>
          <a:prstGeom prst="arc">
            <a:avLst/>
          </a:prstGeom>
          <a:ln w="15875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уга 12"/>
          <p:cNvSpPr/>
          <p:nvPr/>
        </p:nvSpPr>
        <p:spPr>
          <a:xfrm rot="11768452">
            <a:off x="7033086" y="4177123"/>
            <a:ext cx="1418927" cy="1329468"/>
          </a:xfrm>
          <a:prstGeom prst="arc">
            <a:avLst/>
          </a:prstGeom>
          <a:ln w="1587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742549" y="284858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/>
              <a:t>С</a:t>
            </a:r>
            <a:endParaRPr lang="ru-RU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60332" y="5268416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/>
              <a:t>С</a:t>
            </a:r>
            <a:r>
              <a:rPr lang="en-US" sz="2400" b="1" i="1" dirty="0" smtClean="0"/>
              <a:t>r</a:t>
            </a:r>
            <a:endParaRPr lang="ru-RU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6208" y="456950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</a:t>
            </a:r>
            <a:r>
              <a:rPr lang="en-US" b="1" dirty="0" smtClean="0"/>
              <a:t>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5854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Далее: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Но окружность                  можно выбрать как угодно малой и, используя свойство оценки модуля, имеем 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5886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95" y="1556792"/>
            <a:ext cx="5524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95" y="2708920"/>
            <a:ext cx="4762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77" y="3734916"/>
            <a:ext cx="14446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226" y="4653136"/>
            <a:ext cx="667543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21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49694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Таким образом,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Окончательно,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Следствие.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Дифференцируемая в точке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функция имеет производные всех порядков, причём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33623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28384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32385"/>
            <a:ext cx="3530600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37" y="4581128"/>
            <a:ext cx="5162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88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>
                <a:solidFill>
                  <a:srgbClr val="4457E6"/>
                </a:solidFill>
              </a:rPr>
              <a:t>Интегрирование </a:t>
            </a:r>
            <a:r>
              <a:rPr lang="ru-RU" b="1" dirty="0" err="1" smtClean="0">
                <a:solidFill>
                  <a:srgbClr val="4457E6"/>
                </a:solidFill>
              </a:rPr>
              <a:t>ф.к.п</a:t>
            </a:r>
            <a:r>
              <a:rPr lang="ru-RU" b="1" dirty="0" smtClean="0">
                <a:solidFill>
                  <a:srgbClr val="4457E6"/>
                </a:solidFill>
              </a:rPr>
              <a:t>.</a:t>
            </a:r>
            <a:endParaRPr lang="ru-RU" b="1" dirty="0">
              <a:solidFill>
                <a:srgbClr val="4457E6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929411"/>
          </a:xfrm>
        </p:spPr>
        <p:txBody>
          <a:bodyPr/>
          <a:lstStyle/>
          <a:p>
            <a:pPr marL="0" indent="0">
              <a:buNone/>
              <a:tabLst>
                <a:tab pos="542925" algn="l"/>
              </a:tabLst>
            </a:pPr>
            <a:r>
              <a:rPr lang="ru-RU" dirty="0" smtClean="0"/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–дуга гладкой кривой,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функция на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Разобьём дугу на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частей точками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Выберем произвольно в каждой части дуги по точке 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(пусть это будут                    ). 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Составим интегральную сумму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542925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542925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,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542925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где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.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36912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22" y="2865512"/>
            <a:ext cx="3888432" cy="348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17907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92349"/>
            <a:ext cx="2019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24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784976" cy="5649491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47675" algn="l"/>
              </a:tabLst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	Интегралом от функции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по кривой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называется предел интегральной суммы при стремлении к нулю наибольшей из частей дуг, если этот предел существует: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47675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47675" algn="l"/>
              </a:tabLs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47675" algn="l"/>
              </a:tabLst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кривая гладкая, а функция однозначная и непрерывная, то интеграл существует.</a:t>
            </a:r>
          </a:p>
          <a:p>
            <a:pPr marL="0" indent="0">
              <a:buNone/>
              <a:tabLst>
                <a:tab pos="447675" algn="l"/>
              </a:tabLst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Вычисление его сводится к вычислению двух действительных криволинейных интегралов: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76872"/>
            <a:ext cx="620758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57214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Если кривая задана уравнением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b="1" dirty="0" smtClean="0">
                <a:latin typeface="Cambria Math"/>
                <a:ea typeface="Cambria Math"/>
                <a:cs typeface="Times New Roman" pitchFamily="18" charset="0"/>
              </a:rPr>
              <a:t>φ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, то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6505"/>
            <a:ext cx="5256584" cy="91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46" y="2397273"/>
            <a:ext cx="4405436" cy="915285"/>
          </a:xfrm>
          <a:prstGeom prst="rect">
            <a:avLst/>
          </a:prstGeom>
          <a:solidFill>
            <a:srgbClr val="FFFF00">
              <a:alpha val="62000"/>
            </a:srgbClr>
          </a:solidFill>
          <a:ln>
            <a:noFill/>
          </a:ln>
          <a:effectLst/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60" y="1441131"/>
            <a:ext cx="4837484" cy="91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920880" cy="95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7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628650" indent="-628650">
              <a:buFont typeface="Wingdings" pitchFamily="2" charset="2"/>
              <a:buChar char="Ø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кривая задана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параметрически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628650" indent="-628650"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тогда 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Основные свойства интеграла: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1. Линейность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44005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7" y="1196752"/>
            <a:ext cx="50196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149080"/>
            <a:ext cx="62293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52" y="5006330"/>
            <a:ext cx="3914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0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496944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Аддитивность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(если                  ) , то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Ориентируемость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4. Оценка модуля  (если на кривой                  ), то </a:t>
            </a:r>
          </a:p>
          <a:p>
            <a:pPr marL="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       , где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– длина кривой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47244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6672"/>
            <a:ext cx="1543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32" y="2581275"/>
            <a:ext cx="33432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10" y="3501007"/>
            <a:ext cx="16097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3931"/>
            <a:ext cx="22383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85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6120680"/>
          </a:xfrm>
        </p:spPr>
        <p:txBody>
          <a:bodyPr>
            <a:normAutofit/>
          </a:bodyPr>
          <a:lstStyle/>
          <a:p>
            <a:pPr marL="1257300" indent="-1257300">
              <a:buNone/>
            </a:pP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Пример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Вычислить интеграл по дуге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от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точки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=0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до точки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=4+2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вдоль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линии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257300" indent="-125730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257300" indent="-125730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Решение.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06" y="775370"/>
            <a:ext cx="10477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89720"/>
            <a:ext cx="1440593" cy="87147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56" y="2223170"/>
            <a:ext cx="61150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10" y="3140968"/>
            <a:ext cx="50482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720166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75" y="5157192"/>
            <a:ext cx="5505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9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sz="2600" b="1" i="1" dirty="0" smtClean="0">
                <a:latin typeface="Arial" pitchFamily="34" charset="0"/>
                <a:cs typeface="Arial" pitchFamily="34" charset="0"/>
              </a:rPr>
              <a:t>Пример 2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Вычислить интеграл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где С – дуга окружности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|z|=1 (0 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≤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z 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≤ </a:t>
            </a:r>
            <a:r>
              <a:rPr lang="el-GR" sz="28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Решение.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Положим 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         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, тогда 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 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и </a:t>
            </a:r>
            <a:endParaRPr lang="ru-RU" sz="26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97" y="2264867"/>
            <a:ext cx="1057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047"/>
              </p:ext>
            </p:extLst>
          </p:nvPr>
        </p:nvGraphicFramePr>
        <p:xfrm>
          <a:off x="4283968" y="2264867"/>
          <a:ext cx="17986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600200" imgH="444500" progId="Equation.DSMT4">
                  <p:embed/>
                </p:oleObj>
              </mc:Choice>
              <mc:Fallback>
                <p:oleObj name="Equation" r:id="rId4" imgW="16002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264867"/>
                        <a:ext cx="17986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1720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0648"/>
            <a:ext cx="16192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1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i="1" dirty="0">
                <a:latin typeface="Arial" pitchFamily="34" charset="0"/>
                <a:cs typeface="Arial" pitchFamily="34" charset="0"/>
              </a:rPr>
              <a:t>Пример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Вычислить интеграл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Решение. Под интегралом аналитическая функция.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Применяя формулу Ньютона-Лейбница, получим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Интеграл от аналитической функции не зависит от пути интегрирования.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4" y="146770"/>
            <a:ext cx="24479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420888"/>
            <a:ext cx="62007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944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355</Words>
  <Application>Microsoft Office PowerPoint</Application>
  <PresentationFormat>Экран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Equation</vt:lpstr>
      <vt:lpstr>Лекция 10</vt:lpstr>
      <vt:lpstr>Интегрирование ф.к.п.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</dc:title>
  <dc:creator>Vova</dc:creator>
  <cp:lastModifiedBy>Vova</cp:lastModifiedBy>
  <cp:revision>44</cp:revision>
  <dcterms:created xsi:type="dcterms:W3CDTF">2016-10-20T14:53:47Z</dcterms:created>
  <dcterms:modified xsi:type="dcterms:W3CDTF">2016-10-28T14:46:47Z</dcterms:modified>
</cp:coreProperties>
</file>