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33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Лекция 11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38196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Ряд Лорана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61678"/>
            <a:ext cx="8473380" cy="550487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Задача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Разложить в ряд в окрестности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 степеням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 функцию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Решение.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Рассмотрим 2 случая: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1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           (область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Тогда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2)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(область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G2).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45" y="1010097"/>
            <a:ext cx="8667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00" y="1344914"/>
            <a:ext cx="1716013" cy="7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35779"/>
            <a:ext cx="960884" cy="59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1" y="4518503"/>
            <a:ext cx="1008113" cy="62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вал 7"/>
          <p:cNvSpPr/>
          <p:nvPr/>
        </p:nvSpPr>
        <p:spPr>
          <a:xfrm>
            <a:off x="6565862" y="2567788"/>
            <a:ext cx="1368152" cy="1368152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6137723" y="1897904"/>
            <a:ext cx="2683665" cy="2520280"/>
            <a:chOff x="6078016" y="2996952"/>
            <a:chExt cx="2683665" cy="252028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6078016" y="3222360"/>
              <a:ext cx="2343844" cy="2232248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 стрелкой 4"/>
            <p:cNvCxnSpPr/>
            <p:nvPr/>
          </p:nvCxnSpPr>
          <p:spPr>
            <a:xfrm flipV="1">
              <a:off x="7236296" y="2996952"/>
              <a:ext cx="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6241401" y="4336400"/>
              <a:ext cx="25202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01619" y="3794581"/>
              <a:ext cx="599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G</a:t>
              </a:r>
              <a:r>
                <a:rPr lang="en-US" sz="2400" dirty="0" smtClean="0"/>
                <a:t>1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53941" y="3258316"/>
              <a:ext cx="599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G</a:t>
              </a:r>
              <a:r>
                <a:rPr lang="en-US" sz="2400" dirty="0" smtClean="0"/>
                <a:t>2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50469" y="43384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  <a:endParaRPr lang="ru-RU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1619" y="4336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ru-RU" sz="2000" dirty="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25" y="3585150"/>
            <a:ext cx="4457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09" y="5142573"/>
            <a:ext cx="63436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5" y="3804225"/>
            <a:ext cx="1009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9" y="5404510"/>
            <a:ext cx="1009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1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264696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800" b="1" dirty="0" smtClean="0">
                <a:latin typeface="Arial Narrow" pitchFamily="34" charset="0"/>
                <a:cs typeface="Arial" pitchFamily="34" charset="0"/>
              </a:rPr>
              <a:t>Теорема Лорана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Всякую функцию, аналитическую</a:t>
            </a:r>
          </a:p>
          <a:p>
            <a:pPr marL="266700" indent="-26670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в кольце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можно разложить в этом кольце в ряд (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ряд Лорана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 коэффициенты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spcBef>
                <a:spcPts val="120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С – любая окружность с центром в точке     ,</a:t>
            </a:r>
          </a:p>
          <a:p>
            <a:pPr marL="361950" indent="-36195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лежащая внутри данного кольца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spcBef>
                <a:spcPts val="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spcBef>
                <a:spcPts val="0"/>
              </a:spcBef>
              <a:buNone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: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18" y="845890"/>
            <a:ext cx="4543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1700808"/>
            <a:ext cx="38481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76" y="3309739"/>
            <a:ext cx="705643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83" y="4443214"/>
            <a:ext cx="377825" cy="45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11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44214"/>
            <a:ext cx="8712968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Применим терему Коши для двусвязной области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- кольца между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(каждый контур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проходится против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часовой стрелки)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995936" y="939762"/>
            <a:ext cx="4572508" cy="4392488"/>
          </a:xfrm>
          <a:prstGeom prst="ellipse">
            <a:avLst/>
          </a:prstGeom>
          <a:solidFill>
            <a:schemeClr val="accent6">
              <a:lumMod val="60000"/>
              <a:lumOff val="4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562110" y="2415926"/>
            <a:ext cx="1440160" cy="14401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6282190" y="620688"/>
            <a:ext cx="0" cy="511256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07904" y="3104964"/>
            <a:ext cx="5112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5149915" y="2069604"/>
            <a:ext cx="2214246" cy="216024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301970" y="1268760"/>
            <a:ext cx="3960439" cy="367240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236296" y="1999717"/>
            <a:ext cx="72008" cy="6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96952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84385" y="162468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L</a:t>
            </a:r>
            <a:r>
              <a:rPr lang="en-US" sz="2000" b="1" dirty="0" smtClean="0"/>
              <a:t>2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60449" y="218192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L</a:t>
            </a:r>
            <a:r>
              <a:rPr lang="en-US" sz="2000" b="1" dirty="0" smtClean="0"/>
              <a:t>1</a:t>
            </a:r>
            <a:endParaRPr lang="ru-RU" sz="2000" b="1" dirty="0"/>
          </a:p>
        </p:txBody>
      </p:sp>
      <p:sp>
        <p:nvSpPr>
          <p:cNvPr id="18" name="Овал 17"/>
          <p:cNvSpPr/>
          <p:nvPr/>
        </p:nvSpPr>
        <p:spPr>
          <a:xfrm>
            <a:off x="6246186" y="3071639"/>
            <a:ext cx="72008" cy="69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327196" y="1777216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1010" y="3225551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0830" y="458112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5652120" y="3100561"/>
            <a:ext cx="630070" cy="357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3"/>
            <a:endCxn id="4" idx="3"/>
          </p:cNvCxnSpPr>
          <p:nvPr/>
        </p:nvCxnSpPr>
        <p:spPr>
          <a:xfrm flipH="1">
            <a:off x="4665564" y="3131291"/>
            <a:ext cx="1591167" cy="1557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8" y="1286198"/>
            <a:ext cx="4079048" cy="107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8538"/>
            <a:ext cx="3086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8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Интеграл по </a:t>
            </a:r>
            <a:r>
              <a:rPr lang="en-US" i="1" dirty="0" smtClean="0"/>
              <a:t>L</a:t>
            </a:r>
            <a:r>
              <a:rPr lang="en-US" sz="2000" dirty="0" smtClean="0"/>
              <a:t>1                                           </a:t>
            </a:r>
            <a:r>
              <a:rPr lang="ru-RU" dirty="0" smtClean="0"/>
              <a:t>раскладывается  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dirty="0" smtClean="0"/>
              <a:t>по отрицательным степеням </a:t>
            </a:r>
            <a:r>
              <a:rPr lang="en-US" dirty="0" smtClean="0"/>
              <a:t>z-z</a:t>
            </a:r>
            <a:r>
              <a:rPr lang="en-US" sz="1800" dirty="0" smtClean="0"/>
              <a:t>0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2655"/>
            <a:ext cx="1752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0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Две части ряда Лорана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</a:t>
            </a:r>
            <a:r>
              <a:rPr lang="ru-RU" dirty="0" smtClean="0">
                <a:solidFill>
                  <a:srgbClr val="FF0000"/>
                </a:solidFill>
              </a:rPr>
              <a:t>правильная</a:t>
            </a:r>
            <a:r>
              <a:rPr lang="ru-RU" dirty="0" smtClean="0"/>
              <a:t>          </a:t>
            </a:r>
            <a:r>
              <a:rPr lang="ru-RU" dirty="0" smtClean="0">
                <a:solidFill>
                  <a:srgbClr val="FF0000"/>
                </a:solidFill>
              </a:rPr>
              <a:t>главная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часть                  </a:t>
            </a:r>
            <a:r>
              <a:rPr lang="ru-RU" dirty="0" err="1" smtClean="0"/>
              <a:t>часть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8" y="835025"/>
            <a:ext cx="61150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Ряды в комплексной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solidFill>
            <a:srgbClr val="92D050">
              <a:alpha val="39000"/>
            </a:srgbClr>
          </a:solidFill>
        </p:spPr>
        <p:txBody>
          <a:bodyPr/>
          <a:lstStyle/>
          <a:p>
            <a:r>
              <a:rPr lang="ru-RU" dirty="0" smtClean="0"/>
              <a:t>Числовые ряды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1268761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b="1" u="sng" dirty="0" smtClean="0"/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 </a:t>
            </a:r>
          </a:p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где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члены ряда,      - общий член ряда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0" indent="0">
              <a:spcBef>
                <a:spcPts val="1800"/>
              </a:spcBef>
              <a:buFont typeface="Arial" pitchFamily="34" charset="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частичная сумма ряда.</a:t>
            </a:r>
          </a:p>
          <a:p>
            <a:pPr marL="0" indent="0">
              <a:spcBef>
                <a:spcPts val="180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сумма ряда.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бесконечен или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не существует.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170426"/>
            <a:ext cx="4464496" cy="96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06750"/>
            <a:ext cx="11160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141663"/>
            <a:ext cx="45085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9" y="3577281"/>
            <a:ext cx="1409226" cy="91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42" y="4691084"/>
            <a:ext cx="1524668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6" y="5445224"/>
            <a:ext cx="894693" cy="5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5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члены ряда       комплексные числа. 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частичная сумма ряда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94664"/>
            <a:ext cx="3744416" cy="96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81" y="1748366"/>
            <a:ext cx="460598" cy="60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332041"/>
            <a:ext cx="7143130" cy="99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82638"/>
            <a:ext cx="4392488" cy="98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62159"/>
            <a:ext cx="2638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712968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600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если существует предел </a:t>
            </a:r>
          </a:p>
          <a:p>
            <a:pPr marL="0" indent="0">
              <a:buNone/>
            </a:pPr>
            <a:endParaRPr lang="ru-RU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иначе – </a:t>
            </a:r>
            <a:r>
              <a:rPr lang="ru-RU" sz="2600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Необходимый признак сходимости: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абсолютно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если сходится ряд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Достаточные признаки сходимости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…Даламбера                        …Коши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052736"/>
            <a:ext cx="28670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00808"/>
            <a:ext cx="1584176" cy="60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08920"/>
            <a:ext cx="4348708" cy="99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93" y="4221088"/>
            <a:ext cx="2304256" cy="137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54" y="4497819"/>
            <a:ext cx="2221037" cy="82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37448"/>
            <a:ext cx="764704" cy="91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4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тепенной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ряд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                 или                           .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Область сходимости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совокупность всех значений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при которых ряд сходится.</a:t>
            </a:r>
          </a:p>
          <a:p>
            <a:pPr marL="0" indent="0">
              <a:buNone/>
            </a:pPr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Теорема Абеля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 Если степенной ряд            сходится 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то он абсолютно сходится при всех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таких,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ч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то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.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Следствие.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Всякий степенной ряд сходится внутри</a:t>
            </a: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круга сходимости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где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-радиус сходимости.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6632"/>
            <a:ext cx="4896544" cy="10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36712"/>
            <a:ext cx="2141016" cy="100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58" y="2708920"/>
            <a:ext cx="1080120" cy="97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5831"/>
            <a:ext cx="936104" cy="4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64390"/>
            <a:ext cx="990203" cy="45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52" y="5085184"/>
            <a:ext cx="1104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Сумма степенного ряда внутри круга сходимости – аналитическая функция.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Степенной ряд внутри круга сходимости можно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почленно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дифференцировать и интегрировать. При этом радиус сходимости не изменяется.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Радиус сходимости можно находить по формуле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или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8" y="3180212"/>
            <a:ext cx="2409826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22" y="3356992"/>
            <a:ext cx="2448272" cy="138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Ряд Тейлора</a:t>
            </a:r>
          </a:p>
          <a:p>
            <a:pPr marL="0" indent="0">
              <a:buNone/>
            </a:pP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Пусть точка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правильная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для функции          . Тогда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 -ряд Тейлора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функции           в точке      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При этом</a:t>
            </a:r>
          </a:p>
          <a:p>
            <a:pPr marL="0" indent="0">
              <a:buNone/>
            </a:pP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00" y="1136204"/>
            <a:ext cx="45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26691"/>
            <a:ext cx="866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2" y="1988840"/>
            <a:ext cx="75707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34" y="2939604"/>
            <a:ext cx="3952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866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96" y="3880545"/>
            <a:ext cx="45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7" y="4869161"/>
            <a:ext cx="457462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42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Разложение некоторых элементарных функций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4410620" cy="93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5040560" cy="93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21" y="936178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3942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947043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72245"/>
            <a:ext cx="714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98" y="4792761"/>
            <a:ext cx="714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63294"/>
            <a:ext cx="2800523" cy="90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96278"/>
            <a:ext cx="4087538" cy="93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16549"/>
            <a:ext cx="67802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Нули аналитической функции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Точка      -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нуль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функции       , если                 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0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то      - 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нуль порядка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-нуль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разложение в ряд Тейлора имеет вид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причём                      .</a:t>
            </a:r>
          </a:p>
          <a:p>
            <a:pPr marL="0" indent="0">
              <a:spcBef>
                <a:spcPts val="0"/>
              </a:spcBef>
              <a:buNone/>
            </a:pPr>
            <a:endParaRPr lang="ru-RU" sz="1100" dirty="0" smtClean="0">
              <a:latin typeface="Arial Narrow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Cambria" pitchFamily="18" charset="0"/>
                <a:cs typeface="Arial" pitchFamily="34" charset="0"/>
              </a:rPr>
              <a:t>Замечание: Нуль 1 порядка – </a:t>
            </a:r>
            <a:r>
              <a:rPr lang="ru-RU" sz="2800" b="1" dirty="0" smtClean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простой</a:t>
            </a:r>
            <a:r>
              <a:rPr lang="ru-RU" sz="2800" dirty="0" smtClean="0">
                <a:latin typeface="Cambria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нуль</a:t>
            </a:r>
            <a:r>
              <a:rPr lang="ru-RU" sz="2800" dirty="0" smtClean="0">
                <a:latin typeface="Cambria" pitchFamily="18" charset="0"/>
                <a:cs typeface="Arial" pitchFamily="34" charset="0"/>
              </a:rPr>
              <a:t>.</a:t>
            </a:r>
            <a:endParaRPr lang="ru-RU" sz="2800" dirty="0">
              <a:latin typeface="Cambria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80" y="1046287"/>
            <a:ext cx="38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72" y="1119535"/>
            <a:ext cx="734073" cy="3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01699"/>
            <a:ext cx="1332731" cy="4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9850"/>
            <a:ext cx="70754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4" y="2276872"/>
            <a:ext cx="38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1" y="3356992"/>
            <a:ext cx="5922316" cy="5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5284"/>
            <a:ext cx="3600400" cy="56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58047"/>
            <a:ext cx="405765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53347"/>
            <a:ext cx="1956818" cy="46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805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389</Words>
  <Application>Microsoft Office PowerPoint</Application>
  <PresentationFormat>Экран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Лекция 11</vt:lpstr>
      <vt:lpstr>Ряды в комплексной плоскости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Нули аналитической функции</vt:lpstr>
      <vt:lpstr>Ряд Лорана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11</dc:title>
  <dc:creator>Vova</dc:creator>
  <cp:lastModifiedBy>Vova</cp:lastModifiedBy>
  <cp:revision>40</cp:revision>
  <dcterms:created xsi:type="dcterms:W3CDTF">2016-10-28T12:45:14Z</dcterms:created>
  <dcterms:modified xsi:type="dcterms:W3CDTF">2016-11-24T12:58:26Z</dcterms:modified>
</cp:coreProperties>
</file>