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png"/><Relationship Id="rId5" Type="http://schemas.openxmlformats.org/officeDocument/2006/relationships/image" Target="../media/image5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12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14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Вычисление вычетов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/>
          <a:p>
            <a:r>
              <a:rPr lang="ru-RU" dirty="0" smtClean="0"/>
              <a:t>Если       - </a:t>
            </a:r>
            <a:r>
              <a:rPr lang="ru-RU" dirty="0" smtClean="0">
                <a:solidFill>
                  <a:srgbClr val="C00000"/>
                </a:solidFill>
              </a:rPr>
              <a:t>правильная</a:t>
            </a:r>
            <a:r>
              <a:rPr lang="ru-RU" dirty="0" smtClean="0"/>
              <a:t> или </a:t>
            </a:r>
            <a:r>
              <a:rPr lang="ru-RU" dirty="0" smtClean="0">
                <a:solidFill>
                  <a:srgbClr val="C00000"/>
                </a:solidFill>
              </a:rPr>
              <a:t>устранимая </a:t>
            </a:r>
            <a:r>
              <a:rPr lang="ru-RU" dirty="0" err="1" smtClean="0">
                <a:solidFill>
                  <a:srgbClr val="C00000"/>
                </a:solidFill>
              </a:rPr>
              <a:t>о.т</a:t>
            </a:r>
            <a:r>
              <a:rPr lang="ru-RU" dirty="0" smtClean="0"/>
              <a:t>., то</a:t>
            </a:r>
          </a:p>
          <a:p>
            <a:endParaRPr lang="en-US" dirty="0" smtClean="0"/>
          </a:p>
          <a:p>
            <a:r>
              <a:rPr lang="ru-RU" dirty="0" smtClean="0"/>
              <a:t>Если       - </a:t>
            </a:r>
            <a:r>
              <a:rPr lang="ru-RU" dirty="0" smtClean="0">
                <a:solidFill>
                  <a:srgbClr val="C00000"/>
                </a:solidFill>
              </a:rPr>
              <a:t>простой полюс</a:t>
            </a:r>
            <a:r>
              <a:rPr lang="ru-RU" dirty="0" smtClean="0"/>
              <a:t>, то</a:t>
            </a:r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ru-RU" dirty="0" smtClean="0"/>
              <a:t>Если       - </a:t>
            </a:r>
            <a:r>
              <a:rPr lang="ru-RU" dirty="0" smtClean="0">
                <a:solidFill>
                  <a:srgbClr val="C00000"/>
                </a:solidFill>
              </a:rPr>
              <a:t>простой полюс</a:t>
            </a:r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то</a:t>
            </a:r>
            <a:r>
              <a:rPr lang="en-US" dirty="0" smtClean="0"/>
              <a:t> </a:t>
            </a:r>
          </a:p>
          <a:p>
            <a:pPr>
              <a:spcBef>
                <a:spcPts val="1800"/>
              </a:spcBef>
            </a:pPr>
            <a:r>
              <a:rPr lang="ru-RU" dirty="0" smtClean="0"/>
              <a:t>Если       - </a:t>
            </a:r>
            <a:r>
              <a:rPr lang="ru-RU" dirty="0" smtClean="0">
                <a:solidFill>
                  <a:srgbClr val="C00000"/>
                </a:solidFill>
              </a:rPr>
              <a:t>существенно особая точка</a:t>
            </a:r>
            <a:r>
              <a:rPr lang="ru-RU" dirty="0" smtClean="0"/>
              <a:t>, то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07443"/>
            <a:ext cx="2250182" cy="50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60" y="2488518"/>
            <a:ext cx="4607357" cy="70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59833"/>
            <a:ext cx="3600400" cy="92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8" y="3801481"/>
            <a:ext cx="3039220" cy="10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85" y="836712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84" y="2033153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9" y="3365388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8" y="4725144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57" y="5373216"/>
            <a:ext cx="3089901" cy="6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3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93507"/>
          </a:xfrm>
        </p:spPr>
        <p:txBody>
          <a:bodyPr/>
          <a:lstStyle/>
          <a:p>
            <a:r>
              <a:rPr lang="ru-RU" dirty="0"/>
              <a:t>Если       - </a:t>
            </a:r>
            <a:r>
              <a:rPr lang="ru-RU" dirty="0">
                <a:solidFill>
                  <a:srgbClr val="C00000"/>
                </a:solidFill>
              </a:rPr>
              <a:t>полюс 2 </a:t>
            </a:r>
            <a:r>
              <a:rPr lang="ru-RU" dirty="0" smtClean="0">
                <a:solidFill>
                  <a:srgbClr val="C00000"/>
                </a:solidFill>
              </a:rPr>
              <a:t>порядка</a:t>
            </a:r>
            <a:r>
              <a:rPr lang="ru-RU" dirty="0" smtClean="0"/>
              <a:t>, то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Если       - </a:t>
            </a:r>
            <a:r>
              <a:rPr lang="ru-RU" dirty="0" smtClean="0">
                <a:solidFill>
                  <a:srgbClr val="C00000"/>
                </a:solidFill>
              </a:rPr>
              <a:t>полюс порядка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ru-RU" dirty="0" smtClean="0"/>
              <a:t>, то 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72" y="2747789"/>
            <a:ext cx="7776864" cy="111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204864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07" y="875581"/>
            <a:ext cx="525735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55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1206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Вычислить вычеты функции во всех особых точках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Пример 1. </a:t>
            </a:r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dirty="0" smtClean="0"/>
              <a:t>                              - простой полюс;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 - полюс 2 порядка;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80728"/>
            <a:ext cx="37242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78" y="2348880"/>
            <a:ext cx="704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64346"/>
            <a:ext cx="6465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28" y="3861048"/>
            <a:ext cx="895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7" y="4175373"/>
            <a:ext cx="680878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51698"/>
            <a:ext cx="2514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95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	Пример 2.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- </a:t>
            </a:r>
            <a:r>
              <a:rPr lang="ru-RU" dirty="0" smtClean="0"/>
              <a:t>устранимая особая точка;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- простой полюс;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8640"/>
            <a:ext cx="2376264" cy="100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5" y="1568252"/>
            <a:ext cx="1067614" cy="52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5" y="2708920"/>
            <a:ext cx="1067614" cy="57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90936"/>
            <a:ext cx="2229446" cy="46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73016"/>
            <a:ext cx="5036765" cy="10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0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	Пример 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endParaRPr lang="ru-RU" sz="1400" dirty="0" smtClean="0"/>
          </a:p>
          <a:p>
            <a:pPr marL="0" indent="0">
              <a:buNone/>
            </a:pPr>
            <a:r>
              <a:rPr lang="ru-RU" dirty="0" smtClean="0"/>
              <a:t>Имеем 4 простых полюса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41" y="1628800"/>
            <a:ext cx="6708551" cy="94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6632"/>
            <a:ext cx="1905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65114"/>
            <a:ext cx="5685196" cy="104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89040"/>
            <a:ext cx="3312368" cy="9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1" y="4909152"/>
            <a:ext cx="3463256" cy="9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48" y="4882461"/>
            <a:ext cx="3312368" cy="9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93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	Пример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                              - </a:t>
            </a:r>
            <a:r>
              <a:rPr lang="ru-RU" dirty="0" smtClean="0"/>
              <a:t>существенно особая точка.</a:t>
            </a:r>
          </a:p>
          <a:p>
            <a:pPr marL="0" indent="0">
              <a:buNone/>
            </a:pPr>
            <a:r>
              <a:rPr lang="ru-RU" dirty="0" smtClean="0"/>
              <a:t>   Ряд Лорана в окрестности 0 имеет вид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0647"/>
            <a:ext cx="2448272" cy="92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67558"/>
              </p:ext>
            </p:extLst>
          </p:nvPr>
        </p:nvGraphicFramePr>
        <p:xfrm>
          <a:off x="2123728" y="1340768"/>
          <a:ext cx="1008112" cy="51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863225" imgH="431613" progId="Equation.DSMT4">
                  <p:embed/>
                </p:oleObj>
              </mc:Choice>
              <mc:Fallback>
                <p:oleObj name="Equation" r:id="rId4" imgW="863225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40768"/>
                        <a:ext cx="1008112" cy="512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8875"/>
            <a:ext cx="7272808" cy="100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3528392" cy="97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9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Особые точки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400600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Особые точки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функции         - точки, в которых она не дифференцируема.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Особая точка </a:t>
            </a: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изолированная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если в какой-либо окрестности её нет других особых точек. 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Пусть       -изолированная особая точка функции. 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∃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R&gt;0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, что в кольце                         функция</a:t>
            </a:r>
          </a:p>
          <a:p>
            <a:pPr marL="361950" indent="0"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аналитическая и раскладывается в ряд Лорана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632" y="1098670"/>
            <a:ext cx="733046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93132"/>
            <a:ext cx="381088" cy="5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67" y="3429000"/>
            <a:ext cx="2174354" cy="5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61150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44847"/>
            <a:ext cx="8640960" cy="6120680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При этом возможны 3 случая</a:t>
            </a:r>
            <a:r>
              <a:rPr lang="ru-RU" dirty="0" smtClean="0"/>
              <a:t>: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Лорана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не содержит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главной части.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Тогда      - 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устранимая особая точка.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В этом случае 	</a:t>
            </a:r>
          </a:p>
          <a:p>
            <a:pPr marL="0" indent="0"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Если положить                   , то          станет 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                             аналитической.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542925" indent="-542925">
              <a:buNone/>
            </a:pP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Пример.   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устранимая </a:t>
            </a:r>
            <a:r>
              <a:rPr lang="ru-RU" sz="2800" i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о.т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i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41302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3657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84227"/>
            <a:ext cx="3095625" cy="742950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05" y="3861047"/>
            <a:ext cx="733046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6671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91706"/>
            <a:ext cx="1771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9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5793507"/>
          </a:xfrm>
        </p:spPr>
        <p:txBody>
          <a:bodyPr>
            <a:normAutofit/>
          </a:bodyPr>
          <a:lstStyle/>
          <a:p>
            <a:pPr marL="542925" lvl="0" indent="-542925">
              <a:buNone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2) Ряд Лорана содержит </a:t>
            </a:r>
            <a:r>
              <a:rPr lang="ru-RU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конечное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число членов в главной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части: </a:t>
            </a:r>
          </a:p>
          <a:p>
            <a:pPr marL="542925" lvl="0" indent="-542925">
              <a:buNone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ru-RU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                   ;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где 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Тогда     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b="1" dirty="0" smtClean="0">
                <a:solidFill>
                  <a:srgbClr val="F7964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полюс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полюс порядка </a:t>
            </a:r>
            <a:r>
              <a:rPr lang="en-US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-полюс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 этом случае</a:t>
            </a: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Пример.                                          - полюс 2 порядка</a:t>
            </a:r>
            <a:endParaRPr lang="ru-RU" sz="2800" dirty="0">
              <a:solidFill>
                <a:srgbClr val="75380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99917"/>
            <a:ext cx="22987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72" y="3340224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1550"/>
            <a:ext cx="3816424" cy="107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3630"/>
            <a:ext cx="565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93" y="2294632"/>
            <a:ext cx="1285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75" y="4644454"/>
            <a:ext cx="411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5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542925" lvl="0" indent="-542925">
              <a:buNone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3) Ряд Лорана содержит </a:t>
            </a:r>
            <a:r>
              <a:rPr lang="ru-RU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бесконечное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число членов в главной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части:</a:t>
            </a:r>
          </a:p>
          <a:p>
            <a:pPr marL="542925" lvl="0" indent="-542925">
              <a:buNone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ru-RU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47675" lvl="0" indent="-447675">
              <a:buNone/>
            </a:pP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Тогда     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b="1" dirty="0">
                <a:solidFill>
                  <a:srgbClr val="F7964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существенно особая точка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/>
              <a:t>  В этом случае                     </a:t>
            </a:r>
            <a:r>
              <a:rPr lang="ru-RU" i="1" dirty="0" smtClean="0"/>
              <a:t>не существует.</a:t>
            </a:r>
            <a:endParaRPr lang="ru-RU" i="1" dirty="0"/>
          </a:p>
          <a:p>
            <a:pPr marL="0" indent="0">
              <a:buNone/>
            </a:pPr>
            <a:r>
              <a:rPr lang="ru-RU" dirty="0" smtClean="0"/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753805"/>
                </a:solidFill>
              </a:rPr>
              <a:t>Пример. </a:t>
            </a:r>
            <a:r>
              <a:rPr lang="en-US" dirty="0" smtClean="0">
                <a:solidFill>
                  <a:srgbClr val="753805"/>
                </a:solidFill>
              </a:rPr>
              <a:t>                                   - </a:t>
            </a:r>
            <a:r>
              <a:rPr lang="ru-RU" dirty="0" smtClean="0">
                <a:solidFill>
                  <a:srgbClr val="753805"/>
                </a:solidFill>
              </a:rPr>
              <a:t>существенно </a:t>
            </a:r>
            <a:r>
              <a:rPr lang="ru-RU" dirty="0" err="1" smtClean="0">
                <a:solidFill>
                  <a:srgbClr val="753805"/>
                </a:solidFill>
              </a:rPr>
              <a:t>о.т</a:t>
            </a:r>
            <a:r>
              <a:rPr lang="ru-RU" dirty="0" smtClean="0">
                <a:solidFill>
                  <a:srgbClr val="753805"/>
                </a:solidFill>
              </a:rPr>
              <a:t>.</a:t>
            </a:r>
            <a:endParaRPr lang="ru-RU" dirty="0">
              <a:solidFill>
                <a:srgbClr val="753805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57686"/>
            <a:ext cx="1560513" cy="744537"/>
          </a:xfrm>
          <a:prstGeom prst="rect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23" y="2348880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5040560" cy="103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8911"/>
            <a:ext cx="3238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Теорема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о связи между нулём и полюсом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     -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полюс порядка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        , то      является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нулём порядка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1/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И обратно: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нуль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-го порядка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 –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полюс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-го порядка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        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Пусть      -нуль порядка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. Тогда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φ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z) –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аналитическая в      , и                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792361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922934"/>
            <a:ext cx="648072" cy="34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68" y="2132856"/>
            <a:ext cx="682749" cy="79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15" y="3212144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17675"/>
            <a:ext cx="832751" cy="4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00462"/>
            <a:ext cx="3960439" cy="75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60" y="4404829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4404829"/>
            <a:ext cx="1668762" cy="55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Следовательно, для функции          точка      -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-полюс порядка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Обратное доказывается аналогично.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Замечание: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полюс 1 порядка –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полюс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3240359" cy="96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4" y="1340768"/>
            <a:ext cx="5886226" cy="107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16" y="2423855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94602"/>
            <a:ext cx="6826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6205"/>
            <a:ext cx="8568952" cy="589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лучай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n-US" sz="2800" b="1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∞</a:t>
            </a:r>
            <a:r>
              <a:rPr lang="en-US" sz="2800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бесконечно удаленная точка)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исследуется аналогично. Изучение функции в окрестности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n-US" sz="2800" b="1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∞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можно свести подстановкой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      к изучению функции  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Пример1.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полюс 2 порядка.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Пример2. </a:t>
            </a:r>
            <a:r>
              <a:rPr lang="en-US" sz="28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         -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устранимая </a:t>
            </a:r>
            <a:r>
              <a:rPr lang="ru-RU" sz="2800" dirty="0" err="1" smtClean="0">
                <a:latin typeface="Arial" pitchFamily="34" charset="0"/>
                <a:ea typeface="Cambria Math"/>
                <a:cs typeface="Arial" pitchFamily="34" charset="0"/>
              </a:rPr>
              <a:t>о.т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Пример3. </a:t>
            </a:r>
            <a:r>
              <a:rPr lang="en-US" sz="28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             -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существенно </a:t>
            </a:r>
            <a:r>
              <a:rPr lang="ru-RU" sz="2800" dirty="0" err="1" smtClean="0">
                <a:latin typeface="Arial" pitchFamily="34" charset="0"/>
                <a:ea typeface="Cambria Math"/>
                <a:cs typeface="Arial" pitchFamily="34" charset="0"/>
              </a:rPr>
              <a:t>о.т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5669" cy="80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24" y="1575627"/>
            <a:ext cx="955352" cy="90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17" y="3434333"/>
            <a:ext cx="3067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17" y="2780556"/>
            <a:ext cx="3181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17" y="4509120"/>
            <a:ext cx="3543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2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Вычеты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f(z)</a:t>
            </a:r>
            <a:r>
              <a:rPr lang="ru-RU" dirty="0" smtClean="0"/>
              <a:t> – аналитическая функция; </a:t>
            </a:r>
          </a:p>
          <a:p>
            <a:pPr marL="266700" indent="-266700">
              <a:buNone/>
            </a:pPr>
            <a:r>
              <a:rPr lang="ru-RU" dirty="0" smtClean="0"/>
              <a:t>    - изолированная особая точка;</a:t>
            </a:r>
            <a:r>
              <a:rPr lang="en-US" dirty="0" smtClean="0"/>
              <a:t>   </a:t>
            </a:r>
            <a:r>
              <a:rPr lang="ru-RU" dirty="0" smtClean="0"/>
              <a:t>С – контур с </a:t>
            </a:r>
            <a:r>
              <a:rPr lang="en-US" dirty="0" smtClean="0"/>
              <a:t> </a:t>
            </a:r>
            <a:r>
              <a:rPr lang="ru-RU" dirty="0" smtClean="0"/>
              <a:t>центром в        </a:t>
            </a:r>
            <a:r>
              <a:rPr lang="ru-RU" dirty="0" err="1" smtClean="0"/>
              <a:t>в</a:t>
            </a:r>
            <a:r>
              <a:rPr lang="ru-RU" dirty="0" smtClean="0"/>
              <a:t> области </a:t>
            </a:r>
            <a:r>
              <a:rPr lang="ru-RU" dirty="0" err="1" smtClean="0"/>
              <a:t>аналитичности</a:t>
            </a:r>
            <a:r>
              <a:rPr lang="ru-RU" dirty="0" smtClean="0"/>
              <a:t> </a:t>
            </a:r>
            <a:r>
              <a:rPr lang="en-US" dirty="0" smtClean="0"/>
              <a:t>f(z). </a:t>
            </a:r>
            <a:r>
              <a:rPr lang="ru-RU" dirty="0" smtClean="0"/>
              <a:t>Тогда </a:t>
            </a:r>
            <a:r>
              <a:rPr lang="ru-RU" b="1" dirty="0" smtClean="0">
                <a:solidFill>
                  <a:srgbClr val="FF0000"/>
                </a:solidFill>
              </a:rPr>
              <a:t>вычет</a:t>
            </a:r>
            <a:r>
              <a:rPr lang="ru-RU" dirty="0" smtClean="0"/>
              <a:t> функции </a:t>
            </a:r>
            <a:r>
              <a:rPr lang="en-US" dirty="0" smtClean="0"/>
              <a:t>f(z)</a:t>
            </a:r>
            <a:r>
              <a:rPr lang="ru-RU" dirty="0" smtClean="0"/>
              <a:t> в точке       есть</a:t>
            </a:r>
          </a:p>
          <a:p>
            <a:pPr marL="266700" indent="-266700">
              <a:buNone/>
            </a:pPr>
            <a:endParaRPr lang="ru-RU" dirty="0"/>
          </a:p>
          <a:p>
            <a:pPr marL="266700" indent="-266700">
              <a:buNone/>
            </a:pPr>
            <a:endParaRPr lang="ru-RU" dirty="0" smtClean="0"/>
          </a:p>
          <a:p>
            <a:pPr marL="266700" indent="-266700">
              <a:buNone/>
            </a:pPr>
            <a:r>
              <a:rPr lang="ru-RU" dirty="0" smtClean="0"/>
              <a:t>     или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45" y="3356992"/>
            <a:ext cx="4391764" cy="114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1119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20453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02680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45" y="4569296"/>
            <a:ext cx="28928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91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323</Words>
  <Application>Microsoft Office PowerPoint</Application>
  <PresentationFormat>Экран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Тема Office</vt:lpstr>
      <vt:lpstr>MathType 5.0 Equation</vt:lpstr>
      <vt:lpstr>Лекция 12</vt:lpstr>
      <vt:lpstr>Особые точки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Вычеты</vt:lpstr>
      <vt:lpstr>Вычисление вычетов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12</dc:title>
  <dc:creator>Vova</dc:creator>
  <cp:lastModifiedBy>Vova</cp:lastModifiedBy>
  <cp:revision>37</cp:revision>
  <dcterms:created xsi:type="dcterms:W3CDTF">2016-10-29T11:50:24Z</dcterms:created>
  <dcterms:modified xsi:type="dcterms:W3CDTF">2016-11-09T05:29:43Z</dcterms:modified>
</cp:coreProperties>
</file>