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8" autoAdjust="0"/>
    <p:restoredTop sz="94660"/>
  </p:normalViewPr>
  <p:slideViewPr>
    <p:cSldViewPr>
      <p:cViewPr>
        <p:scale>
          <a:sx n="58" d="100"/>
          <a:sy n="58" d="100"/>
        </p:scale>
        <p:origin x="-82" y="52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67068-3049-4BA4-BFA5-4972E0EB8B43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32558-26AB-4B08-A67F-E7866F06E6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208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32558-26AB-4B08-A67F-E7866F06E6A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812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32558-26AB-4B08-A67F-E7866F06E6A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046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9600" smtClean="0"/>
              <a:t>Лекция </a:t>
            </a:r>
            <a:r>
              <a:rPr lang="ru-RU" sz="9600" smtClean="0"/>
              <a:t>13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1656904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Имеем</a:t>
            </a: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1200"/>
              </a:spcBef>
              <a:buNone/>
            </a:pPr>
            <a:r>
              <a:rPr lang="ru-RU" sz="2800" dirty="0" smtClean="0"/>
              <a:t>Здесь </a:t>
            </a:r>
            <a:r>
              <a:rPr lang="en-US" sz="2800" dirty="0" smtClean="0"/>
              <a:t>        - </a:t>
            </a:r>
            <a:r>
              <a:rPr lang="ru-RU" sz="2800" dirty="0" smtClean="0"/>
              <a:t>полуокружность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Заметим, что </a:t>
            </a: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endParaRPr lang="ru-RU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Переходя к пределу при </a:t>
            </a:r>
            <a:r>
              <a:rPr lang="ru-RU" sz="2800" dirty="0"/>
              <a:t> </a:t>
            </a:r>
            <a:r>
              <a:rPr lang="ru-RU" sz="2800" dirty="0" smtClean="0"/>
              <a:t>           </a:t>
            </a:r>
            <a:r>
              <a:rPr lang="en-US" sz="2800" dirty="0" smtClean="0"/>
              <a:t>,</a:t>
            </a:r>
            <a:r>
              <a:rPr lang="ru-RU" sz="2800" dirty="0" smtClean="0"/>
              <a:t> получим</a:t>
            </a:r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8640"/>
            <a:ext cx="6827837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383" y="1522140"/>
            <a:ext cx="4286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760" y="1556330"/>
            <a:ext cx="2376264" cy="527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04864"/>
            <a:ext cx="4139158" cy="1373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244" y="4005064"/>
            <a:ext cx="9620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092" y="4437112"/>
            <a:ext cx="49149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521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04664"/>
            <a:ext cx="8712968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Пример</a:t>
            </a:r>
            <a:r>
              <a:rPr lang="ru-RU" sz="2800" dirty="0" smtClean="0"/>
              <a:t>. Вычислить интеграл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Решение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r>
              <a:rPr lang="en-US" sz="2800" dirty="0" smtClean="0"/>
              <a:t>   </a:t>
            </a:r>
            <a:r>
              <a:rPr lang="ru-RU" sz="2800" dirty="0" smtClean="0"/>
              <a:t>Интеграл</a:t>
            </a:r>
            <a:r>
              <a:rPr lang="en-US" sz="2800" dirty="0" smtClean="0"/>
              <a:t>          </a:t>
            </a:r>
            <a:r>
              <a:rPr lang="ru-RU" sz="2800" dirty="0" smtClean="0"/>
              <a:t> </a:t>
            </a:r>
            <a:r>
              <a:rPr lang="en-US" sz="2800" dirty="0" smtClean="0"/>
              <a:t>                                             </a:t>
            </a:r>
            <a:r>
              <a:rPr lang="ru-RU" sz="2800" dirty="0" smtClean="0"/>
              <a:t>удовлетворяет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800" dirty="0" smtClean="0"/>
              <a:t>условиям применения теоремы Коши о вычетах.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   </a:t>
            </a:r>
            <a:r>
              <a:rPr lang="ru-RU" sz="2800" dirty="0" smtClean="0"/>
              <a:t>Найдем особые точки функции</a:t>
            </a:r>
          </a:p>
          <a:p>
            <a:pPr marL="0" indent="0">
              <a:spcBef>
                <a:spcPts val="0"/>
              </a:spcBef>
              <a:buNone/>
            </a:pP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endParaRPr lang="ru-RU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Все особые точки – простые полюса. Из них в верхней полуплоскости лежат </a:t>
            </a:r>
            <a:r>
              <a:rPr lang="en-US" sz="2800" dirty="0" smtClean="0"/>
              <a:t>             </a:t>
            </a:r>
            <a:r>
              <a:rPr lang="ru-RU" sz="2800" dirty="0" smtClean="0"/>
              <a:t>Следовательно,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88640"/>
            <a:ext cx="14954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936" y="2996952"/>
            <a:ext cx="54006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207815"/>
            <a:ext cx="42767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4251670"/>
            <a:ext cx="85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869160"/>
            <a:ext cx="6742113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304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Вычислим вычеты: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ru-RU" sz="2800" dirty="0" smtClean="0"/>
              <a:t>Окончательно:</a:t>
            </a:r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836712"/>
            <a:ext cx="44577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37338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77072"/>
            <a:ext cx="595312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18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Применение вычетов </a:t>
            </a:r>
            <a:b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к вычислению интегралов</a:t>
            </a:r>
            <a:endParaRPr lang="ru-RU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853136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Основная теорема Коши о вычетах.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	Пусть функция </a:t>
            </a:r>
            <a:r>
              <a:rPr lang="en-US" dirty="0" smtClean="0"/>
              <a:t>f(z) </a:t>
            </a:r>
            <a:r>
              <a:rPr lang="ru-RU" dirty="0" smtClean="0"/>
              <a:t>- аналитическая везде в замкнутой области </a:t>
            </a:r>
            <a:r>
              <a:rPr lang="en-US" dirty="0" smtClean="0"/>
              <a:t>D̅</a:t>
            </a:r>
            <a:r>
              <a:rPr lang="ru-RU" dirty="0" smtClean="0"/>
              <a:t>, ограниченной  кривой </a:t>
            </a:r>
            <a:r>
              <a:rPr lang="en-US" dirty="0"/>
              <a:t>C</a:t>
            </a:r>
            <a:r>
              <a:rPr lang="ru-RU" dirty="0" smtClean="0"/>
              <a:t>, кроме конечного числа изолированных особых точек</a:t>
            </a:r>
            <a:r>
              <a:rPr lang="en-US" dirty="0" smtClean="0"/>
              <a:t>   </a:t>
            </a:r>
            <a:r>
              <a:rPr lang="ru-RU" dirty="0" smtClean="0"/>
              <a:t>                   , лежащих внутри </a:t>
            </a:r>
            <a:r>
              <a:rPr lang="en-US" dirty="0" smtClean="0"/>
              <a:t>D</a:t>
            </a:r>
            <a:r>
              <a:rPr lang="ru-RU" dirty="0" smtClean="0"/>
              <a:t>. Тогда 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605014"/>
            <a:ext cx="1801527" cy="514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221087"/>
            <a:ext cx="4752528" cy="1174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106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5937523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Доказательство.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b="1" dirty="0"/>
              <a:t>	</a:t>
            </a:r>
            <a:r>
              <a:rPr lang="ru-RU" dirty="0" smtClean="0"/>
              <a:t>Около каждой особой точки опишем окружность      , лежащую внутри области </a:t>
            </a:r>
            <a:r>
              <a:rPr lang="en-US" dirty="0" smtClean="0"/>
              <a:t>D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    Применим теорему Коши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для многосвязной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области.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817" y="1268760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Овал 3"/>
          <p:cNvSpPr/>
          <p:nvPr/>
        </p:nvSpPr>
        <p:spPr>
          <a:xfrm rot="19961768">
            <a:off x="3081881" y="2249811"/>
            <a:ext cx="5755450" cy="3888432"/>
          </a:xfrm>
          <a:prstGeom prst="ellipse">
            <a:avLst/>
          </a:prstGeom>
          <a:solidFill>
            <a:schemeClr val="accent5">
              <a:lumMod val="40000"/>
              <a:lumOff val="6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5108471" y="288027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211960" y="4111031"/>
            <a:ext cx="85152" cy="7200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146298" y="5013176"/>
            <a:ext cx="85152" cy="7200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7524328" y="3961897"/>
            <a:ext cx="85152" cy="7200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833680" y="2630355"/>
            <a:ext cx="85152" cy="7200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3894496" y="3831018"/>
            <a:ext cx="720080" cy="704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4694085" y="4595117"/>
            <a:ext cx="989578" cy="9081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6516216" y="2345676"/>
            <a:ext cx="720080" cy="704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4914610" y="2708919"/>
            <a:ext cx="445192" cy="4320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7084136" y="3530914"/>
            <a:ext cx="965536" cy="9569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/>
          <p:nvPr/>
        </p:nvCxnSpPr>
        <p:spPr>
          <a:xfrm flipH="1" flipV="1">
            <a:off x="4427984" y="3877088"/>
            <a:ext cx="72008" cy="5949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 flipV="1">
            <a:off x="7097334" y="2436646"/>
            <a:ext cx="72008" cy="5949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 flipV="1">
            <a:off x="7884368" y="3645024"/>
            <a:ext cx="72008" cy="5949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H="1" flipV="1">
            <a:off x="5508104" y="4725144"/>
            <a:ext cx="72008" cy="5949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 flipV="1">
            <a:off x="5222360" y="2708919"/>
            <a:ext cx="72008" cy="5949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5023198" y="2400641"/>
            <a:ext cx="144016" cy="72009"/>
          </a:xfrm>
          <a:prstGeom prst="straightConnector1">
            <a:avLst/>
          </a:prstGeom>
          <a:ln w="44450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781" y="3736382"/>
            <a:ext cx="276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206" y="4595117"/>
            <a:ext cx="31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475" y="4460905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206" y="5503240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828" y="448783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080" y="3561375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606" y="3517465"/>
            <a:ext cx="484602" cy="470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585" y="5528393"/>
            <a:ext cx="535455" cy="606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891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Имеем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dirty="0" smtClean="0"/>
              <a:t>По определению вычета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Отсюда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dirty="0" smtClean="0"/>
              <a:t>что и требовалось доказать. 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4744"/>
            <a:ext cx="7357850" cy="945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24944"/>
            <a:ext cx="6480720" cy="940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581128"/>
            <a:ext cx="72945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200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r>
              <a:rPr lang="ru-RU" i="1" dirty="0">
                <a:solidFill>
                  <a:schemeClr val="accent1"/>
                </a:solidFill>
              </a:rPr>
              <a:t>Вычислить </a:t>
            </a:r>
            <a:r>
              <a:rPr lang="ru-RU" i="1" dirty="0" smtClean="0">
                <a:solidFill>
                  <a:schemeClr val="accent1"/>
                </a:solidFill>
              </a:rPr>
              <a:t>контурный интеграл с помощью вычетов</a:t>
            </a:r>
            <a:endParaRPr lang="en-US" i="1" dirty="0">
              <a:solidFill>
                <a:schemeClr val="accent1"/>
              </a:solidFill>
            </a:endParaRPr>
          </a:p>
          <a:p>
            <a:r>
              <a:rPr lang="ru-RU" sz="2800" dirty="0" smtClean="0">
                <a:solidFill>
                  <a:srgbClr val="FF0000"/>
                </a:solidFill>
              </a:rPr>
              <a:t>Пример 1.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ru-RU" sz="2800" dirty="0" smtClean="0"/>
              <a:t>Особые точки:    </a:t>
            </a:r>
            <a:r>
              <a:rPr lang="en-US" sz="2800" dirty="0" smtClean="0"/>
              <a:t>       </a:t>
            </a:r>
            <a:r>
              <a:rPr lang="ru-RU" sz="2800" dirty="0" smtClean="0"/>
              <a:t>           - простой полюс;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                                  </a:t>
            </a:r>
            <a:r>
              <a:rPr lang="en-US" sz="2800" dirty="0" smtClean="0"/>
              <a:t>        </a:t>
            </a:r>
            <a:r>
              <a:rPr lang="ru-RU" sz="2800" dirty="0" smtClean="0"/>
              <a:t>           - плюс 2 порядка.</a:t>
            </a: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</a:t>
            </a:r>
            <a:r>
              <a:rPr lang="ru-RU" sz="2800" dirty="0" smtClean="0"/>
              <a:t>Найдем вычеты в особых точках</a:t>
            </a:r>
            <a:r>
              <a:rPr lang="ru-RU" dirty="0" smtClean="0"/>
              <a:t>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7" y="1171090"/>
            <a:ext cx="5112568" cy="1129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Овал 3"/>
          <p:cNvSpPr/>
          <p:nvPr/>
        </p:nvSpPr>
        <p:spPr>
          <a:xfrm>
            <a:off x="683568" y="3645024"/>
            <a:ext cx="1872208" cy="180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323528" y="4545124"/>
            <a:ext cx="2592288" cy="0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1619672" y="3387477"/>
            <a:ext cx="0" cy="2273771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2218595" y="4524362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1596812" y="4221088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116849" y="4532104"/>
            <a:ext cx="249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99583" y="4043892"/>
            <a:ext cx="249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3768" y="4274725"/>
            <a:ext cx="249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ru-RU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597997" y="3384803"/>
            <a:ext cx="249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ru-RU" sz="1600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187624" y="414908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907704" y="4511217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1331640" y="4511217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971600" y="4511217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1588096" y="4869160"/>
            <a:ext cx="72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1583667" y="3933056"/>
            <a:ext cx="72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590770" y="5157192"/>
            <a:ext cx="72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420888"/>
            <a:ext cx="10763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38" y="2876550"/>
            <a:ext cx="101917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041853"/>
            <a:ext cx="5184576" cy="1089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006" y="5157192"/>
            <a:ext cx="1676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552" y="5157192"/>
            <a:ext cx="16287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Прямая соединительная линия 26"/>
          <p:cNvCxnSpPr/>
          <p:nvPr/>
        </p:nvCxnSpPr>
        <p:spPr>
          <a:xfrm flipV="1">
            <a:off x="6660232" y="4043893"/>
            <a:ext cx="1296144" cy="40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 flipV="1">
            <a:off x="5783939" y="4669105"/>
            <a:ext cx="1296144" cy="40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541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;</a:t>
            </a:r>
            <a:endParaRPr lang="ru-RU" dirty="0" smtClean="0"/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endParaRPr lang="ru-RU" sz="1100" dirty="0" smtClean="0"/>
          </a:p>
          <a:p>
            <a:pPr marL="0" indent="0">
              <a:buNone/>
            </a:pPr>
            <a:r>
              <a:rPr lang="ru-RU" dirty="0" smtClean="0"/>
              <a:t>Итак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5688632" cy="1352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56" y="1340768"/>
            <a:ext cx="6617672" cy="1255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38" y="3284984"/>
            <a:ext cx="75326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261" y="4553011"/>
            <a:ext cx="44577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3995936" y="332656"/>
            <a:ext cx="1224136" cy="460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4343975" y="930770"/>
            <a:ext cx="1224136" cy="460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4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FF0000"/>
                </a:solidFill>
              </a:rPr>
              <a:t>Пример 2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r>
              <a:rPr lang="ru-RU" sz="2800" dirty="0" smtClean="0"/>
              <a:t>Найдём особые точки: 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                                           - </a:t>
            </a:r>
            <a:r>
              <a:rPr lang="ru-RU" sz="2800" dirty="0" smtClean="0"/>
              <a:t>все простые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 </a:t>
            </a:r>
            <a:r>
              <a:rPr lang="ru-RU" sz="2800" dirty="0" smtClean="0"/>
              <a:t>                                                                            полюса.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 </a:t>
            </a:r>
            <a:r>
              <a:rPr lang="ru-RU" sz="2800" dirty="0" smtClean="0"/>
              <a:t>                        Внутри контура </a:t>
            </a:r>
            <a:r>
              <a:rPr lang="ru-RU" sz="2800" b="1" i="1" dirty="0" smtClean="0"/>
              <a:t>С</a:t>
            </a:r>
            <a:r>
              <a:rPr lang="ru-RU" sz="2800" dirty="0" smtClean="0"/>
              <a:t> лежат 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88640"/>
            <a:ext cx="40290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40768"/>
            <a:ext cx="44672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31318"/>
            <a:ext cx="44005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78" y="2564904"/>
            <a:ext cx="5180758" cy="505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Группа 17"/>
          <p:cNvGrpSpPr/>
          <p:nvPr/>
        </p:nvGrpSpPr>
        <p:grpSpPr>
          <a:xfrm>
            <a:off x="350097" y="3482315"/>
            <a:ext cx="2304256" cy="2767838"/>
            <a:chOff x="935325" y="3521782"/>
            <a:chExt cx="2304256" cy="2767838"/>
          </a:xfrm>
        </p:grpSpPr>
        <p:sp>
          <p:nvSpPr>
            <p:cNvPr id="14" name="Овал 13"/>
            <p:cNvSpPr/>
            <p:nvPr/>
          </p:nvSpPr>
          <p:spPr>
            <a:xfrm>
              <a:off x="1765655" y="3717032"/>
              <a:ext cx="72851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7" name="Группа 16"/>
            <p:cNvGrpSpPr/>
            <p:nvPr/>
          </p:nvGrpSpPr>
          <p:grpSpPr>
            <a:xfrm>
              <a:off x="935325" y="3521782"/>
              <a:ext cx="2304256" cy="2767838"/>
              <a:chOff x="827584" y="3429000"/>
              <a:chExt cx="2304256" cy="2767838"/>
            </a:xfrm>
          </p:grpSpPr>
          <p:cxnSp>
            <p:nvCxnSpPr>
              <p:cNvPr id="5" name="Прямая со стрелкой 4"/>
              <p:cNvCxnSpPr/>
              <p:nvPr/>
            </p:nvCxnSpPr>
            <p:spPr>
              <a:xfrm>
                <a:off x="827584" y="4873208"/>
                <a:ext cx="230425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Прямая со стрелкой 6"/>
              <p:cNvCxnSpPr/>
              <p:nvPr/>
            </p:nvCxnSpPr>
            <p:spPr>
              <a:xfrm flipV="1">
                <a:off x="1691680" y="3429000"/>
                <a:ext cx="0" cy="27363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Овал 7"/>
              <p:cNvSpPr/>
              <p:nvPr/>
            </p:nvSpPr>
            <p:spPr>
              <a:xfrm>
                <a:off x="1953014" y="4837204"/>
                <a:ext cx="72851" cy="7200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Овал 12"/>
              <p:cNvSpPr/>
              <p:nvPr/>
            </p:nvSpPr>
            <p:spPr>
              <a:xfrm>
                <a:off x="1331640" y="4832424"/>
                <a:ext cx="72851" cy="7200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Овал 14"/>
              <p:cNvSpPr/>
              <p:nvPr/>
            </p:nvSpPr>
            <p:spPr>
              <a:xfrm>
                <a:off x="1650252" y="5940164"/>
                <a:ext cx="72851" cy="7200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Овал 8"/>
              <p:cNvSpPr/>
              <p:nvPr/>
            </p:nvSpPr>
            <p:spPr>
              <a:xfrm>
                <a:off x="1043608" y="3933056"/>
                <a:ext cx="1872207" cy="187220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81427" y="4859364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1</a:t>
                </a:r>
                <a:endParaRPr lang="ru-RU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42673" y="4873208"/>
                <a:ext cx="377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-1</a:t>
                </a:r>
                <a:endParaRPr lang="ru-RU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692460" y="3496362"/>
                <a:ext cx="377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3</a:t>
                </a:r>
                <a:r>
                  <a:rPr lang="en-US" dirty="0" err="1" smtClean="0"/>
                  <a:t>i</a:t>
                </a:r>
                <a:endParaRPr lang="ru-RU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728105" y="5827506"/>
                <a:ext cx="4676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-</a:t>
                </a:r>
                <a:r>
                  <a:rPr lang="ru-RU" dirty="0" smtClean="0"/>
                  <a:t>3</a:t>
                </a:r>
                <a:r>
                  <a:rPr lang="en-US" dirty="0" err="1" smtClean="0"/>
                  <a:t>i</a:t>
                </a:r>
                <a:endParaRPr lang="ru-RU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726848" y="4046744"/>
                <a:ext cx="3779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C</a:t>
                </a:r>
                <a:endParaRPr lang="ru-RU" sz="2800" dirty="0"/>
              </a:p>
            </p:txBody>
          </p:sp>
        </p:grpSp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378324"/>
            <a:ext cx="8858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891" y="3911724"/>
            <a:ext cx="5002435" cy="1146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832" y="5111189"/>
            <a:ext cx="5414460" cy="1138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67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Окончательно получим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68760"/>
            <a:ext cx="6457664" cy="1152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425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Группа 20"/>
          <p:cNvGrpSpPr/>
          <p:nvPr/>
        </p:nvGrpSpPr>
        <p:grpSpPr>
          <a:xfrm>
            <a:off x="5464668" y="3247230"/>
            <a:ext cx="3694113" cy="3600401"/>
            <a:chOff x="4819639" y="3983795"/>
            <a:chExt cx="3694113" cy="3600401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4819639" y="3983795"/>
              <a:ext cx="3694113" cy="3600401"/>
              <a:chOff x="4819639" y="3983795"/>
              <a:chExt cx="3694113" cy="3600401"/>
            </a:xfrm>
          </p:grpSpPr>
          <p:grpSp>
            <p:nvGrpSpPr>
              <p:cNvPr id="9" name="Группа 8"/>
              <p:cNvGrpSpPr/>
              <p:nvPr/>
            </p:nvGrpSpPr>
            <p:grpSpPr>
              <a:xfrm>
                <a:off x="4819639" y="3983795"/>
                <a:ext cx="3694113" cy="3600401"/>
                <a:chOff x="4819639" y="3983795"/>
                <a:chExt cx="3694113" cy="3600401"/>
              </a:xfrm>
            </p:grpSpPr>
            <p:pic>
              <p:nvPicPr>
                <p:cNvPr id="1028" name="Picture 4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19639" y="3983795"/>
                  <a:ext cx="3694113" cy="36004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029" name="Picture 5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01569" y="4869160"/>
                  <a:ext cx="66675" cy="730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2" name="Овал 11"/>
                <p:cNvSpPr/>
                <p:nvPr/>
              </p:nvSpPr>
              <p:spPr>
                <a:xfrm>
                  <a:off x="5796136" y="5733256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" name="Овал 12"/>
                <p:cNvSpPr/>
                <p:nvPr/>
              </p:nvSpPr>
              <p:spPr>
                <a:xfrm>
                  <a:off x="7452320" y="5301208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" name="Овал 13"/>
                <p:cNvSpPr/>
                <p:nvPr/>
              </p:nvSpPr>
              <p:spPr>
                <a:xfrm>
                  <a:off x="6722525" y="5621102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5674982" y="5404295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r>
                  <a:rPr lang="en-US" sz="900" b="1" dirty="0" smtClean="0"/>
                  <a:t>1</a:t>
                </a:r>
                <a:endParaRPr lang="ru-RU" sz="900" b="1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744798" y="472100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r>
                  <a:rPr lang="en-US" sz="900" b="1" dirty="0" smtClean="0"/>
                  <a:t>2</a:t>
                </a:r>
                <a:endParaRPr lang="ru-RU" sz="900" b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768244" y="5414664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r>
                  <a:rPr lang="en-US" sz="900" b="1" dirty="0" smtClean="0"/>
                  <a:t>3</a:t>
                </a:r>
                <a:endParaRPr lang="ru-RU" sz="900" b="1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452320" y="5229998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z</a:t>
                </a:r>
                <a:r>
                  <a:rPr lang="en-US" sz="900" b="1" dirty="0" err="1" smtClean="0"/>
                  <a:t>n</a:t>
                </a:r>
                <a:endParaRPr lang="ru-RU" sz="9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233317" y="5949280"/>
                <a:ext cx="335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-</a:t>
                </a:r>
                <a:r>
                  <a:rPr lang="en-US" dirty="0" smtClean="0"/>
                  <a:t>r</a:t>
                </a:r>
                <a:endParaRPr lang="ru-RU" sz="900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886999" y="594928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+r</a:t>
                </a:r>
                <a:endParaRPr lang="ru-RU" sz="900" b="1" dirty="0"/>
              </a:p>
            </p:txBody>
          </p:sp>
        </p:grpSp>
        <p:cxnSp>
          <p:nvCxnSpPr>
            <p:cNvPr id="15" name="Прямая соединительная линия 14"/>
            <p:cNvCxnSpPr/>
            <p:nvPr/>
          </p:nvCxnSpPr>
          <p:spPr>
            <a:xfrm>
              <a:off x="5400991" y="5949280"/>
              <a:ext cx="267612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0226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Применение вычетов к вычислению несобственных интегралов</a:t>
            </a:r>
            <a:endParaRPr lang="ru-RU" sz="40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348880"/>
            <a:ext cx="8712968" cy="4248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Рассмотрим интеграл вида   </a:t>
            </a:r>
            <a:r>
              <a:rPr lang="en-US" sz="2800" dirty="0" smtClean="0"/>
              <a:t>                 , </a:t>
            </a:r>
            <a:r>
              <a:rPr lang="ru-RU" sz="2800" dirty="0" smtClean="0"/>
              <a:t>где функция </a:t>
            </a:r>
            <a:r>
              <a:rPr lang="en-US" sz="2800" dirty="0" smtClean="0"/>
              <a:t>f(z)</a:t>
            </a:r>
            <a:r>
              <a:rPr lang="ru-RU" sz="2800" dirty="0" smtClean="0"/>
              <a:t> связана неравенством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/>
              <a:t> Рассмотрим полукруг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ru-RU" sz="2800" dirty="0" smtClean="0"/>
              <a:t>содержащий все особые точки функции, лежащие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в верхней полуплоскости.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132856"/>
            <a:ext cx="1466651" cy="1082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215197"/>
            <a:ext cx="4392488" cy="1082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853966"/>
            <a:ext cx="2527453" cy="56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24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183</Words>
  <Application>Microsoft Office PowerPoint</Application>
  <PresentationFormat>Экран (4:3)</PresentationFormat>
  <Paragraphs>90</Paragraphs>
  <Slides>12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Лекция 13</vt:lpstr>
      <vt:lpstr>Применение вычетов  к вычислению интегралов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Применение вычетов к вычислению несобственных интегралов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</dc:title>
  <dc:creator>Vova</dc:creator>
  <cp:lastModifiedBy>Vova</cp:lastModifiedBy>
  <cp:revision>38</cp:revision>
  <dcterms:created xsi:type="dcterms:W3CDTF">2016-11-05T13:13:14Z</dcterms:created>
  <dcterms:modified xsi:type="dcterms:W3CDTF">2016-12-22T10:09:29Z</dcterms:modified>
</cp:coreProperties>
</file>