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70" r:id="rId14"/>
    <p:sldId id="268" r:id="rId15"/>
    <p:sldId id="271" r:id="rId16"/>
    <p:sldId id="272" r:id="rId17"/>
    <p:sldId id="274" r:id="rId18"/>
    <p:sldId id="273" r:id="rId19"/>
    <p:sldId id="269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48" autoAdjust="0"/>
    <p:restoredTop sz="95908" autoAdjust="0"/>
  </p:normalViewPr>
  <p:slideViewPr>
    <p:cSldViewPr>
      <p:cViewPr>
        <p:scale>
          <a:sx n="63" d="100"/>
          <a:sy n="63" d="100"/>
        </p:scale>
        <p:origin x="-135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55AC5-CDE1-4F9E-BED4-C195788D35FD}" type="datetimeFigureOut">
              <a:rPr lang="ru-RU" smtClean="0"/>
              <a:pPr/>
              <a:t>08.03.2017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17B0F-83F2-431E-83B4-0C470C2A124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903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6.png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67.png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8800" dirty="0" smtClean="0"/>
              <a:t>Лекция 6</a:t>
            </a:r>
            <a:endParaRPr lang="ru-RU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Найдём изображение функции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Необходимо отметить, что несобственный интеграл сходится, если наложить условие:</a:t>
            </a:r>
          </a:p>
          <a:p>
            <a:pPr>
              <a:buNone/>
            </a:pPr>
            <a:r>
              <a:rPr lang="ru-RU" sz="2800" dirty="0" smtClean="0"/>
              <a:t>Тогда 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В дальнейшем это всегда предполагается.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215074" y="3500438"/>
          <a:ext cx="1333500" cy="406400"/>
        </p:xfrm>
        <a:graphic>
          <a:graphicData uri="http://schemas.openxmlformats.org/presentationml/2006/ole">
            <p:oleObj spid="_x0000_s23554" name="Equation" r:id="rId3" imgW="1333440" imgH="4060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71538" y="4500570"/>
          <a:ext cx="7152548" cy="785818"/>
        </p:xfrm>
        <a:graphic>
          <a:graphicData uri="http://schemas.openxmlformats.org/presentationml/2006/ole">
            <p:oleObj spid="_x0000_s23555" name="Equation" r:id="rId4" imgW="5663880" imgH="622080" progId="Equation.DSMT4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71538" y="1214422"/>
          <a:ext cx="6223000" cy="1320800"/>
        </p:xfrm>
        <a:graphic>
          <a:graphicData uri="http://schemas.openxmlformats.org/presentationml/2006/ole">
            <p:oleObj spid="_x0000_s23556" name="Equation" r:id="rId5" imgW="6222960" imgH="1320480" progId="Equation.DSMT4">
              <p:embed/>
            </p:oleObj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429256" y="285728"/>
          <a:ext cx="1785950" cy="621200"/>
        </p:xfrm>
        <a:graphic>
          <a:graphicData uri="http://schemas.openxmlformats.org/presentationml/2006/ole">
            <p:oleObj spid="_x0000_s23557" name="Equation" r:id="rId6" imgW="1460160" imgH="507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ru-RU" dirty="0" smtClean="0"/>
              <a:t>Теорема о существовании изображения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sz="2800" dirty="0" smtClean="0"/>
              <a:t>      Изображение                                   определено в </a:t>
            </a:r>
          </a:p>
          <a:p>
            <a:pPr>
              <a:buNone/>
            </a:pPr>
            <a:r>
              <a:rPr lang="ru-RU" sz="2800" dirty="0" smtClean="0"/>
              <a:t>  комплексной полуплоскости                           ,  где</a:t>
            </a:r>
          </a:p>
          <a:p>
            <a:pPr>
              <a:buNone/>
            </a:pPr>
            <a:r>
              <a:rPr lang="ru-RU" sz="2800" dirty="0" smtClean="0"/>
              <a:t>        - показатель роста           .</a:t>
            </a:r>
          </a:p>
          <a:p>
            <a:pPr>
              <a:buNone/>
            </a:pPr>
            <a:endParaRPr lang="ru-RU" sz="1600" dirty="0" smtClean="0"/>
          </a:p>
          <a:p>
            <a:r>
              <a:rPr lang="ru-RU" dirty="0" smtClean="0"/>
              <a:t>Теорема о единственности оригинала</a:t>
            </a:r>
          </a:p>
          <a:p>
            <a:pPr>
              <a:buNone/>
            </a:pPr>
            <a:r>
              <a:rPr lang="ru-RU" sz="2800" dirty="0" smtClean="0"/>
              <a:t>     Если                                         , то  </a:t>
            </a:r>
          </a:p>
          <a:p>
            <a:pPr>
              <a:buNone/>
            </a:pPr>
            <a:r>
              <a:rPr lang="ru-RU" sz="2800" dirty="0" smtClean="0"/>
              <a:t>    т.е. у </a:t>
            </a:r>
            <a:r>
              <a:rPr lang="ru-RU" sz="2800" b="1" dirty="0" smtClean="0"/>
              <a:t>разных</a:t>
            </a:r>
            <a:r>
              <a:rPr lang="ru-RU" sz="2800" dirty="0" smtClean="0"/>
              <a:t> оригиналов </a:t>
            </a:r>
            <a:r>
              <a:rPr lang="ru-RU" sz="2800" b="1" dirty="0" smtClean="0"/>
              <a:t>разные</a:t>
            </a:r>
            <a:r>
              <a:rPr lang="ru-RU" sz="2800" dirty="0" smtClean="0"/>
              <a:t> изображения.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428992" y="1071546"/>
          <a:ext cx="2438400" cy="520700"/>
        </p:xfrm>
        <a:graphic>
          <a:graphicData uri="http://schemas.openxmlformats.org/presentationml/2006/ole">
            <p:oleObj spid="_x0000_s24578" name="Equation" r:id="rId3" imgW="2438280" imgH="5205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214942" y="1643050"/>
          <a:ext cx="1943100" cy="457200"/>
        </p:xfrm>
        <a:graphic>
          <a:graphicData uri="http://schemas.openxmlformats.org/presentationml/2006/ole">
            <p:oleObj spid="_x0000_s24579" name="Equation" r:id="rId4" imgW="1942920" imgH="4572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714348" y="2143116"/>
          <a:ext cx="317500" cy="457200"/>
        </p:xfrm>
        <a:graphic>
          <a:graphicData uri="http://schemas.openxmlformats.org/presentationml/2006/ole">
            <p:oleObj spid="_x0000_s24580" name="Equation" r:id="rId5" imgW="317160" imgH="45720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143372" y="2143116"/>
          <a:ext cx="685800" cy="419100"/>
        </p:xfrm>
        <a:graphic>
          <a:graphicData uri="http://schemas.openxmlformats.org/presentationml/2006/ole">
            <p:oleObj spid="_x0000_s24581" name="Equation" r:id="rId6" imgW="685800" imgH="41904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857356" y="3500438"/>
          <a:ext cx="2997200" cy="520700"/>
        </p:xfrm>
        <a:graphic>
          <a:graphicData uri="http://schemas.openxmlformats.org/presentationml/2006/ole">
            <p:oleObj spid="_x0000_s24582" name="Equation" r:id="rId7" imgW="2997000" imgH="52056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572132" y="3571876"/>
          <a:ext cx="1854200" cy="444500"/>
        </p:xfrm>
        <a:graphic>
          <a:graphicData uri="http://schemas.openxmlformats.org/presentationml/2006/ole">
            <p:oleObj spid="_x0000_s24583" name="Equation" r:id="rId8" imgW="1854000" imgH="4442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Свойства преобразования Лапласа</a:t>
            </a:r>
            <a:endParaRPr lang="ru-RU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b="1" dirty="0" smtClean="0">
                <a:solidFill>
                  <a:srgbClr val="C00000"/>
                </a:solidFill>
              </a:rPr>
              <a:t>Теорема линейности</a:t>
            </a:r>
          </a:p>
          <a:p>
            <a:pPr marL="514350" indent="-514350">
              <a:buNone/>
            </a:pPr>
            <a:r>
              <a:rPr lang="ru-RU" sz="2800" dirty="0" smtClean="0"/>
              <a:t>Если                                                           , то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dirty="0" smtClean="0"/>
              <a:t>т.е. линейная комбинация оригиналов преобразуется в такую же линейную комбинацию соответствующих изображений.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i="1" dirty="0" smtClean="0"/>
              <a:t>Предлагается доказать самостоятельно</a:t>
            </a:r>
            <a:r>
              <a:rPr lang="ru-RU" sz="2800" dirty="0" smtClean="0"/>
              <a:t>.</a:t>
            </a:r>
          </a:p>
          <a:p>
            <a:pPr marL="514350" indent="-514350">
              <a:spcBef>
                <a:spcPts val="1800"/>
              </a:spcBef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1.</a:t>
            </a:r>
            <a:endParaRPr lang="ru-RU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428728" y="1857364"/>
          <a:ext cx="4356100" cy="520700"/>
        </p:xfrm>
        <a:graphic>
          <a:graphicData uri="http://schemas.openxmlformats.org/presentationml/2006/ole">
            <p:oleObj spid="_x0000_s25602" name="Equation" r:id="rId3" imgW="4356000" imgH="52056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6715140" y="1928802"/>
          <a:ext cx="1473200" cy="406400"/>
        </p:xfrm>
        <a:graphic>
          <a:graphicData uri="http://schemas.openxmlformats.org/presentationml/2006/ole">
            <p:oleObj spid="_x0000_s25603" name="Equation" r:id="rId4" imgW="1473120" imgH="40608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57290" y="2500306"/>
          <a:ext cx="6108700" cy="520700"/>
        </p:xfrm>
        <a:graphic>
          <a:graphicData uri="http://schemas.openxmlformats.org/presentationml/2006/ole">
            <p:oleObj spid="_x0000_s25604" name="Equation" r:id="rId5" imgW="6108480" imgH="52056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57422" y="5214950"/>
          <a:ext cx="2997200" cy="965200"/>
        </p:xfrm>
        <a:graphic>
          <a:graphicData uri="http://schemas.openxmlformats.org/presentationml/2006/ole">
            <p:oleObj spid="_x0000_s25605" name="Equation" r:id="rId6" imgW="2997000" imgH="965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2. </a:t>
            </a: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2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3.</a:t>
            </a:r>
            <a:endParaRPr lang="ru-RU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500166" y="928670"/>
          <a:ext cx="7035800" cy="2171700"/>
        </p:xfrm>
        <a:graphic>
          <a:graphicData uri="http://schemas.openxmlformats.org/presentationml/2006/ole">
            <p:oleObj spid="_x0000_s27650" name="Equation" r:id="rId3" imgW="7035480" imgH="2171520" progId="Equation.DSMT4">
              <p:embed/>
            </p:oleObj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571604" y="3643314"/>
          <a:ext cx="6819900" cy="2146300"/>
        </p:xfrm>
        <a:graphic>
          <a:graphicData uri="http://schemas.openxmlformats.org/presentationml/2006/ole">
            <p:oleObj spid="_x0000_s27651" name="Equation" r:id="rId4" imgW="6819840" imgH="2145960" progId="Equation.DSMT4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786182" y="121442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228599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4546" y="50006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29058" y="3929066"/>
            <a:ext cx="500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C00000"/>
                </a:solidFill>
              </a:rPr>
              <a:t>2. Теорема подобия</a:t>
            </a:r>
          </a:p>
          <a:p>
            <a:pPr>
              <a:buNone/>
            </a:pPr>
            <a:r>
              <a:rPr lang="ru-RU" sz="2800" dirty="0" smtClean="0"/>
              <a:t>      Если                          и 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&gt; 0</a:t>
            </a:r>
            <a:r>
              <a:rPr lang="ru-RU" sz="2800" dirty="0" smtClean="0"/>
              <a:t>  , то</a:t>
            </a:r>
            <a:endParaRPr lang="en-US" sz="2800" dirty="0" smtClean="0"/>
          </a:p>
          <a:p>
            <a:pPr>
              <a:spcBef>
                <a:spcPts val="1800"/>
              </a:spcBef>
              <a:buNone/>
            </a:pPr>
            <a:r>
              <a:rPr lang="ru-RU" sz="2800" b="1" dirty="0" smtClean="0"/>
              <a:t>Доказательство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1928794" y="1071546"/>
          <a:ext cx="1828800" cy="419100"/>
        </p:xfrm>
        <a:graphic>
          <a:graphicData uri="http://schemas.openxmlformats.org/presentationml/2006/ole">
            <p:oleObj spid="_x0000_s26626" name="Equation" r:id="rId3" imgW="182880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5786446" y="785794"/>
          <a:ext cx="2527300" cy="1003300"/>
        </p:xfrm>
        <a:graphic>
          <a:graphicData uri="http://schemas.openxmlformats.org/presentationml/2006/ole">
            <p:oleObj spid="_x0000_s26627" name="Equation" r:id="rId4" imgW="2527200" imgH="100296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857224" y="2071678"/>
          <a:ext cx="6045200" cy="1130300"/>
        </p:xfrm>
        <a:graphic>
          <a:graphicData uri="http://schemas.openxmlformats.org/presentationml/2006/ole">
            <p:oleObj spid="_x0000_s26628" name="Equation" r:id="rId5" imgW="6045120" imgH="113004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071538" y="3286124"/>
          <a:ext cx="6819900" cy="1143000"/>
        </p:xfrm>
        <a:graphic>
          <a:graphicData uri="http://schemas.openxmlformats.org/presentationml/2006/ole">
            <p:oleObj spid="_x0000_s26629" name="Equation" r:id="rId6" imgW="6819840" imgH="1143000" progId="Equation.DSMT4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000100" y="4572008"/>
          <a:ext cx="1638300" cy="1003300"/>
        </p:xfrm>
        <a:graphic>
          <a:graphicData uri="http://schemas.openxmlformats.org/presentationml/2006/ole">
            <p:oleObj spid="_x0000_s26630" name="Equation" r:id="rId7" imgW="1638000" imgH="1002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4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dirty="0" smtClean="0"/>
              <a:t>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                     </a:t>
            </a:r>
            <a:r>
              <a:rPr lang="ru-RU" dirty="0" smtClean="0"/>
              <a:t>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5</a:t>
            </a:r>
            <a:r>
              <a:rPr lang="ru-RU" sz="2800" dirty="0" smtClean="0"/>
              <a:t>.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  <a:endParaRPr lang="ru-RU" sz="28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dirty="0" smtClean="0"/>
              <a:t>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r>
              <a:rPr lang="ru-RU" dirty="0" smtClean="0"/>
              <a:t>                             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85786" y="1357298"/>
          <a:ext cx="2108200" cy="990600"/>
        </p:xfrm>
        <a:graphic>
          <a:graphicData uri="http://schemas.openxmlformats.org/presentationml/2006/ole">
            <p:oleObj spid="_x0000_s28674" name="Equation" r:id="rId3" imgW="2108160" imgH="990360" progId="Equation.DSMT4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0430" y="1357298"/>
          <a:ext cx="4927600" cy="1549400"/>
        </p:xfrm>
        <a:graphic>
          <a:graphicData uri="http://schemas.openxmlformats.org/presentationml/2006/ole">
            <p:oleObj spid="_x0000_s28675" name="Equation" r:id="rId4" imgW="4927320" imgH="1549080" progId="Equation.DSMT4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14348" y="3929066"/>
          <a:ext cx="2159000" cy="990600"/>
        </p:xfrm>
        <a:graphic>
          <a:graphicData uri="http://schemas.openxmlformats.org/presentationml/2006/ole">
            <p:oleObj spid="_x0000_s28676" name="Equation" r:id="rId5" imgW="2158920" imgH="990360" progId="Equation.DSMT4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500430" y="3500438"/>
          <a:ext cx="4978400" cy="1981200"/>
        </p:xfrm>
        <a:graphic>
          <a:graphicData uri="http://schemas.openxmlformats.org/presentationml/2006/ole">
            <p:oleObj spid="_x0000_s28677" name="Equation" r:id="rId6" imgW="4978080" imgH="1981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Обратная задача.</a:t>
            </a:r>
          </a:p>
          <a:p>
            <a:pPr>
              <a:buNone/>
            </a:pPr>
            <a:r>
              <a:rPr lang="ru-RU" sz="2800" b="1" i="1" dirty="0" smtClean="0">
                <a:solidFill>
                  <a:srgbClr val="C00000"/>
                </a:solidFill>
              </a:rPr>
              <a:t>  </a:t>
            </a:r>
            <a:r>
              <a:rPr lang="ru-RU" sz="2800" b="1" i="1" dirty="0" smtClean="0"/>
              <a:t>По данному изображению найти оригинал</a:t>
            </a:r>
            <a:r>
              <a:rPr lang="ru-RU" sz="2800" i="1" dirty="0" smtClean="0"/>
              <a:t>.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Например,                                                - изображение</a:t>
            </a:r>
          </a:p>
          <a:p>
            <a:pPr>
              <a:buNone/>
            </a:pPr>
            <a:endParaRPr lang="ru-RU" sz="3600" dirty="0"/>
          </a:p>
          <a:p>
            <a:pPr>
              <a:buNone/>
            </a:pPr>
            <a:r>
              <a:rPr lang="ru-RU" sz="2800" dirty="0" smtClean="0"/>
              <a:t>Тогда</a:t>
            </a:r>
          </a:p>
          <a:p>
            <a:pPr>
              <a:buNone/>
            </a:pPr>
            <a:endParaRPr lang="ru-RU" sz="4800" dirty="0" smtClean="0"/>
          </a:p>
          <a:p>
            <a:pPr>
              <a:buNone/>
            </a:pPr>
            <a:r>
              <a:rPr lang="ru-RU" sz="2800" dirty="0" smtClean="0"/>
              <a:t>Поэтому                                                            - оригинал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357422" y="1928802"/>
          <a:ext cx="3594100" cy="1016000"/>
        </p:xfrm>
        <a:graphic>
          <a:graphicData uri="http://schemas.openxmlformats.org/presentationml/2006/ole">
            <p:oleObj spid="_x0000_s29698" name="Equation" r:id="rId3" imgW="3593880" imgH="101592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43042" y="3071810"/>
          <a:ext cx="6756400" cy="1016000"/>
        </p:xfrm>
        <a:graphic>
          <a:graphicData uri="http://schemas.openxmlformats.org/presentationml/2006/ole">
            <p:oleObj spid="_x0000_s29699" name="Equation" r:id="rId4" imgW="6756120" imgH="1015920" progId="Equation.DSMT4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14546" y="4500570"/>
          <a:ext cx="4292600" cy="889000"/>
        </p:xfrm>
        <a:graphic>
          <a:graphicData uri="http://schemas.openxmlformats.org/presentationml/2006/ole">
            <p:oleObj spid="_x0000_s29700" name="Equation" r:id="rId5" imgW="4292280" imgH="8888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357166"/>
            <a:ext cx="8501122" cy="6000792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3</a:t>
            </a:r>
            <a:r>
              <a:rPr lang="ru-RU" b="1" dirty="0" smtClean="0">
                <a:solidFill>
                  <a:srgbClr val="C00000"/>
                </a:solidFill>
              </a:rPr>
              <a:t>. </a:t>
            </a:r>
            <a:r>
              <a:rPr lang="ru-RU" b="1" dirty="0" smtClean="0">
                <a:solidFill>
                  <a:srgbClr val="FF0000"/>
                </a:solidFill>
              </a:rPr>
              <a:t>Дифференцирование оригинала</a:t>
            </a:r>
          </a:p>
          <a:p>
            <a:pPr>
              <a:buNone/>
            </a:pPr>
            <a:r>
              <a:rPr lang="ru-RU" sz="2800" dirty="0" smtClean="0"/>
              <a:t>     Если          </a:t>
            </a:r>
            <a:r>
              <a:rPr lang="en-US" sz="2800" dirty="0" smtClean="0"/>
              <a:t> – </a:t>
            </a:r>
            <a:r>
              <a:rPr lang="ru-RU" sz="2800" dirty="0" smtClean="0"/>
              <a:t>оригинал с показателем роста </a:t>
            </a:r>
            <a:r>
              <a:rPr lang="en-US" sz="2800" dirty="0" smtClean="0"/>
              <a:t>s</a:t>
            </a:r>
            <a:r>
              <a:rPr lang="ru-RU" sz="2800" dirty="0" smtClean="0"/>
              <a:t>, существует             - также оригинал и                        , то 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2800" b="1" dirty="0" smtClean="0"/>
              <a:t>     Доказательство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643174" y="1428736"/>
          <a:ext cx="774700" cy="419100"/>
        </p:xfrm>
        <a:graphic>
          <a:graphicData uri="http://schemas.openxmlformats.org/presentationml/2006/ole">
            <p:oleObj spid="_x0000_s31746" name="Equation" r:id="rId3" imgW="774360" imgH="41904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643042" y="1000108"/>
          <a:ext cx="685800" cy="419100"/>
        </p:xfrm>
        <a:graphic>
          <a:graphicData uri="http://schemas.openxmlformats.org/presentationml/2006/ole">
            <p:oleObj spid="_x0000_s31747" name="Equation" r:id="rId4" imgW="685800" imgH="419040" progId="Equation.DSMT4">
              <p:embed/>
            </p:oleObj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500826" y="1428736"/>
          <a:ext cx="1828800" cy="419100"/>
        </p:xfrm>
        <a:graphic>
          <a:graphicData uri="http://schemas.openxmlformats.org/presentationml/2006/ole">
            <p:oleObj spid="_x0000_s31750" name="Equation" r:id="rId5" imgW="1828800" imgH="419040" progId="Equation.DSMT4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785918" y="2000240"/>
          <a:ext cx="5880100" cy="431800"/>
        </p:xfrm>
        <a:graphic>
          <a:graphicData uri="http://schemas.openxmlformats.org/presentationml/2006/ole">
            <p:oleObj spid="_x0000_s31751" name="Equation" r:id="rId6" imgW="5879880" imgH="431640" progId="Equation.DSMT4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28596" y="3143248"/>
          <a:ext cx="8432800" cy="1206500"/>
        </p:xfrm>
        <a:graphic>
          <a:graphicData uri="http://schemas.openxmlformats.org/presentationml/2006/ole">
            <p:oleObj spid="_x0000_s31752" name="Equation" r:id="rId7" imgW="8432640" imgH="1206360" progId="Equation.DSMT4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000100" y="4500570"/>
          <a:ext cx="7594600" cy="1130300"/>
        </p:xfrm>
        <a:graphic>
          <a:graphicData uri="http://schemas.openxmlformats.org/presentationml/2006/ole">
            <p:oleObj spid="_x0000_s31753" name="Equation" r:id="rId8" imgW="7594560" imgH="1130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Следствие. </a:t>
            </a:r>
          </a:p>
          <a:p>
            <a:pPr>
              <a:buNone/>
            </a:pPr>
            <a:endParaRPr lang="ru-RU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ru-RU" sz="3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Пример 6. </a:t>
            </a:r>
            <a:r>
              <a:rPr lang="ru-RU" sz="3000" dirty="0" smtClean="0"/>
              <a:t>Найти изображение</a:t>
            </a:r>
            <a:endParaRPr lang="ru-RU" sz="3000" b="1" dirty="0">
              <a:solidFill>
                <a:srgbClr val="C00000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928794" y="857232"/>
          <a:ext cx="5143500" cy="508000"/>
        </p:xfrm>
        <a:graphic>
          <a:graphicData uri="http://schemas.openxmlformats.org/presentationml/2006/ole">
            <p:oleObj spid="_x0000_s32770" name="Equation" r:id="rId3" imgW="5143320" imgH="507960" progId="Equation.DSMT4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000100" y="1571612"/>
          <a:ext cx="7061200" cy="508000"/>
        </p:xfrm>
        <a:graphic>
          <a:graphicData uri="http://schemas.openxmlformats.org/presentationml/2006/ole">
            <p:oleObj spid="_x0000_s32771" name="Equation" r:id="rId4" imgW="7061040" imgH="50796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572132" y="2357430"/>
          <a:ext cx="2146300" cy="520700"/>
        </p:xfrm>
        <a:graphic>
          <a:graphicData uri="http://schemas.openxmlformats.org/presentationml/2006/ole">
            <p:oleObj spid="_x0000_s32772" name="Equation" r:id="rId5" imgW="2145960" imgH="520560" progId="Equation.DSMT4">
              <p:embed/>
            </p:oleObj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000100" y="2928934"/>
          <a:ext cx="6477000" cy="990600"/>
        </p:xfrm>
        <a:graphic>
          <a:graphicData uri="http://schemas.openxmlformats.org/presentationml/2006/ole">
            <p:oleObj spid="_x0000_s32773" name="Equation" r:id="rId6" imgW="6476760" imgH="990360" progId="Equation.DSMT4">
              <p:embed/>
            </p:oleObj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785918" y="4000504"/>
          <a:ext cx="4381500" cy="990600"/>
        </p:xfrm>
        <a:graphic>
          <a:graphicData uri="http://schemas.openxmlformats.org/presentationml/2006/ole">
            <p:oleObj spid="_x0000_s32774" name="Equation" r:id="rId7" imgW="4381200" imgH="990360" progId="Equation.DSMT4">
              <p:embed/>
            </p:oleObj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500313" y="4962525"/>
          <a:ext cx="2921000" cy="1219200"/>
        </p:xfrm>
        <a:graphic>
          <a:graphicData uri="http://schemas.openxmlformats.org/presentationml/2006/ole">
            <p:oleObj spid="_x0000_s32775" name="Equation" r:id="rId8" imgW="2920680" imgH="12189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4. </a:t>
            </a:r>
            <a:r>
              <a:rPr lang="ru-RU" b="1" dirty="0" smtClean="0">
                <a:solidFill>
                  <a:srgbClr val="FF0000"/>
                </a:solidFill>
              </a:rPr>
              <a:t>Дифференцирование изображения</a:t>
            </a:r>
          </a:p>
          <a:p>
            <a:pPr>
              <a:buNone/>
            </a:pPr>
            <a:r>
              <a:rPr lang="ru-RU" sz="3000" dirty="0" smtClean="0"/>
              <a:t>     Пусть</a:t>
            </a:r>
            <a:r>
              <a:rPr lang="ru-RU" sz="3000" b="1" dirty="0" smtClean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r>
              <a:rPr lang="en-US" dirty="0" smtClean="0"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ea typeface="Cambria Math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.</a:t>
            </a:r>
            <a:r>
              <a:rPr lang="en-US" sz="3000" dirty="0" smtClean="0">
                <a:cs typeface="Arial" pitchFamily="34" charset="0"/>
              </a:rPr>
              <a:t> </a:t>
            </a:r>
            <a:r>
              <a:rPr lang="ru-RU" sz="3000" dirty="0" smtClean="0">
                <a:cs typeface="Arial" pitchFamily="34" charset="0"/>
              </a:rPr>
              <a:t>Тогда </a:t>
            </a:r>
          </a:p>
          <a:p>
            <a:pPr>
              <a:buNone/>
            </a:pPr>
            <a:r>
              <a:rPr lang="ru-RU" sz="2800" b="1" dirty="0" smtClean="0">
                <a:cs typeface="Arial" pitchFamily="34" charset="0"/>
              </a:rPr>
              <a:t>Доказательство.</a:t>
            </a:r>
          </a:p>
          <a:p>
            <a:pPr>
              <a:buNone/>
            </a:pPr>
            <a:endParaRPr lang="ru-RU" sz="3000" b="1" dirty="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ru-RU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Следствие.</a:t>
            </a:r>
            <a:endParaRPr lang="ru-RU" sz="3000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1071546"/>
            <a:ext cx="2643206" cy="43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071678"/>
            <a:ext cx="8770760" cy="185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929058" y="50006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4929198"/>
            <a:ext cx="3643338" cy="60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2714612" y="4214818"/>
          <a:ext cx="2819400" cy="520700"/>
        </p:xfrm>
        <a:graphic>
          <a:graphicData uri="http://schemas.openxmlformats.org/presentationml/2006/ole">
            <p:oleObj spid="_x0000_s30722" name="Equation" r:id="rId6" imgW="2819160" imgH="520560" progId="Equation.DSMT4">
              <p:embed/>
            </p:oleObj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786182" y="4214818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14282" y="3571876"/>
          <a:ext cx="241300" cy="241300"/>
        </p:xfrm>
        <a:graphic>
          <a:graphicData uri="http://schemas.openxmlformats.org/presentationml/2006/ole">
            <p:oleObj spid="_x0000_s30723" name="Equation" r:id="rId7" imgW="241200" imgH="241200" progId="Equation.DSMT4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8715404" y="2643182"/>
          <a:ext cx="241300" cy="241300"/>
        </p:xfrm>
        <a:graphic>
          <a:graphicData uri="http://schemas.openxmlformats.org/presentationml/2006/ole">
            <p:oleObj spid="_x0000_s30724" name="Equation" r:id="rId8" imgW="241200" imgH="24120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357950" y="1142984"/>
          <a:ext cx="241300" cy="241300"/>
        </p:xfrm>
        <a:graphic>
          <a:graphicData uri="http://schemas.openxmlformats.org/presentationml/2006/ole">
            <p:oleObj spid="_x0000_s30725" name="Equation" r:id="rId9" imgW="24120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Операционное исчисление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783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Операционное исчисление — один из методов математического анализа, позволяющий в ряде случаев с помощью весьма простых средств решать сложные математические задачи.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В основе метода лежит идея замены изучаемых функций (оригиналов) некоторыми другими функциями (изображениями), получаемыми из первых по определённому правилу (преобразованием Лапласа).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 истоков операционного исчисления стоят Лаплас,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О.Хевисайд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М.Ващенко-Захарченко, Дюамель и др.</a:t>
            </a:r>
          </a:p>
          <a:p>
            <a:pPr>
              <a:spcBef>
                <a:spcPts val="0"/>
              </a:spcBef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Исчисление окончательно сформировалось к середине ХХ века.</a:t>
            </a:r>
          </a:p>
          <a:p>
            <a:pPr>
              <a:spcBef>
                <a:spcPts val="0"/>
              </a:spcBef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idx="1"/>
          </p:nvPr>
        </p:nvSpPr>
        <p:spPr>
          <a:xfrm>
            <a:off x="457200" y="428625"/>
            <a:ext cx="8229600" cy="5697538"/>
          </a:xfrm>
        </p:spPr>
        <p:txBody>
          <a:bodyPr/>
          <a:lstStyle/>
          <a:p>
            <a:pPr>
              <a:buNone/>
            </a:pPr>
            <a:r>
              <a:rPr lang="ru-RU" sz="3000" b="1" dirty="0" smtClean="0">
                <a:solidFill>
                  <a:srgbClr val="C00000"/>
                </a:solidFill>
              </a:rPr>
              <a:t>Пример</a:t>
            </a:r>
            <a:r>
              <a:rPr lang="ru-RU" b="1" dirty="0" smtClean="0">
                <a:solidFill>
                  <a:srgbClr val="C00000"/>
                </a:solidFill>
              </a:rPr>
              <a:t> 7. </a:t>
            </a:r>
            <a:r>
              <a:rPr lang="ru-RU" sz="2800" dirty="0" smtClean="0"/>
              <a:t>Найти изображение                   </a:t>
            </a:r>
            <a:r>
              <a:rPr lang="ru-RU" sz="2800" dirty="0" smtClean="0"/>
              <a:t>.</a:t>
            </a: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     Имеем: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  Тогда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r>
              <a:rPr lang="ru-RU" sz="2800" b="1" dirty="0" smtClean="0">
                <a:solidFill>
                  <a:srgbClr val="C00000"/>
                </a:solidFill>
              </a:rPr>
              <a:t>Пример 8. </a:t>
            </a:r>
            <a:r>
              <a:rPr lang="ru-RU" sz="2800" dirty="0" smtClean="0"/>
              <a:t>Найти изображение</a:t>
            </a:r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2800" dirty="0" smtClean="0"/>
              <a:t>     Известно: </a:t>
            </a:r>
          </a:p>
          <a:p>
            <a:pPr>
              <a:buNone/>
            </a:pPr>
            <a:r>
              <a:rPr lang="ru-RU" sz="2800" dirty="0" smtClean="0"/>
              <a:t>     </a:t>
            </a:r>
          </a:p>
          <a:p>
            <a:pPr>
              <a:buNone/>
            </a:pPr>
            <a:r>
              <a:rPr lang="ru-RU" sz="2800" dirty="0" smtClean="0"/>
              <a:t> </a:t>
            </a:r>
            <a:r>
              <a:rPr lang="ru-RU" sz="2800" dirty="0" smtClean="0"/>
              <a:t>   Тогда </a:t>
            </a: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28794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74" y="1071546"/>
            <a:ext cx="4216446" cy="1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573713" y="527050"/>
          <a:ext cx="1320800" cy="508000"/>
        </p:xfrm>
        <a:graphic>
          <a:graphicData uri="http://schemas.openxmlformats.org/presentationml/2006/ole">
            <p:oleObj spid="_x0000_s33794" name="Equation" r:id="rId4" imgW="1320480" imgH="507960" progId="Equation.DSMT4">
              <p:embed/>
            </p:oleObj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572000" y="1428736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572264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643042" y="2500306"/>
          <a:ext cx="1333500" cy="990600"/>
        </p:xfrm>
        <a:graphic>
          <a:graphicData uri="http://schemas.openxmlformats.org/presentationml/2006/ole">
            <p:oleObj spid="_x0000_s33795" name="Equation" r:id="rId5" imgW="1333440" imgH="990360" progId="Equation.DSMT4">
              <p:embed/>
            </p:oleObj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857620" y="271462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3240" y="5572140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071802" y="4429132"/>
            <a:ext cx="428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≑</a:t>
            </a:r>
            <a:endParaRPr lang="ru-RU" sz="2800" dirty="0"/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428992" y="2500306"/>
          <a:ext cx="1498600" cy="990600"/>
        </p:xfrm>
        <a:graphic>
          <a:graphicData uri="http://schemas.openxmlformats.org/presentationml/2006/ole">
            <p:oleObj spid="_x0000_s33796" name="Equation" r:id="rId6" imgW="1498320" imgH="990360" progId="Equation.DSMT4">
              <p:embed/>
            </p:oleObj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6272213" y="2500313"/>
          <a:ext cx="1625600" cy="990600"/>
        </p:xfrm>
        <a:graphic>
          <a:graphicData uri="http://schemas.openxmlformats.org/presentationml/2006/ole">
            <p:oleObj spid="_x0000_s33797" name="Equation" r:id="rId7" imgW="1625400" imgH="990360" progId="Equation.DSMT4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5072066" y="2857496"/>
          <a:ext cx="872564" cy="214314"/>
        </p:xfrm>
        <a:graphic>
          <a:graphicData uri="http://schemas.openxmlformats.org/presentationml/2006/ole">
            <p:oleObj spid="_x0000_s33798" name="Equation" r:id="rId8" imgW="723600" imgH="177480" progId="Equation.DSMT4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5357818" y="3714752"/>
          <a:ext cx="1562100" cy="508000"/>
        </p:xfrm>
        <a:graphic>
          <a:graphicData uri="http://schemas.openxmlformats.org/presentationml/2006/ole">
            <p:oleObj spid="_x0000_s33799" name="Equation" r:id="rId9" imgW="1562040" imgH="507960" progId="Equation.DSMT4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/>
        </p:nvGraphicFramePr>
        <p:xfrm>
          <a:off x="2571736" y="4214818"/>
          <a:ext cx="1905000" cy="965200"/>
        </p:xfrm>
        <a:graphic>
          <a:graphicData uri="http://schemas.openxmlformats.org/presentationml/2006/ole">
            <p:oleObj spid="_x0000_s33800" name="Equation" r:id="rId10" imgW="1904760" imgH="965160" progId="Equation.DSMT4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500298" y="5143512"/>
          <a:ext cx="4572000" cy="1320800"/>
        </p:xfrm>
        <a:graphic>
          <a:graphicData uri="http://schemas.openxmlformats.org/presentationml/2006/ole">
            <p:oleObj spid="_x0000_s33801" name="Equation" r:id="rId11" imgW="4572000" imgH="13204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85720" y="285728"/>
            <a:ext cx="4214842" cy="614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Французский математик,   механик, физик и астроном; известен работами в области небесной механики, дифференциальных уравнений, один из создателей теории вероятностей. </a:t>
            </a:r>
          </a:p>
          <a:p>
            <a:pPr marL="182563" marR="0" lvl="0" indent="-182563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65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Заслуги Лапласа в области чистой и </a:t>
            </a:r>
            <a:r>
              <a:rPr kumimoji="0" lang="ru-RU" sz="6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при-кладной</a:t>
            </a:r>
            <a:r>
              <a:rPr kumimoji="0" lang="ru-RU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математики и особенно в астрономии громадны: он усовершенствовал почти все разделы этих наук.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4" y="1"/>
            <a:ext cx="4714876" cy="6026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786182" y="6143644"/>
            <a:ext cx="5357818" cy="560406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ru-RU" sz="2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Пьер-Симо́н</a:t>
            </a:r>
            <a:r>
              <a:rPr lang="ru-RU" sz="2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маркиз де </a:t>
            </a: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Лапла́с</a:t>
            </a:r>
            <a:r>
              <a:rPr lang="ru-RU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ru-RU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1749 — 1827</a:t>
            </a:r>
            <a:endParaRPr lang="ru-RU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42852"/>
            <a:ext cx="5000660" cy="6429420"/>
          </a:xfrm>
        </p:spPr>
        <p:txBody>
          <a:bodyPr>
            <a:noAutofit/>
          </a:bodyPr>
          <a:lstStyle/>
          <a:p>
            <a:pPr marL="88900" indent="-88900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Английский учёный-самоучка, инженер, математик и физик. Впервые применил комплексные числа для изучения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электричес-ких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цепей, разработал технику применения преобразования Лапласа для решения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диффер-енциальных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уравнений,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пере-формулировал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уравнения Максвелла в современных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тер-минах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и, независимо от других математиков, создал векторный анализ. Несмотря на то, что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Хевисайд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большую часть жизни был не в ладах с научным 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сооб-ществом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 его работы изменили облик математики и физики.</a:t>
            </a:r>
            <a:endParaRPr lang="ru-RU" sz="2400" dirty="0" smtClean="0"/>
          </a:p>
          <a:p>
            <a:pPr marL="88900" indent="-88900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user\Documents\_ДОКУМЕНТЫ\МАТЕМАТИКА\ЛекцииСГМА\Oliver_Heavisi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0018" y="381000"/>
            <a:ext cx="3655382" cy="483395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5357818" y="5500702"/>
            <a:ext cx="3786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Оливер </a:t>
            </a:r>
            <a:r>
              <a:rPr lang="ru-RU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Хе́висайд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(1850 –1925)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Основные определения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071546"/>
            <a:ext cx="8458200" cy="540545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ru-RU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Оригиналом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называется функция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действительного переменного, удовлетворяющая условиям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1)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вместе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своей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производной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непрерывна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всей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оси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за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возможным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исключением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точек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разрыва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рода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причем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на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каждом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конечном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интервале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оси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таких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точек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имеется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лишь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конечное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число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Т.е. 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b="1" dirty="0" err="1" smtClean="0">
                <a:latin typeface="Arial" pitchFamily="34" charset="0"/>
                <a:cs typeface="Arial" pitchFamily="34" charset="0"/>
              </a:rPr>
              <a:t>кусочно</a:t>
            </a:r>
            <a:r>
              <a:rPr lang="ru-RU" sz="2400" b="1" dirty="0" smtClean="0">
                <a:latin typeface="Arial" pitchFamily="34" charset="0"/>
                <a:cs typeface="Arial" pitchFamily="34" charset="0"/>
              </a:rPr>
              <a:t> непрерывна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2) 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 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t &lt;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0 .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3) c</a:t>
            </a:r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уществуют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такие постоянные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&gt;0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≥ 0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ru-RU" sz="2400" dirty="0" smtClean="0">
                <a:latin typeface="Arial" pitchFamily="34" charset="0"/>
                <a:cs typeface="Arial" pitchFamily="34" charset="0"/>
              </a:rPr>
              <a:t>что для всякого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t</a:t>
            </a:r>
            <a:endParaRPr lang="ru-RU" sz="2800" i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886200" y="5410200"/>
          <a:ext cx="2349842" cy="575789"/>
        </p:xfrm>
        <a:graphic>
          <a:graphicData uri="http://schemas.openxmlformats.org/presentationml/2006/ole">
            <p:oleObj spid="_x0000_s1027" name="Equation" r:id="rId3" imgW="1917700" imgH="4699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Замечания к определению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Условие 1) исключает из класса оригиналов функции</a:t>
            </a: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Font typeface="Wingdings" pitchFamily="2" charset="2"/>
              <a:buChar char="§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Из условия 2) следует, например:</a:t>
            </a:r>
          </a:p>
          <a:p>
            <a:pPr>
              <a:buNone/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                       означает </a:t>
            </a:r>
          </a:p>
          <a:p>
            <a:pPr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Условие 3) означает, что оригинал растёт не быстрее, чем экспонента, т.е. функции</a:t>
            </a:r>
          </a:p>
          <a:p>
            <a:pPr>
              <a:buFont typeface="Wingdings" pitchFamily="2" charset="2"/>
              <a:buChar char="§"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lvl="2">
              <a:buFont typeface="Wingdings" pitchFamily="2" charset="2"/>
              <a:buChar char="§"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    не являются оригиналами.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3214678" y="1428736"/>
          <a:ext cx="2349500" cy="838200"/>
        </p:xfrm>
        <a:graphic>
          <a:graphicData uri="http://schemas.openxmlformats.org/presentationml/2006/ole">
            <p:oleObj spid="_x0000_s20481" name="Equation" r:id="rId3" imgW="2349360" imgH="838080" progId="Equation.DSMT4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428728" y="3000372"/>
          <a:ext cx="1244600" cy="482600"/>
        </p:xfrm>
        <a:graphic>
          <a:graphicData uri="http://schemas.openxmlformats.org/presentationml/2006/ole">
            <p:oleObj spid="_x0000_s20482" name="Equation" r:id="rId4" imgW="1244520" imgH="48240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4214810" y="2786058"/>
          <a:ext cx="3162300" cy="1066800"/>
        </p:xfrm>
        <a:graphic>
          <a:graphicData uri="http://schemas.openxmlformats.org/presentationml/2006/ole">
            <p:oleObj spid="_x0000_s20483" name="Equation" r:id="rId5" imgW="3162240" imgH="1066680" progId="Equation.DSMT4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357422" y="4714884"/>
          <a:ext cx="3794926" cy="642942"/>
        </p:xfrm>
        <a:graphic>
          <a:graphicData uri="http://schemas.openxmlformats.org/presentationml/2006/ole">
            <p:oleObj spid="_x0000_s20484" name="Equation" r:id="rId6" imgW="307332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Изображением </a:t>
            </a:r>
            <a:r>
              <a:rPr lang="ru-RU" dirty="0" smtClean="0"/>
              <a:t> </a:t>
            </a:r>
            <a:r>
              <a:rPr lang="ru-RU" sz="2800" dirty="0" smtClean="0"/>
              <a:t>оригинала </a:t>
            </a:r>
            <a:r>
              <a:rPr lang="en-US" sz="2800" dirty="0" smtClean="0"/>
              <a:t>f(t) </a:t>
            </a:r>
            <a:r>
              <a:rPr lang="ru-RU" sz="2800" dirty="0" smtClean="0"/>
              <a:t>называется  функция комплексного переменного, вычисляемая по формуле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Переход от оригинала </a:t>
            </a:r>
            <a:r>
              <a:rPr lang="en-US" sz="2800" dirty="0" smtClean="0"/>
              <a:t>f(t)  </a:t>
            </a:r>
            <a:r>
              <a:rPr lang="ru-RU" sz="2800" dirty="0" smtClean="0"/>
              <a:t>к изображению </a:t>
            </a:r>
            <a:r>
              <a:rPr lang="en-US" sz="2800" dirty="0" smtClean="0"/>
              <a:t>F(p)</a:t>
            </a:r>
            <a:r>
              <a:rPr lang="ru-RU" sz="2800" dirty="0" smtClean="0"/>
              <a:t> есть </a:t>
            </a:r>
            <a:r>
              <a:rPr lang="ru-RU" sz="3600" b="1" dirty="0" smtClean="0">
                <a:solidFill>
                  <a:srgbClr val="C00000"/>
                </a:solidFill>
              </a:rPr>
              <a:t>преобразование Лапласа</a:t>
            </a:r>
            <a:r>
              <a:rPr lang="ru-RU" sz="28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ru-RU" sz="2800" dirty="0" smtClean="0"/>
              <a:t>Обозначения: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) </a:t>
            </a:r>
            <a:r>
              <a:rPr lang="ru-RU" sz="2800" dirty="0" smtClean="0"/>
              <a:t>÷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/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/>
              <a:t>)  </a:t>
            </a:r>
            <a:r>
              <a:rPr lang="ru-RU" sz="2800" dirty="0" smtClean="0"/>
              <a:t>или  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143108" y="2000240"/>
          <a:ext cx="3822700" cy="1346200"/>
        </p:xfrm>
        <a:graphic>
          <a:graphicData uri="http://schemas.openxmlformats.org/presentationml/2006/ole">
            <p:oleObj spid="_x0000_s21506" name="Equation" r:id="rId3" imgW="3822480" imgH="1346040" progId="Equation.DSMT4">
              <p:embed/>
            </p:oleObj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5143504" y="4643446"/>
          <a:ext cx="2438400" cy="520700"/>
        </p:xfrm>
        <a:graphic>
          <a:graphicData uri="http://schemas.openxmlformats.org/presentationml/2006/ole">
            <p:oleObj spid="_x0000_s21509" name="Equation" r:id="rId4" imgW="2438280" imgH="52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>
                <a:normAutofit/>
              </a:bodyPr>
              <a:lstStyle/>
              <a:p>
                <a:r>
                  <a:rPr lang="ru-RU" sz="2400" b="1" i="1" dirty="0" smtClean="0">
                    <a:latin typeface="Arial" pitchFamily="34" charset="0"/>
                    <a:cs typeface="Arial" pitchFamily="34" charset="0"/>
                  </a:rPr>
                  <a:t>Изображением 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оригинала 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 называется функция комплексного переменного, вычисляемая по формуле </a:t>
                </a:r>
              </a:p>
              <a:p>
                <a:endParaRPr lang="ru-RU" sz="2400" b="1" i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ru-RU" sz="2400" b="1" i="1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   Переход от оригинала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к изображению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800" dirty="0" smtClean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  есть </a:t>
                </a:r>
                <a:r>
                  <a:rPr lang="ru-RU" sz="2400" b="1" i="1" dirty="0" smtClean="0">
                    <a:latin typeface="Arial" pitchFamily="34" charset="0"/>
                    <a:cs typeface="Arial" pitchFamily="34" charset="0"/>
                  </a:rPr>
                  <a:t>преобразование Лапласа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>
                  <a:buNone/>
                </a:pP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Обозначения: 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≑</m:t>
                    </m:r>
                  </m:oMath>
                </a14:m>
                <a:r>
                  <a:rPr lang="ru-RU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>или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/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≓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>или</a:t>
                </a:r>
                <a:r>
                  <a:rPr lang="ru-RU" sz="2400" dirty="0">
                    <a:latin typeface="Arial" pitchFamily="34" charset="0"/>
                    <a:cs typeface="Arial" pitchFamily="34" charset="0"/>
                  </a:rPr>
                  <a:t/>
                </a:r>
                <a:r>
                  <a:rPr lang="ru-RU" sz="2400" dirty="0" smtClean="0">
                    <a:latin typeface="Arial" pitchFamily="34" charset="0"/>
                    <a:cs typeface="Arial" pitchFamily="34" charset="0"/>
                  </a:rPr>
                  <a:t/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÷</m:t>
                    </m:r>
                  </m:oMath>
                </a14:m>
                <a:r>
                  <a:rPr lang="ru-RU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dirty="0" smtClean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ru-RU" sz="2400" smtClean="0">
                    <a:latin typeface="Arial" pitchFamily="34" charset="0"/>
                    <a:cs typeface="Arial" pitchFamily="34" charset="0"/>
                  </a:rPr>
                  <a:t>.</a:t>
                </a:r>
                <a:r>
                  <a:rPr lang="en-US" sz="2400" smtClean="0">
                    <a:latin typeface="Arial" pitchFamily="34" charset="0"/>
                    <a:cs typeface="Arial" pitchFamily="34" charset="0"/>
                  </a:rPr>
                  <a:t/>
                </a:r>
                <a:endParaRPr lang="ru-RU" sz="2400" dirty="0" smtClean="0">
                  <a:latin typeface="Arial" pitchFamily="34" charset="0"/>
                  <a:cs typeface="Arial" pitchFamily="34" charset="0"/>
                </a:endParaRPr>
              </a:p>
              <a:p>
                <a:pPr>
                  <a:buNone/>
                </a:pP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3"/>
                <a:stretch>
                  <a:fillRect l="-1111" t="-872" r="-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28596" y="500042"/>
          <a:ext cx="8215370" cy="2928958"/>
        </p:xfrm>
        <a:graphic>
          <a:graphicData uri="http://schemas.openxmlformats.org/presentationml/2006/ole">
            <p:oleObj spid="_x0000_s19459" name="Equation" r:id="rId4" imgW="2654280" imgH="10285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00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/>
              <a:t>Единичная функция </a:t>
            </a:r>
            <a:r>
              <a:rPr lang="ru-RU" sz="2800" b="1" dirty="0" err="1" smtClean="0"/>
              <a:t>Хевисайда</a:t>
            </a:r>
            <a:r>
              <a:rPr lang="ru-RU" sz="2800" b="1" dirty="0" smtClean="0"/>
              <a:t> </a:t>
            </a:r>
            <a:endParaRPr lang="en-US" sz="2800" b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r>
              <a:rPr lang="ru-RU" sz="2800" dirty="0" smtClean="0"/>
              <a:t>Найдём изображение </a:t>
            </a:r>
            <a:r>
              <a:rPr lang="el-GR" sz="2800" dirty="0" smtClean="0"/>
              <a:t>χ</a:t>
            </a:r>
            <a:r>
              <a:rPr lang="ru-RU" sz="2800" dirty="0" smtClean="0"/>
              <a:t>(</a:t>
            </a:r>
            <a:r>
              <a:rPr lang="en-US" sz="2800" dirty="0" smtClean="0"/>
              <a:t>t):</a:t>
            </a:r>
          </a:p>
          <a:p>
            <a:pPr>
              <a:buNone/>
            </a:pPr>
            <a:endParaRPr lang="en-US" sz="2800" dirty="0" smtClean="0"/>
          </a:p>
          <a:p>
            <a:pPr>
              <a:spcBef>
                <a:spcPts val="2400"/>
              </a:spcBef>
              <a:buNone/>
            </a:pPr>
            <a:r>
              <a:rPr lang="ru-RU" sz="2800" dirty="0" smtClean="0"/>
              <a:t> </a:t>
            </a:r>
          </a:p>
          <a:p>
            <a:pPr>
              <a:spcBef>
                <a:spcPts val="2400"/>
              </a:spcBef>
              <a:buNone/>
            </a:pPr>
            <a:r>
              <a:rPr lang="ru-RU" sz="2800" dirty="0" smtClean="0"/>
              <a:t>(при                   )</a:t>
            </a:r>
            <a:endParaRPr lang="en-US" sz="2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00100" y="1071546"/>
          <a:ext cx="3035300" cy="1016000"/>
        </p:xfrm>
        <a:graphic>
          <a:graphicData uri="http://schemas.openxmlformats.org/presentationml/2006/ole">
            <p:oleObj spid="_x0000_s22530" name="Equation" r:id="rId3" imgW="3035160" imgH="1015920" progId="Equation.DSMT4">
              <p:embed/>
            </p:oleObj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4786314" y="1785926"/>
            <a:ext cx="321471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5429256" y="1571612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000628" y="1785926"/>
            <a:ext cx="928694" cy="15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929322" y="1357298"/>
            <a:ext cx="1643074" cy="158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3570" y="1142984"/>
            <a:ext cx="40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1785926"/>
            <a:ext cx="33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001024" y="1571612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</a:t>
            </a:r>
            <a:endParaRPr lang="ru-RU" sz="1600" dirty="0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/>
        </p:nvGraphicFramePr>
        <p:xfrm>
          <a:off x="2000232" y="3214686"/>
          <a:ext cx="4673600" cy="1244600"/>
        </p:xfrm>
        <a:graphic>
          <a:graphicData uri="http://schemas.openxmlformats.org/presentationml/2006/ole">
            <p:oleObj spid="_x0000_s22531" name="Equation" r:id="rId4" imgW="4673520" imgH="1244520" progId="Equation.DSMT4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/>
        </p:nvGraphicFramePr>
        <p:xfrm>
          <a:off x="1357290" y="4714884"/>
          <a:ext cx="1308100" cy="406400"/>
        </p:xfrm>
        <a:graphic>
          <a:graphicData uri="http://schemas.openxmlformats.org/presentationml/2006/ole">
            <p:oleObj spid="_x0000_s22534" name="Equation" r:id="rId5" imgW="1307880" imgH="40608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611</Words>
  <Application>Microsoft Office PowerPoint</Application>
  <PresentationFormat>Экран (4:3)</PresentationFormat>
  <Paragraphs>138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Office Theme</vt:lpstr>
      <vt:lpstr>Equation</vt:lpstr>
      <vt:lpstr>MathType 6.0 Equation</vt:lpstr>
      <vt:lpstr>Лекция 6</vt:lpstr>
      <vt:lpstr>Операционное исчисление</vt:lpstr>
      <vt:lpstr>Пьер-Симо́н, маркиз де Лапла́с  1749 — 1827</vt:lpstr>
      <vt:lpstr>Слайд 4</vt:lpstr>
      <vt:lpstr>Основные определения</vt:lpstr>
      <vt:lpstr>Слайд 6</vt:lpstr>
      <vt:lpstr>Слайд 7</vt:lpstr>
      <vt:lpstr>Слайд 8</vt:lpstr>
      <vt:lpstr>Слайд 9</vt:lpstr>
      <vt:lpstr>Слайд 10</vt:lpstr>
      <vt:lpstr>Слайд 11</vt:lpstr>
      <vt:lpstr>Свойства преобразования Лапласа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ivan</dc:creator>
  <cp:lastModifiedBy>user</cp:lastModifiedBy>
  <cp:revision>80</cp:revision>
  <dcterms:created xsi:type="dcterms:W3CDTF">2015-03-11T05:54:30Z</dcterms:created>
  <dcterms:modified xsi:type="dcterms:W3CDTF">2017-03-08T12:25:10Z</dcterms:modified>
</cp:coreProperties>
</file>