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4" r:id="rId8"/>
    <p:sldId id="262" r:id="rId9"/>
    <p:sldId id="263" r:id="rId10"/>
    <p:sldId id="264" r:id="rId11"/>
    <p:sldId id="265" r:id="rId12"/>
    <p:sldId id="269" r:id="rId13"/>
    <p:sldId id="276" r:id="rId14"/>
    <p:sldId id="266" r:id="rId15"/>
    <p:sldId id="267" r:id="rId16"/>
    <p:sldId id="275" r:id="rId17"/>
    <p:sldId id="270" r:id="rId18"/>
    <p:sldId id="268" r:id="rId19"/>
    <p:sldId id="277" r:id="rId20"/>
    <p:sldId id="271" r:id="rId21"/>
    <p:sldId id="272" r:id="rId22"/>
    <p:sldId id="273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5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5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051;&#1045;&#1050;&#1062;&#1048;&#1048;\&#1051;&#1077;&#1082;&#1094;&#1080;&#1080;%20&#1044;&#1059;\&#1044;&#1072;&#1083;&#1077;&#1077;.docx!OLE_LINK156" TargetMode="External"/><Relationship Id="rId7" Type="http://schemas.openxmlformats.org/officeDocument/2006/relationships/oleObject" Target="&#1044;&#1072;&#1083;&#1077;&#1077;.docx!OLE_LINK16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E:\&#1051;&#1045;&#1050;&#1062;&#1048;&#1048;\&#1051;&#1077;&#1082;&#1094;&#1080;&#1080;%20&#1044;&#1059;\&#1044;&#1072;&#1083;&#1077;&#1077;.docx!OLE_LINK159" TargetMode="External"/><Relationship Id="rId5" Type="http://schemas.openxmlformats.org/officeDocument/2006/relationships/oleObject" Target="file:///E:\&#1051;&#1045;&#1050;&#1062;&#1048;&#1048;\&#1051;&#1077;&#1082;&#1094;&#1080;&#1080;%20&#1044;&#1059;\&#1044;&#1072;&#1083;&#1077;&#1077;.docx!OLE_LINK158" TargetMode="External"/><Relationship Id="rId4" Type="http://schemas.openxmlformats.org/officeDocument/2006/relationships/oleObject" Target="file:///E:\&#1051;&#1045;&#1050;&#1062;&#1048;&#1048;\&#1051;&#1077;&#1082;&#1094;&#1080;&#1080;%20&#1044;&#1059;\&#1044;&#1072;&#1083;&#1077;&#1077;.docx!OLE_LINK15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00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1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xmlns="" val="20529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sz="2800" dirty="0"/>
              <a:t>Найти кривую такую, что отрезок касательной, заключенный между осями координат, делится пополам в точке касания.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 smtClean="0"/>
              <a:t>Из геометрического смысла производной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</a:t>
            </a:r>
            <a:r>
              <a:rPr lang="ru-RU" sz="2800" dirty="0" smtClean="0"/>
              <a:t>      Решение </a:t>
            </a:r>
            <a:endParaRPr lang="ru-RU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2371725" cy="904875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  <a:effectLst/>
          <a:ex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90465"/>
            <a:ext cx="1190625" cy="962025"/>
          </a:xfrm>
          <a:prstGeom prst="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  <a:effectLst/>
          <a:extLst/>
        </p:spPr>
      </p:pic>
      <p:grpSp>
        <p:nvGrpSpPr>
          <p:cNvPr id="10" name="Группа 9"/>
          <p:cNvGrpSpPr/>
          <p:nvPr/>
        </p:nvGrpSpPr>
        <p:grpSpPr>
          <a:xfrm>
            <a:off x="899591" y="1988840"/>
            <a:ext cx="2297055" cy="2088232"/>
            <a:chOff x="899591" y="1988840"/>
            <a:chExt cx="2297055" cy="208823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1" y="1988840"/>
              <a:ext cx="2297055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 rot="5400000">
              <a:off x="1178695" y="3464719"/>
              <a:ext cx="64294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142976" y="3143248"/>
              <a:ext cx="428628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558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1806" y="3217193"/>
            <a:ext cx="220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Дифференциальные уравнения первого порядка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4008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общем виде                                 или в виде, разрешенном относительно производной</a:t>
            </a:r>
          </a:p>
          <a:p>
            <a:pPr marL="0" indent="0">
              <a:buNone/>
            </a:pPr>
            <a:r>
              <a:rPr lang="ru-RU" sz="2800" dirty="0" smtClean="0"/>
              <a:t>Геометрически – это поле направлений на плоскости.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b="1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</a:t>
            </a:r>
            <a:r>
              <a:rPr lang="ru-RU" sz="2800" b="1" dirty="0" smtClean="0">
                <a:solidFill>
                  <a:srgbClr val="00B050"/>
                </a:solidFill>
              </a:rPr>
              <a:t>поле направлений </a:t>
            </a:r>
            <a:r>
              <a:rPr lang="ru-RU" sz="2800" b="1" dirty="0" smtClean="0"/>
              <a:t>                    </a:t>
            </a:r>
            <a:r>
              <a:rPr lang="ru-RU" sz="2800" b="1" dirty="0" smtClean="0">
                <a:solidFill>
                  <a:srgbClr val="00B050"/>
                </a:solidFill>
              </a:rPr>
              <a:t>интегральные кривые</a:t>
            </a:r>
          </a:p>
          <a:p>
            <a:pPr marL="447675" indent="-447675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C00000"/>
                </a:solidFill>
              </a:rPr>
              <a:t>Изоклина</a:t>
            </a:r>
            <a:r>
              <a:rPr lang="ru-RU" sz="2800" dirty="0"/>
              <a:t> - кривая, во всех точках </a:t>
            </a:r>
            <a:r>
              <a:rPr lang="ru-RU" sz="2800" dirty="0" smtClean="0"/>
              <a:t>которой </a:t>
            </a:r>
            <a:r>
              <a:rPr lang="ru-RU" sz="2800" dirty="0"/>
              <a:t>направление поля одинаково.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0679" y="1700808"/>
            <a:ext cx="1990725" cy="40005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77294"/>
            <a:ext cx="1790700" cy="495300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  <a:effectLst/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879" y="3212976"/>
            <a:ext cx="220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3231" y="3155826"/>
            <a:ext cx="2238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54946"/>
            <a:ext cx="1792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73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</a:t>
            </a:r>
            <a:r>
              <a:rPr lang="ru-RU" sz="2800" dirty="0" smtClean="0"/>
              <a:t>: ДУ 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   Интегральные кривые – параболы.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Изоклины – вертикальные прямые.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ДУ 1 порядка </a:t>
            </a:r>
            <a:r>
              <a:rPr lang="ru-RU" sz="2800" b="1" i="1" dirty="0" smtClean="0">
                <a:solidFill>
                  <a:srgbClr val="C00000"/>
                </a:solidFill>
              </a:rPr>
              <a:t>в дифференциальной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форме</a:t>
            </a:r>
            <a:r>
              <a:rPr lang="ru-RU" sz="2800" b="1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где                                    известные функции.</a:t>
            </a:r>
          </a:p>
          <a:p>
            <a:pPr marL="0" indent="0">
              <a:spcBef>
                <a:spcPts val="1200"/>
              </a:spcBef>
              <a:buNone/>
            </a:pPr>
            <a:endParaRPr lang="ru-RU" sz="1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Начальное условие</a:t>
            </a:r>
            <a:r>
              <a:rPr lang="ru-RU" sz="2800" dirty="0" smtClean="0"/>
              <a:t>: если            , то             ;  или 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9041" y="307779"/>
            <a:ext cx="2371725" cy="314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6672"/>
            <a:ext cx="1066800" cy="4000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0472"/>
            <a:ext cx="1533525" cy="476250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  <a:effectLst/>
          <a:extLst/>
        </p:spPr>
      </p:pic>
      <p:sp>
        <p:nvSpPr>
          <p:cNvPr id="2" name="Прямоугольник 1"/>
          <p:cNvSpPr/>
          <p:nvPr/>
        </p:nvSpPr>
        <p:spPr>
          <a:xfrm>
            <a:off x="7287195" y="3235005"/>
            <a:ext cx="18002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3517"/>
            <a:ext cx="1457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55766"/>
            <a:ext cx="3752850" cy="390525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  <a:effectLst/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46865"/>
            <a:ext cx="2647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8921" y="4691811"/>
            <a:ext cx="885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53136"/>
            <a:ext cx="923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1654" y="5373216"/>
            <a:ext cx="1504950" cy="43815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69374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</a:rPr>
              <a:t>Задача </a:t>
            </a:r>
            <a:r>
              <a:rPr lang="ru-RU" b="1" dirty="0" smtClean="0">
                <a:solidFill>
                  <a:srgbClr val="7030A0"/>
                </a:solidFill>
              </a:rPr>
              <a:t>1</a:t>
            </a:r>
            <a:r>
              <a:rPr lang="ru-RU" b="1" dirty="0" smtClean="0">
                <a:solidFill>
                  <a:srgbClr val="7030A0"/>
                </a:solidFill>
              </a:rPr>
              <a:t> (для самостоятельного решения)</a:t>
            </a:r>
            <a:r>
              <a:rPr lang="ru-RU" dirty="0" smtClean="0"/>
              <a:t> </a:t>
            </a:r>
            <a:r>
              <a:rPr lang="ru-RU" dirty="0" smtClean="0"/>
              <a:t>Построить поле направлений и изоклины для уравнений</a:t>
            </a:r>
          </a:p>
          <a:p>
            <a:pPr>
              <a:buNone/>
            </a:pPr>
            <a:r>
              <a:rPr lang="ru-RU" dirty="0" smtClean="0"/>
              <a:t>                           а)</a:t>
            </a:r>
          </a:p>
          <a:p>
            <a:pPr>
              <a:buNone/>
            </a:pPr>
            <a:r>
              <a:rPr lang="ru-RU" dirty="0" smtClean="0"/>
              <a:t>			       б)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71868" y="2071678"/>
          <a:ext cx="2392363" cy="688975"/>
        </p:xfrm>
        <a:graphic>
          <a:graphicData uri="http://schemas.openxmlformats.org/presentationml/2006/ole">
            <p:oleObj spid="_x0000_s1026" name="Документ" r:id="rId3" imgW="1931184" imgH="555860" progId="Word.Document.12">
              <p:link updateAutomatic="1"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2643182"/>
          <a:ext cx="2276475" cy="655637"/>
        </p:xfrm>
        <a:graphic>
          <a:graphicData uri="http://schemas.openxmlformats.org/presentationml/2006/ole">
            <p:oleObj spid="_x0000_s1027" name="Документ" r:id="rId4" imgW="1931184" imgH="55586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048672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Общее</a:t>
            </a:r>
            <a:r>
              <a:rPr lang="ru-RU" sz="2800" b="1" i="1" dirty="0" smtClean="0"/>
              <a:t> </a:t>
            </a:r>
            <a:r>
              <a:rPr lang="ru-RU" sz="2800" b="1" i="1" dirty="0" smtClean="0">
                <a:solidFill>
                  <a:srgbClr val="C00000"/>
                </a:solidFill>
              </a:rPr>
              <a:t>решение</a:t>
            </a:r>
            <a:r>
              <a:rPr lang="ru-RU" sz="2800" b="1" i="1" dirty="0" smtClean="0"/>
              <a:t> </a:t>
            </a:r>
            <a:r>
              <a:rPr lang="ru-RU" sz="2800" dirty="0" smtClean="0"/>
              <a:t>ДУ 1 порядка – функция                  такая, что </a:t>
            </a:r>
          </a:p>
          <a:p>
            <a:pPr marL="361950" indent="-361950">
              <a:buNone/>
            </a:pPr>
            <a:r>
              <a:rPr lang="ru-RU" sz="2800" dirty="0"/>
              <a:t>	</a:t>
            </a:r>
            <a:r>
              <a:rPr lang="ru-RU" sz="2800" dirty="0" smtClean="0"/>
              <a:t>- при каждом фиксированном значении постоянной 	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i="1" dirty="0" smtClean="0"/>
              <a:t>  </a:t>
            </a:r>
            <a:r>
              <a:rPr lang="ru-RU" sz="2800" dirty="0" smtClean="0"/>
              <a:t>она </a:t>
            </a:r>
            <a:r>
              <a:rPr lang="ru-RU" sz="2800" dirty="0"/>
              <a:t>я</a:t>
            </a:r>
            <a:r>
              <a:rPr lang="ru-RU" sz="2800" dirty="0" smtClean="0"/>
              <a:t>вляется решением ДУ;</a:t>
            </a:r>
          </a:p>
          <a:p>
            <a:pPr marL="361950" indent="-361950">
              <a:buNone/>
            </a:pPr>
            <a:r>
              <a:rPr lang="ru-RU" sz="2800" dirty="0"/>
              <a:t>	</a:t>
            </a:r>
            <a:r>
              <a:rPr lang="ru-RU" sz="2800" dirty="0" smtClean="0"/>
              <a:t>- для любого начального условия можно найти 	подходящее значение           ,  что                        	будет решением ДУ.</a:t>
            </a:r>
          </a:p>
          <a:p>
            <a:pPr marL="361950" indent="-361950"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Частное решение </a:t>
            </a:r>
            <a:r>
              <a:rPr lang="ru-RU" sz="2800" dirty="0" smtClean="0"/>
              <a:t>ДУ – любая функция                       , полученная из общего решения при фиксированном значении            .</a:t>
            </a:r>
          </a:p>
          <a:p>
            <a:pPr marL="361950" indent="-361950"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Задача Коши </a:t>
            </a:r>
            <a:r>
              <a:rPr lang="ru-RU" sz="2800" dirty="0" smtClean="0"/>
              <a:t>- задача </a:t>
            </a:r>
            <a:r>
              <a:rPr lang="ru-RU" sz="2800" dirty="0"/>
              <a:t>отыскания решения ДУ </a:t>
            </a:r>
            <a:r>
              <a:rPr lang="ru-RU" sz="2800" dirty="0" smtClean="0"/>
              <a:t>1 </a:t>
            </a:r>
            <a:r>
              <a:rPr lang="ru-RU" sz="2000" dirty="0" smtClean="0"/>
              <a:t>порядка</a:t>
            </a:r>
            <a:r>
              <a:rPr lang="ru-RU" sz="2800" dirty="0" smtClean="0"/>
              <a:t>, </a:t>
            </a:r>
            <a:r>
              <a:rPr lang="ru-RU" sz="2800" dirty="0"/>
              <a:t>удовлетворяющего заданному начальному </a:t>
            </a:r>
            <a:r>
              <a:rPr lang="ru-RU" sz="2800" dirty="0" smtClean="0"/>
              <a:t>условию.</a:t>
            </a:r>
            <a:endParaRPr lang="ru-RU" sz="2800" dirty="0"/>
          </a:p>
          <a:p>
            <a:pPr marL="361950" indent="-361950">
              <a:buNone/>
            </a:pP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6672"/>
            <a:ext cx="1562100" cy="390525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  <a:effectLst/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71775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83210"/>
            <a:ext cx="1685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17032"/>
            <a:ext cx="1685925" cy="43815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noFill/>
          </a:ln>
          <a:effectLst/>
          <a:ex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822325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84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048672"/>
          </a:xfrm>
        </p:spPr>
        <p:txBody>
          <a:bodyPr/>
          <a:lstStyle/>
          <a:p>
            <a:pPr marL="714375" indent="-714375">
              <a:buNone/>
            </a:pPr>
            <a:r>
              <a:rPr lang="ru-RU" b="1" dirty="0" smtClean="0">
                <a:solidFill>
                  <a:srgbClr val="7030A0"/>
                </a:solidFill>
              </a:rPr>
              <a:t>Теорема</a:t>
            </a:r>
            <a:r>
              <a:rPr lang="ru-RU" dirty="0" smtClean="0">
                <a:solidFill>
                  <a:srgbClr val="7030A0"/>
                </a:solidFill>
              </a:rPr>
              <a:t> существования и единственности  </a:t>
            </a:r>
            <a:r>
              <a:rPr lang="ru-RU" sz="2800" dirty="0" smtClean="0">
                <a:solidFill>
                  <a:srgbClr val="7030A0"/>
                </a:solidFill>
              </a:rPr>
              <a:t>решения задачи Коши </a:t>
            </a:r>
            <a:r>
              <a:rPr lang="ru-RU" dirty="0" smtClean="0">
                <a:solidFill>
                  <a:srgbClr val="7030A0"/>
                </a:solidFill>
              </a:rPr>
              <a:t>(</a:t>
            </a:r>
            <a:r>
              <a:rPr lang="ru-RU" sz="2800" dirty="0" smtClean="0">
                <a:solidFill>
                  <a:srgbClr val="7030A0"/>
                </a:solidFill>
              </a:rPr>
              <a:t>Теорема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Ковалевской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 smtClean="0"/>
              <a:t> </a:t>
            </a:r>
            <a:r>
              <a:rPr lang="ru-RU" sz="2800" dirty="0" smtClean="0"/>
              <a:t>Если в уравнении                        функция</a:t>
            </a:r>
            <a:r>
              <a:rPr lang="en-US" sz="2800" dirty="0" smtClean="0"/>
              <a:t>   </a:t>
            </a:r>
            <a:r>
              <a:rPr lang="ru-RU" sz="2800" dirty="0" smtClean="0"/>
              <a:t>             и её частная производная </a:t>
            </a:r>
            <a:r>
              <a:rPr lang="en-US" sz="2800" dirty="0" smtClean="0"/>
              <a:t>   </a:t>
            </a:r>
            <a:r>
              <a:rPr lang="ru-RU" sz="2800" dirty="0" smtClean="0"/>
              <a:t>            непрерывны в некоторой области </a:t>
            </a:r>
            <a:r>
              <a:rPr lang="en-US" sz="2800" dirty="0" smtClean="0"/>
              <a:t>D</a:t>
            </a:r>
            <a:r>
              <a:rPr lang="ru-RU" sz="2800" dirty="0" smtClean="0"/>
              <a:t>, содержащей точку                , то существует единственное решение                   этого уравнения, удовлетворяющее начальному условию                     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Идею доказательства используют численные методы решения ДУ 1 порядка – метод Рунге-Кутта, метод Эйлера.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808" y="1484784"/>
            <a:ext cx="1792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0163" y="2420888"/>
            <a:ext cx="1076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2240" y="2924944"/>
            <a:ext cx="1285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91657"/>
            <a:ext cx="1504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2380" y="1587972"/>
            <a:ext cx="10763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391" y="1940770"/>
            <a:ext cx="11906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829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332656"/>
            <a:ext cx="4824536" cy="6048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русский математик и механик, с 1889 года иностранный член-корреспондент Петербургской Академии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наук.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Первая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России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Север-ной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Европе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женщина-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профес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-сор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первая в мире женщина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профессор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математики.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Участница Парижской Коммуны.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Значительный вклад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тео-рию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вращения твердого тела, дифференциальных уравнений  математическую физику, небесную механику. Её имя носит астероид, кратер на Луне,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Премия Российской Академии наук.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384471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19" y="5085184"/>
            <a:ext cx="3700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Софья Васильевна Ковалевская</a:t>
            </a:r>
          </a:p>
          <a:p>
            <a:pPr algn="ctr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1850 - 1891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58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</a:rPr>
              <a:t>Методы решения ДУ 1 порядка</a:t>
            </a:r>
            <a:endParaRPr lang="ru-RU" sz="4000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32859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u="sng" dirty="0" smtClean="0">
                <a:solidFill>
                  <a:srgbClr val="C00000"/>
                </a:solidFill>
              </a:rPr>
              <a:t>Уравнения с разделяющимися переменными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Это уравнения вида                                 .</a:t>
            </a:r>
          </a:p>
          <a:p>
            <a:pPr marL="0" indent="0">
              <a:buNone/>
            </a:pPr>
            <a:r>
              <a:rPr lang="ru-RU" sz="2800" dirty="0" smtClean="0"/>
              <a:t>Для решения следует заменить       на </a:t>
            </a:r>
            <a:r>
              <a:rPr lang="en-US" sz="2800" dirty="0" smtClean="0"/>
              <a:t>       ,</a:t>
            </a:r>
            <a:r>
              <a:rPr lang="ru-RU" sz="2800" dirty="0" smtClean="0"/>
              <a:t> разделить </a:t>
            </a:r>
            <a:endParaRPr lang="en-US" sz="2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переменные                                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и интегрировать обе части</a:t>
            </a:r>
            <a:r>
              <a:rPr lang="en-US" sz="2800" dirty="0" smtClean="0"/>
              <a:t>                                        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Получим общий интеграл уравнения:</a:t>
            </a:r>
            <a:endParaRPr lang="ru-RU" sz="28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7310" y="2852936"/>
            <a:ext cx="342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6429" y="2633861"/>
            <a:ext cx="447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8342" y="3252986"/>
            <a:ext cx="2362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9442" y="2231182"/>
            <a:ext cx="2419350" cy="438150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  <a:effectLst/>
          <a:ex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0542" y="4043734"/>
            <a:ext cx="2771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788" y="5805264"/>
            <a:ext cx="2691755" cy="434496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122639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Уравнение с разделяющимися переменными (УРП) в </a:t>
            </a:r>
            <a:r>
              <a:rPr lang="ru-RU" sz="2800" dirty="0"/>
              <a:t>дифференциальной форме 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Для решения следует разделить переменные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2800" dirty="0" smtClean="0"/>
              <a:t>и интегрировать                                                       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Получим общий интеграл уравнения.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322887" cy="439737"/>
          </a:xfrm>
          <a:prstGeom prst="rect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79"/>
            <a:ext cx="3505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4000500" cy="923925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377777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Пример. </a:t>
            </a:r>
            <a:r>
              <a:rPr lang="ru-RU" sz="2800" dirty="0" smtClean="0"/>
              <a:t>Решить уравнение </a:t>
            </a:r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</a:rPr>
              <a:t>Решение.</a:t>
            </a:r>
            <a:r>
              <a:rPr lang="ru-RU" sz="2800" dirty="0" smtClean="0"/>
              <a:t>  Разделяем переменные: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                                                      ;                                      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Интегрируем: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2800" dirty="0" smtClean="0"/>
              <a:t>Окончательно: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b="1" i="1" dirty="0" smtClean="0"/>
              <a:t>Имеет ли это уравнение особые решения?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17738" y="923925"/>
          <a:ext cx="4217987" cy="773113"/>
        </p:xfrm>
        <a:graphic>
          <a:graphicData uri="http://schemas.openxmlformats.org/presentationml/2006/ole">
            <p:oleObj spid="_x0000_s2050" name="Документ" r:id="rId3" imgW="4217355" imgH="772588" progId="Word.Document.12">
              <p:link updateAutomatic="1"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44525" y="2209800"/>
          <a:ext cx="4205288" cy="773113"/>
        </p:xfrm>
        <a:graphic>
          <a:graphicData uri="http://schemas.openxmlformats.org/presentationml/2006/ole">
            <p:oleObj spid="_x0000_s2051" name="Документ" r:id="rId4" imgW="4204754" imgH="772588" progId="Word.Document.12">
              <p:link updateAutomatic="1"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502275" y="2138363"/>
          <a:ext cx="2554288" cy="1082675"/>
        </p:xfrm>
        <a:graphic>
          <a:graphicData uri="http://schemas.openxmlformats.org/presentationml/2006/ole">
            <p:oleObj spid="_x0000_s2052" name="Документ" r:id="rId5" imgW="2553670" imgH="1082559" progId="Word.Document.12">
              <p:link updateAutomatic="1"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860675" y="3211513"/>
          <a:ext cx="4827588" cy="982662"/>
        </p:xfrm>
        <a:graphic>
          <a:graphicData uri="http://schemas.openxmlformats.org/presentationml/2006/ole">
            <p:oleObj spid="_x0000_s2053" name="Документ" r:id="rId6" imgW="4826880" imgH="982115" progId="Word.Document.12">
              <p:link updateAutomatic="1"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432175" y="4206875"/>
          <a:ext cx="2990850" cy="809625"/>
        </p:xfrm>
        <a:graphic>
          <a:graphicData uri="http://schemas.openxmlformats.org/presentationml/2006/ole">
            <p:oleObj spid="_x0000_s2054" name="Документ" r:id="rId7" imgW="2820090" imgH="764667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4800" b="1" dirty="0" smtClean="0">
                <a:solidFill>
                  <a:srgbClr val="C00000"/>
                </a:solidFill>
              </a:rPr>
              <a:t>Специальные главы математического анализа</a:t>
            </a:r>
            <a:r>
              <a:rPr lang="ru-RU" sz="4800" dirty="0" smtClean="0">
                <a:solidFill>
                  <a:srgbClr val="C00000"/>
                </a:solidFill>
              </a:rPr>
              <a:t> </a:t>
            </a:r>
            <a:endParaRPr lang="ru-RU" sz="4800" dirty="0">
              <a:solidFill>
                <a:srgbClr val="C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/>
              <a:t>Семестр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7030A0"/>
                </a:solidFill>
              </a:rPr>
              <a:t>Из учебного плана</a:t>
            </a:r>
            <a:r>
              <a:rPr lang="ru-RU" dirty="0" smtClean="0"/>
              <a:t>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3200" dirty="0" smtClean="0"/>
              <a:t>Лекций – </a:t>
            </a:r>
            <a:r>
              <a:rPr lang="ru-RU" sz="3200" b="1" dirty="0" smtClean="0"/>
              <a:t>17</a:t>
            </a:r>
            <a:r>
              <a:rPr lang="ru-RU" sz="3200" dirty="0" smtClean="0"/>
              <a:t> (34 час.)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3200" dirty="0" smtClean="0"/>
              <a:t>Практических занятий - </a:t>
            </a:r>
            <a:r>
              <a:rPr lang="ru-RU" sz="3200" b="1" dirty="0" smtClean="0"/>
              <a:t>17</a:t>
            </a:r>
            <a:r>
              <a:rPr lang="ru-RU" sz="3200" dirty="0" smtClean="0"/>
              <a:t> (34 час.)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3200" dirty="0" smtClean="0"/>
              <a:t>Самостоятельная работа  - 40 час.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3200" dirty="0" smtClean="0"/>
              <a:t>	Расчетно-графическое задание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3200" dirty="0" smtClean="0"/>
              <a:t>Экзамен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3200" dirty="0" smtClean="0"/>
              <a:t>Всего часов 144, зачетных единиц 4.</a:t>
            </a:r>
          </a:p>
        </p:txBody>
      </p:sp>
    </p:spTree>
    <p:extLst>
      <p:ext uri="{BB962C8B-B14F-4D97-AF65-F5344CB8AC3E}">
        <p14:creationId xmlns:p14="http://schemas.microsoft.com/office/powerpoint/2010/main" xmlns="" val="108728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58655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ru-RU" u="sng" dirty="0" smtClean="0">
                <a:solidFill>
                  <a:srgbClr val="C00000"/>
                </a:solidFill>
              </a:rPr>
              <a:t>Однородные  ДУ 1 порядка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</a:t>
            </a:r>
            <a:r>
              <a:rPr lang="ru-RU" sz="2800" dirty="0" smtClean="0"/>
              <a:t>Это уравнения вида </a:t>
            </a: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Такое уравнение приводится к УРП заменой</a:t>
            </a:r>
            <a:r>
              <a:rPr lang="en-US" sz="2800" dirty="0" smtClean="0"/>
              <a:t>                .</a:t>
            </a:r>
          </a:p>
          <a:p>
            <a:pPr marL="0" indent="0">
              <a:buNone/>
            </a:pPr>
            <a:r>
              <a:rPr lang="ru-RU" sz="2800" dirty="0" smtClean="0"/>
              <a:t>При этом </a:t>
            </a:r>
            <a:r>
              <a:rPr lang="en-US" sz="2800" dirty="0" smtClean="0"/>
              <a:t>                      </a:t>
            </a:r>
            <a:r>
              <a:rPr lang="ru-RU" sz="2800" dirty="0" smtClean="0"/>
              <a:t>и уравнение приводится к виду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</a:t>
            </a:r>
            <a:r>
              <a:rPr lang="ru-RU" sz="2800" dirty="0" smtClean="0"/>
              <a:t>или </a:t>
            </a:r>
            <a:endParaRPr lang="en-US" sz="28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ru-RU" sz="2800" dirty="0" smtClean="0"/>
              <a:t>Разделяя переменные, получим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Осталось проинтегрировать обе части уравнения и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вернуться к искомой функции заменой 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3658" y="620688"/>
            <a:ext cx="1609725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26357"/>
            <a:ext cx="107428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15356"/>
            <a:ext cx="1476375" cy="4095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783978"/>
            <a:ext cx="18002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20955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191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7254" y="4869160"/>
            <a:ext cx="781050" cy="847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400855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98190"/>
            <a:ext cx="8703468" cy="600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Однородное уравнение может быть в виде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если функция               - однородная порядка 0, т.е.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например,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</a:t>
            </a:r>
            <a:r>
              <a:rPr lang="ru-RU" sz="2800" dirty="0" smtClean="0"/>
              <a:t>или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 Метод решения тот же, что и в предыдущем случае, т.е. замена                  ;                     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</a:t>
            </a:r>
            <a:r>
              <a:rPr lang="ru-RU" sz="2800" dirty="0" smtClean="0"/>
              <a:t>. Решить уравнение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Преобразуем: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672"/>
            <a:ext cx="1790700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24360"/>
            <a:ext cx="10731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076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2155" y="2302222"/>
            <a:ext cx="1476375" cy="904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223" y="2245072"/>
            <a:ext cx="2638425" cy="96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9991" y="4005064"/>
            <a:ext cx="1073150" cy="4333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0510" y="3978671"/>
            <a:ext cx="1474787" cy="414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0490" y="4895651"/>
            <a:ext cx="431482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5827" y="5445224"/>
            <a:ext cx="2724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418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40960" cy="6259164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делаем замену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р</a:t>
            </a:r>
            <a:r>
              <a:rPr lang="ru-RU" sz="2800" dirty="0" smtClean="0"/>
              <a:t>азделяем переменные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интегрируем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упрощаем ответ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о</a:t>
            </a:r>
            <a:r>
              <a:rPr lang="ru-RU" sz="2800" dirty="0" smtClean="0"/>
              <a:t>кончательно: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948" y="836712"/>
            <a:ext cx="34766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36712"/>
            <a:ext cx="26384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633" y="2276872"/>
            <a:ext cx="4114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9612" y="2300684"/>
            <a:ext cx="20764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633" y="3812083"/>
            <a:ext cx="24574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8218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367" y="4505473"/>
            <a:ext cx="4476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8231" y="5589240"/>
            <a:ext cx="4286250" cy="847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312791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0486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u="sng" dirty="0" smtClean="0">
                <a:solidFill>
                  <a:srgbClr val="C00000"/>
                </a:solidFill>
              </a:rPr>
              <a:t>Линейные </a:t>
            </a:r>
            <a:r>
              <a:rPr lang="ru-RU" u="sng" dirty="0">
                <a:solidFill>
                  <a:srgbClr val="C00000"/>
                </a:solidFill>
              </a:rPr>
              <a:t>ДУ 1 </a:t>
            </a:r>
            <a:r>
              <a:rPr lang="ru-RU" u="sng" dirty="0" smtClean="0">
                <a:solidFill>
                  <a:srgbClr val="C00000"/>
                </a:solidFill>
              </a:rPr>
              <a:t>порядка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это уравнения вида                                              ,</a:t>
            </a:r>
          </a:p>
          <a:p>
            <a:pPr marL="0" indent="0">
              <a:buNone/>
            </a:pPr>
            <a:r>
              <a:rPr lang="ru-RU" sz="2800" dirty="0" smtClean="0"/>
              <a:t>где           и           известные функции (или константы).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b="1" i="1" dirty="0" smtClean="0">
                <a:latin typeface="Arial Narrow" pitchFamily="34" charset="0"/>
              </a:rPr>
              <a:t>Особенность</a:t>
            </a:r>
            <a:r>
              <a:rPr lang="ru-RU" sz="2800" i="1" dirty="0" smtClean="0">
                <a:latin typeface="Arial Narrow" pitchFamily="34" charset="0"/>
              </a:rPr>
              <a:t>:</a:t>
            </a:r>
            <a:r>
              <a:rPr lang="ru-RU" sz="2800" dirty="0" smtClean="0"/>
              <a:t> </a:t>
            </a:r>
            <a:r>
              <a:rPr lang="ru-RU" sz="2600" dirty="0" smtClean="0"/>
              <a:t>искомая </a:t>
            </a:r>
            <a:r>
              <a:rPr lang="ru-RU" sz="2600" dirty="0"/>
              <a:t>функция </a:t>
            </a:r>
            <a:r>
              <a:rPr lang="en-US" sz="2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600" dirty="0"/>
              <a:t> и её производная  входят в уравнение </a:t>
            </a:r>
            <a:r>
              <a:rPr lang="ru-RU" sz="2600" dirty="0" smtClean="0"/>
              <a:t>в первой </a:t>
            </a:r>
            <a:r>
              <a:rPr lang="ru-RU" sz="2600" dirty="0"/>
              <a:t>степени, </a:t>
            </a:r>
            <a:r>
              <a:rPr lang="ru-RU" sz="2600" dirty="0" smtClean="0"/>
              <a:t>не </a:t>
            </a:r>
            <a:r>
              <a:rPr lang="ru-RU" sz="2600" dirty="0" err="1"/>
              <a:t>перемножаясь</a:t>
            </a:r>
            <a:r>
              <a:rPr lang="ru-RU" sz="2600" dirty="0"/>
              <a:t> между </a:t>
            </a:r>
            <a:r>
              <a:rPr lang="ru-RU" sz="2600" dirty="0" smtClean="0"/>
              <a:t>собой.</a:t>
            </a:r>
          </a:p>
          <a:p>
            <a:pPr marL="0" indent="0">
              <a:buNone/>
            </a:pPr>
            <a:r>
              <a:rPr lang="ru-RU" sz="2600" dirty="0"/>
              <a:t>	</a:t>
            </a:r>
            <a:r>
              <a:rPr lang="ru-RU" sz="2600" dirty="0" smtClean="0"/>
              <a:t>Рассмотрим два метода решения линейных ДУ:</a:t>
            </a:r>
          </a:p>
          <a:p>
            <a:pPr marL="0" indent="0">
              <a:buNone/>
            </a:pPr>
            <a:r>
              <a:rPr lang="ru-RU" sz="2600" dirty="0" smtClean="0"/>
              <a:t>     </a:t>
            </a:r>
            <a:r>
              <a:rPr lang="ru-RU" sz="2600" dirty="0" smtClean="0">
                <a:solidFill>
                  <a:srgbClr val="C00000"/>
                </a:solidFill>
              </a:rPr>
              <a:t>метод Бернулли   </a:t>
            </a:r>
            <a:r>
              <a:rPr lang="ru-RU" sz="2600" dirty="0" smtClean="0"/>
              <a:t>и  </a:t>
            </a:r>
            <a:r>
              <a:rPr lang="ru-RU" sz="2600" dirty="0" smtClean="0">
                <a:solidFill>
                  <a:srgbClr val="C00000"/>
                </a:solidFill>
              </a:rPr>
              <a:t>метод Лагранжа</a:t>
            </a:r>
            <a:r>
              <a:rPr lang="ru-RU" sz="2600" dirty="0" smtClean="0"/>
              <a:t>.</a:t>
            </a:r>
            <a:endParaRPr lang="ru-RU" sz="26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9858"/>
            <a:ext cx="781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25241"/>
            <a:ext cx="733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9484"/>
            <a:ext cx="2828925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555" y="2060848"/>
            <a:ext cx="342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276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081539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Метод Бернулли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делаем подстановку                 , где                     и                   -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smtClean="0"/>
              <a:t>неизвестные функции, одна из которых выбирается из соображений удобства решения. Тогда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Получаем                                                            </a:t>
            </a:r>
          </a:p>
          <a:p>
            <a:pPr marL="0" indent="0">
              <a:buNone/>
            </a:pPr>
            <a:r>
              <a:rPr lang="ru-RU" sz="2800" dirty="0" smtClean="0"/>
              <a:t>                или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   Выберем функцию           так, чтобы </a:t>
            </a:r>
          </a:p>
          <a:p>
            <a:pPr marL="0" indent="0">
              <a:buNone/>
            </a:pPr>
            <a:r>
              <a:rPr lang="ru-RU" sz="2800" dirty="0" smtClean="0"/>
              <a:t>   Тогда 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Подставим найденную функцию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в уравнение </a:t>
            </a:r>
            <a:endParaRPr lang="ru-RU" sz="28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45" y="1122056"/>
            <a:ext cx="1224136" cy="3264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02" y="1098794"/>
            <a:ext cx="1219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66" y="1067492"/>
            <a:ext cx="11906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16832"/>
            <a:ext cx="2219325" cy="4095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43" y="2420888"/>
            <a:ext cx="4276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43" y="2830463"/>
            <a:ext cx="4200525" cy="495300"/>
          </a:xfrm>
          <a:prstGeom prst="rect">
            <a:avLst/>
          </a:prstGeom>
          <a:solidFill>
            <a:schemeClr val="tx2">
              <a:lumMod val="20000"/>
              <a:lumOff val="80000"/>
              <a:alpha val="59000"/>
            </a:schemeClr>
          </a:solidFill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55094"/>
            <a:ext cx="657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71" y="3436044"/>
            <a:ext cx="2171700" cy="409575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ln>
            <a:noFill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00" y="3789040"/>
            <a:ext cx="2324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96" y="2916188"/>
            <a:ext cx="2762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63" y="4079552"/>
            <a:ext cx="3905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05" y="4017639"/>
            <a:ext cx="21717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06" y="4077965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75" y="4797152"/>
            <a:ext cx="23050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638079"/>
            <a:ext cx="1976214" cy="643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5013473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9919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721" y="5589240"/>
            <a:ext cx="2746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7870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sz="2800" dirty="0" smtClean="0"/>
              <a:t>Получим уравнение (УРП)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ru-RU" sz="2800" dirty="0" smtClean="0"/>
              <a:t>Итак                                                                               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Пример.</a:t>
            </a:r>
            <a:r>
              <a:rPr lang="ru-RU" sz="2800" dirty="0" smtClean="0"/>
              <a:t> Решить задачу Коши:</a:t>
            </a:r>
            <a:endParaRPr lang="en-US" sz="2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2800" dirty="0" smtClean="0"/>
              <a:t>Решение. Замена 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т.е.                                           </a:t>
            </a:r>
            <a:r>
              <a:rPr lang="ru-RU" sz="2800" dirty="0"/>
              <a:t> </a:t>
            </a:r>
            <a:r>
              <a:rPr lang="ru-RU" sz="2800" dirty="0" smtClean="0"/>
              <a:t>. Найдём функцию  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57" y="404664"/>
            <a:ext cx="2581275" cy="609600"/>
          </a:xfrm>
          <a:prstGeom prst="rect">
            <a:avLst/>
          </a:prstGeom>
          <a:solidFill>
            <a:schemeClr val="tx2">
              <a:lumMod val="20000"/>
              <a:lumOff val="80000"/>
              <a:alpha val="58000"/>
            </a:schemeClr>
          </a:solidFill>
          <a:ln>
            <a:noFill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0" y="709463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33" y="1486470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906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2752725" cy="84772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23740"/>
            <a:ext cx="3028950" cy="609600"/>
          </a:xfrm>
          <a:prstGeom prst="rect">
            <a:avLst/>
          </a:prstGeom>
          <a:solidFill>
            <a:schemeClr val="tx2">
              <a:lumMod val="20000"/>
              <a:lumOff val="80000"/>
              <a:alpha val="65000"/>
            </a:schemeClr>
          </a:solidFill>
          <a:ln>
            <a:noFill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69" y="1484883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62" y="5157736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204863"/>
            <a:ext cx="3400425" cy="71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77" y="3023245"/>
            <a:ext cx="5943600" cy="895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3352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005" y="4852789"/>
            <a:ext cx="30099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9970"/>
            <a:ext cx="12255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89" y="5466652"/>
            <a:ext cx="32099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62" y="5747639"/>
            <a:ext cx="6524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598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из условия                      .  Это УРП: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Теперь, подставляя </a:t>
            </a:r>
            <a:r>
              <a:rPr lang="en-US" sz="2800" dirty="0" smtClean="0"/>
              <a:t>v</a:t>
            </a:r>
            <a:r>
              <a:rPr lang="ru-RU" sz="2800" dirty="0" smtClean="0"/>
              <a:t> в исходное уравнение, найдём функцию          :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Итак, общее решение</a:t>
            </a:r>
          </a:p>
          <a:p>
            <a:pPr marL="0" indent="0">
              <a:buNone/>
            </a:pPr>
            <a:r>
              <a:rPr lang="ru-RU" sz="2800" dirty="0" smtClean="0"/>
              <a:t>По начальному условию найдём частное решение</a:t>
            </a:r>
            <a:endParaRPr lang="ru-RU" sz="2800" dirty="0"/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r>
              <a:rPr lang="ru-RU" sz="2800" dirty="0" smtClean="0"/>
              <a:t>                                               Ответ: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404664"/>
            <a:ext cx="1381125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52389"/>
            <a:ext cx="1562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42106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23" y="1542107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35970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62" y="1490513"/>
            <a:ext cx="1724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52389"/>
            <a:ext cx="819150" cy="847725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>
            <a:noFill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09" y="2519214"/>
            <a:ext cx="666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09739"/>
            <a:ext cx="2371725" cy="847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66" y="3229840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84" y="5352801"/>
            <a:ext cx="390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71" y="2913282"/>
            <a:ext cx="14097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80764"/>
            <a:ext cx="1409700" cy="390525"/>
          </a:xfrm>
          <a:prstGeom prst="rect">
            <a:avLst/>
          </a:prstGeom>
          <a:solidFill>
            <a:schemeClr val="accent6">
              <a:lumMod val="40000"/>
              <a:lumOff val="60000"/>
              <a:alpha val="71000"/>
            </a:schemeClr>
          </a:solidFill>
          <a:ln>
            <a:noFill/>
          </a:ln>
          <a:effectLst/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81" y="3765196"/>
            <a:ext cx="3514725" cy="847725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  <a:effectLst/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53" y="5249613"/>
            <a:ext cx="1266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99" y="5275307"/>
            <a:ext cx="771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83" y="5076619"/>
            <a:ext cx="1619250" cy="847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="" xmlns:p14="http://schemas.microsoft.com/office/powerpoint/2010/main" val="357108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План курса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Дифференциальные уравнения</a:t>
            </a:r>
          </a:p>
          <a:p>
            <a:pPr marL="514350" indent="-514350"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Операционное исчисление</a:t>
            </a:r>
          </a:p>
          <a:p>
            <a:pPr marL="514350" indent="-514350">
              <a:buAutoNum type="arabicPeriod"/>
            </a:pPr>
            <a:r>
              <a:rPr lang="ru-RU" sz="3600" b="1" dirty="0">
                <a:solidFill>
                  <a:srgbClr val="FF0000"/>
                </a:solidFill>
              </a:rPr>
              <a:t>Основные математические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xmlns="" val="40947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04800"/>
            <a:ext cx="5351512" cy="6172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аксонский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философ, логик, математик, механик, физик, юрист, историк, дипломат, изобретатель и языковед. Основатель и первый президент Берлинской Академии наук.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	Важнейшие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научные достижения:</a:t>
            </a:r>
          </a:p>
          <a:p>
            <a:pPr marL="180975" indent="-180975"/>
            <a:r>
              <a:rPr lang="ru-RU" sz="2000" dirty="0" smtClean="0">
                <a:latin typeface="Arial" pitchFamily="34" charset="0"/>
                <a:cs typeface="Arial" pitchFamily="34" charset="0"/>
              </a:rPr>
              <a:t>Лейбниц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независимо от Ньютона, создал математический анализ —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дифференци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альное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 интегральное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исчисления.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180975" indent="-180975"/>
            <a:r>
              <a:rPr lang="ru-RU" sz="2000" dirty="0" smtClean="0">
                <a:latin typeface="Arial" pitchFamily="34" charset="0"/>
                <a:cs typeface="Arial" pitchFamily="34" charset="0"/>
              </a:rPr>
              <a:t>Создал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комбинаторику как науку.</a:t>
            </a:r>
          </a:p>
          <a:p>
            <a:pPr marL="180975" indent="-180975"/>
            <a:r>
              <a:rPr lang="ru-RU" sz="2000" dirty="0">
                <a:latin typeface="Arial" pitchFamily="34" charset="0"/>
                <a:cs typeface="Arial" pitchFamily="34" charset="0"/>
              </a:rPr>
              <a:t>З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аложил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основы математической логики.</a:t>
            </a:r>
          </a:p>
          <a:p>
            <a:pPr marL="180975" indent="-180975"/>
            <a:r>
              <a:rPr lang="ru-RU" sz="2000" dirty="0">
                <a:latin typeface="Arial" pitchFamily="34" charset="0"/>
                <a:cs typeface="Arial" pitchFamily="34" charset="0"/>
              </a:rPr>
              <a:t>Описал двоичную систему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счисления.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180975" indent="-180975"/>
            <a:r>
              <a:rPr lang="ru-RU" sz="2000" dirty="0">
                <a:latin typeface="Arial" pitchFamily="34" charset="0"/>
                <a:cs typeface="Arial" pitchFamily="34" charset="0"/>
              </a:rPr>
              <a:t>В механике ввёл понятие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кинетической энергии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 сформулировал закон сохранения энергии.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180975" indent="-180975"/>
            <a:r>
              <a:rPr lang="ru-RU" sz="2000" dirty="0" smtClean="0">
                <a:latin typeface="Arial" pitchFamily="34" charset="0"/>
                <a:cs typeface="Arial" pitchFamily="34" charset="0"/>
              </a:rPr>
              <a:t>Сформулировал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один из важнейших вариационных принципов физики — «принцип наименьшего действия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».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"/>
            <a:ext cx="3276600" cy="415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7735"/>
            <a:ext cx="3200401" cy="12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15000" y="4707404"/>
            <a:ext cx="3276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dirty="0"/>
              <a:t>Го́тфрид </a:t>
            </a:r>
            <a:r>
              <a:rPr lang="vi-VN" sz="2400" dirty="0" smtClean="0"/>
              <a:t>Ви́льгельм </a:t>
            </a:r>
            <a:r>
              <a:rPr lang="vi-VN" sz="2800" b="1" dirty="0"/>
              <a:t>Ле́йбниц</a:t>
            </a:r>
            <a:r>
              <a:rPr lang="vi-VN" sz="2800" dirty="0"/>
              <a:t> </a:t>
            </a:r>
            <a:endParaRPr lang="ru-RU" sz="2800" dirty="0" smtClean="0"/>
          </a:p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1646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— 1716)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278481"/>
      </p:ext>
    </p:extLst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1. Дифференциальные уравнения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r>
              <a:rPr lang="ru-RU" b="1" i="1" dirty="0" smtClean="0">
                <a:solidFill>
                  <a:schemeClr val="accent2"/>
                </a:solidFill>
              </a:rPr>
              <a:t>Дифференциальное уравнение </a:t>
            </a:r>
            <a:r>
              <a:rPr lang="ru-RU" dirty="0" smtClean="0"/>
              <a:t>(ДУ) – это уравнение, связывающее независимую переменную, искомую функцию и её производные.</a:t>
            </a:r>
          </a:p>
          <a:p>
            <a:r>
              <a:rPr lang="ru-RU" b="1" i="1" dirty="0" smtClean="0">
                <a:solidFill>
                  <a:schemeClr val="accent2"/>
                </a:solidFill>
              </a:rPr>
              <a:t>Решение</a:t>
            </a:r>
            <a:r>
              <a:rPr lang="ru-RU" dirty="0" smtClean="0"/>
              <a:t> ДУ – искомая функция, которая при подстановке в уравнение превращает его в тождество.</a:t>
            </a:r>
          </a:p>
          <a:p>
            <a:pPr marL="0" indent="0">
              <a:buNone/>
            </a:pPr>
            <a:r>
              <a:rPr lang="ru-RU" dirty="0" smtClean="0"/>
              <a:t>Общий вид</a:t>
            </a:r>
            <a:r>
              <a:rPr lang="en-US" dirty="0" smtClean="0"/>
              <a:t> </a:t>
            </a:r>
            <a:r>
              <a:rPr lang="ru-RU" dirty="0" smtClean="0"/>
              <a:t> ДУ: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5009" y="5157192"/>
            <a:ext cx="4535412" cy="744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xmlns="" val="267520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192688"/>
          </a:xfrm>
        </p:spPr>
        <p:txBody>
          <a:bodyPr/>
          <a:lstStyle/>
          <a:p>
            <a:r>
              <a:rPr lang="ru-RU" b="1" i="1" dirty="0">
                <a:solidFill>
                  <a:srgbClr val="C00000"/>
                </a:solidFill>
              </a:rPr>
              <a:t>Обыкновенные</a:t>
            </a:r>
            <a:r>
              <a:rPr lang="ru-RU" i="1" dirty="0">
                <a:solidFill>
                  <a:schemeClr val="accent2"/>
                </a:solidFill>
              </a:rPr>
              <a:t> </a:t>
            </a:r>
            <a:r>
              <a:rPr lang="ru-RU" dirty="0"/>
              <a:t>ДУ : искомая функция зависит только от одной переменной</a:t>
            </a:r>
            <a:r>
              <a:rPr lang="ru-RU" dirty="0" smtClean="0"/>
              <a:t>.</a:t>
            </a:r>
          </a:p>
          <a:p>
            <a:r>
              <a:rPr lang="ru-RU" b="1" i="1" dirty="0" smtClean="0">
                <a:solidFill>
                  <a:srgbClr val="C00000"/>
                </a:solidFill>
              </a:rPr>
              <a:t>Уравнения в частных производных</a:t>
            </a:r>
            <a:r>
              <a:rPr lang="ru-RU" i="1" dirty="0" smtClean="0">
                <a:solidFill>
                  <a:srgbClr val="FF0000"/>
                </a:solidFill>
              </a:rPr>
              <a:t>: </a:t>
            </a:r>
            <a:r>
              <a:rPr lang="ru-RU" dirty="0" smtClean="0"/>
              <a:t>искомая функция зависит от нескольких переменных.</a:t>
            </a:r>
          </a:p>
          <a:p>
            <a:endParaRPr lang="ru-RU" i="1" dirty="0" smtClean="0">
              <a:solidFill>
                <a:srgbClr val="C00000"/>
              </a:solidFill>
            </a:endParaRPr>
          </a:p>
          <a:p>
            <a:r>
              <a:rPr lang="ru-RU" b="1" i="1" dirty="0" smtClean="0">
                <a:solidFill>
                  <a:srgbClr val="C00000"/>
                </a:solidFill>
              </a:rPr>
              <a:t>Общий интеграл  </a:t>
            </a:r>
            <a:r>
              <a:rPr lang="ru-RU" dirty="0" smtClean="0"/>
              <a:t>уравнения – решение ДУ в неявной форме.</a:t>
            </a:r>
            <a:endParaRPr lang="ru-RU" dirty="0"/>
          </a:p>
          <a:p>
            <a:endParaRPr lang="ru-RU" i="1" dirty="0" smtClean="0">
              <a:solidFill>
                <a:srgbClr val="C00000"/>
              </a:solidFill>
            </a:endParaRPr>
          </a:p>
          <a:p>
            <a:r>
              <a:rPr lang="ru-RU" b="1" i="1" dirty="0" smtClean="0">
                <a:solidFill>
                  <a:srgbClr val="C00000"/>
                </a:solidFill>
              </a:rPr>
              <a:t>Порядок</a:t>
            </a:r>
            <a:r>
              <a:rPr lang="ru-RU" dirty="0" smtClean="0"/>
              <a:t> ДУ – наивысший порядок производной, входящей в ДУ.</a:t>
            </a:r>
          </a:p>
        </p:txBody>
      </p:sp>
    </p:spTree>
    <p:extLst>
      <p:ext uri="{BB962C8B-B14F-4D97-AF65-F5344CB8AC3E}">
        <p14:creationId xmlns:p14="http://schemas.microsoft.com/office/powerpoint/2010/main" xmlns="" val="262111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048672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Процесс </a:t>
            </a:r>
            <a:r>
              <a:rPr lang="ru-RU" dirty="0"/>
              <a:t>поиска решения – </a:t>
            </a:r>
            <a:r>
              <a:rPr lang="ru-RU" b="1" i="1" dirty="0">
                <a:solidFill>
                  <a:srgbClr val="FF0000"/>
                </a:solidFill>
              </a:rPr>
              <a:t>интегрирование</a:t>
            </a:r>
            <a:r>
              <a:rPr lang="ru-RU" dirty="0"/>
              <a:t> ДУ.</a:t>
            </a:r>
          </a:p>
          <a:p>
            <a:r>
              <a:rPr lang="ru-RU" dirty="0"/>
              <a:t>График решения – </a:t>
            </a:r>
            <a:r>
              <a:rPr lang="ru-RU" b="1" i="1" dirty="0">
                <a:solidFill>
                  <a:srgbClr val="FF0000"/>
                </a:solidFill>
              </a:rPr>
              <a:t>интегральная кривая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Примеры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ru-RU" dirty="0" smtClean="0"/>
              <a:t>.               </a:t>
            </a:r>
            <a:r>
              <a:rPr lang="ru-RU" dirty="0"/>
              <a:t>- ДУ 1-го порядка. Решение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                     </a:t>
            </a:r>
            <a:r>
              <a:rPr lang="ru-RU" dirty="0"/>
              <a:t>- ДУ 2-го порядка. Решение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7732" y="3212976"/>
            <a:ext cx="1085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2976"/>
            <a:ext cx="15795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1658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41168"/>
            <a:ext cx="31511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600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</a:rPr>
              <a:t>Задачи, приводящие к ДУ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b="1" dirty="0" smtClean="0">
                <a:solidFill>
                  <a:srgbClr val="00B050"/>
                </a:solidFill>
              </a:rPr>
              <a:t>Падение тела</a:t>
            </a:r>
          </a:p>
          <a:p>
            <a:pPr marL="0" indent="0">
              <a:buNone/>
            </a:pPr>
            <a:r>
              <a:rPr lang="ru-RU" sz="2800" dirty="0" smtClean="0"/>
              <a:t>Тело массой </a:t>
            </a:r>
            <a:r>
              <a:rPr lang="en-US" sz="2800" dirty="0" smtClean="0"/>
              <a:t>m</a:t>
            </a:r>
            <a:r>
              <a:rPr lang="ru-RU" sz="2800" dirty="0" smtClean="0"/>
              <a:t> падает с некоторой высоты, причём сила сопротивления воздуха пропорциональна скорости тела. Найти зависимость скорости от времени.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Используя закон Ньютона, получим</a:t>
            </a:r>
          </a:p>
          <a:p>
            <a:pPr marL="0" indent="0">
              <a:buNone/>
            </a:pPr>
            <a:endParaRPr lang="ru-RU" sz="5400" dirty="0"/>
          </a:p>
          <a:p>
            <a:pPr marL="0" indent="0">
              <a:buNone/>
            </a:pPr>
            <a:r>
              <a:rPr lang="ru-RU" sz="2800" dirty="0" smtClean="0"/>
              <a:t>Решение 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05064"/>
            <a:ext cx="2295525" cy="857250"/>
          </a:xfrm>
          <a:prstGeom prst="rect">
            <a:avLst/>
          </a:prstGeom>
          <a:solidFill>
            <a:schemeClr val="tx2">
              <a:lumMod val="60000"/>
              <a:lumOff val="40000"/>
              <a:alpha val="29000"/>
            </a:schemeClr>
          </a:solidFill>
          <a:ln>
            <a:noFill/>
          </a:ln>
          <a:effectLst/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886" y="4866506"/>
            <a:ext cx="2461990" cy="1016226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noFill/>
          </a:ln>
          <a:effectLst/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429000"/>
            <a:ext cx="1368152" cy="247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245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b="1" dirty="0" smtClean="0">
                <a:solidFill>
                  <a:srgbClr val="00B050"/>
                </a:solidFill>
              </a:rPr>
              <a:t>Радиоактивный распад</a:t>
            </a:r>
          </a:p>
          <a:p>
            <a:pPr marL="0" indent="0">
              <a:buNone/>
            </a:pPr>
            <a:r>
              <a:rPr lang="ru-RU" sz="2800" dirty="0" smtClean="0"/>
              <a:t>Масса радиоактивного вещества уменьшается в результате распада пропорционально имеющейся массе. Найти зависимость массы от времени.</a:t>
            </a:r>
          </a:p>
          <a:p>
            <a:pPr marL="0" indent="0">
              <a:buNone/>
            </a:pPr>
            <a:r>
              <a:rPr lang="ru-RU" sz="2800" dirty="0" smtClean="0"/>
              <a:t>	Согласно условию получим уравнение</a:t>
            </a:r>
            <a:endParaRPr lang="en-US" sz="28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en-US" sz="2800" dirty="0" smtClean="0"/>
              <a:t>                                    </a:t>
            </a:r>
            <a:r>
              <a:rPr lang="ru-RU" sz="2800" dirty="0" smtClean="0"/>
              <a:t>  </a:t>
            </a:r>
          </a:p>
          <a:p>
            <a:pPr marL="0" indent="0">
              <a:spcBef>
                <a:spcPts val="240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19797"/>
            <a:ext cx="1762125" cy="971550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3384376" cy="627105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61626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797</Words>
  <Application>Microsoft Office PowerPoint</Application>
  <PresentationFormat>Экран 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7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Тема Office</vt:lpstr>
      <vt:lpstr>E:\ЛЕКЦИИ\Лекции ДУ\Далее.docx!OLE_LINK154</vt:lpstr>
      <vt:lpstr>E:\ЛЕКЦИИ\Лекции ДУ\Далее.docx!OLE_LINK155</vt:lpstr>
      <vt:lpstr>E:\ЛЕКЦИИ\Лекции ДУ\Далее.docx!OLE_LINK156</vt:lpstr>
      <vt:lpstr>E:\ЛЕКЦИИ\Лекции ДУ\Далее.docx!OLE_LINK157</vt:lpstr>
      <vt:lpstr>E:\ЛЕКЦИИ\Лекции ДУ\Далее.docx!OLE_LINK158</vt:lpstr>
      <vt:lpstr>E:\ЛЕКЦИИ\Лекции ДУ\Далее.docx!OLE_LINK159</vt:lpstr>
      <vt:lpstr>Далее.docx!OLE_LINK160</vt:lpstr>
      <vt:lpstr>Лекция 1</vt:lpstr>
      <vt:lpstr>Слайд 2</vt:lpstr>
      <vt:lpstr>План курса</vt:lpstr>
      <vt:lpstr>Слайд 4</vt:lpstr>
      <vt:lpstr>1. Дифференциальные уравнения</vt:lpstr>
      <vt:lpstr>Слайд 6</vt:lpstr>
      <vt:lpstr>Слайд 7</vt:lpstr>
      <vt:lpstr>Задачи, приводящие к ДУ</vt:lpstr>
      <vt:lpstr>Слайд 9</vt:lpstr>
      <vt:lpstr>Слайд 10</vt:lpstr>
      <vt:lpstr>Дифференциальные уравнения первого порядка</vt:lpstr>
      <vt:lpstr>Слайд 12</vt:lpstr>
      <vt:lpstr>Слайд 13</vt:lpstr>
      <vt:lpstr>Слайд 14</vt:lpstr>
      <vt:lpstr>Слайд 15</vt:lpstr>
      <vt:lpstr>Слайд 16</vt:lpstr>
      <vt:lpstr>Методы решения ДУ 1 порядка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Vova</dc:creator>
  <cp:lastModifiedBy>user</cp:lastModifiedBy>
  <cp:revision>72</cp:revision>
  <dcterms:created xsi:type="dcterms:W3CDTF">2017-01-06T04:52:52Z</dcterms:created>
  <dcterms:modified xsi:type="dcterms:W3CDTF">2017-02-04T04:13:35Z</dcterms:modified>
</cp:coreProperties>
</file>