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4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1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50.png"/><Relationship Id="rId10" Type="http://schemas.openxmlformats.org/officeDocument/2006/relationships/image" Target="../media/image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2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xmlns="" val="20529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42493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ru-RU" sz="2800" dirty="0" smtClean="0"/>
              <a:t>   Уравнение примет вид 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   Отсюда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 smtClean="0"/>
              <a:t>                                           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и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  </a:t>
            </a:r>
            <a:r>
              <a:rPr lang="ru-RU" sz="2800" dirty="0" smtClean="0"/>
              <a:t>Окончательно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94" y="1268760"/>
            <a:ext cx="4950698" cy="736848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  <a:effectLst/>
          <a:extLst/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2771800" y="548680"/>
            <a:ext cx="4248472" cy="50405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63888" y="1436465"/>
            <a:ext cx="4248472" cy="50405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128"/>
            <a:ext cx="5483138" cy="711159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  <a:effectLst/>
          <a:ex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3"/>
            <a:ext cx="3715346" cy="727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498" y="3304021"/>
            <a:ext cx="3290889" cy="681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3924300" cy="714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857759"/>
            <a:ext cx="7286676" cy="1271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396915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0495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Пример. </a:t>
            </a:r>
            <a:r>
              <a:rPr lang="ru-RU" dirty="0" smtClean="0"/>
              <a:t>Решить уравнение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sz="2800" dirty="0" smtClean="0"/>
              <a:t>Решаем сначала уравнение </a:t>
            </a:r>
            <a:endParaRPr lang="en-US" sz="2800" dirty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Ищем решение исходного ДУ в виде</a:t>
            </a:r>
            <a:endParaRPr lang="en-US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  Имеем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Подставляя в уравнение, получим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800" dirty="0" smtClean="0"/>
              <a:t> Ответ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4025" y="476672"/>
            <a:ext cx="1924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124744"/>
            <a:ext cx="1724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34319"/>
            <a:ext cx="191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571612"/>
            <a:ext cx="1699057" cy="58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5037" y="2439194"/>
            <a:ext cx="1924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8101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3643314"/>
            <a:ext cx="2200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63" y="4437112"/>
            <a:ext cx="25336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600" y="4437111"/>
            <a:ext cx="37909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0003" y="5229200"/>
            <a:ext cx="476384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551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424936" cy="590465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ru-RU" sz="2800" dirty="0" smtClean="0"/>
              <a:t>Некоторые уравнения приводятся к линейным после подходящей замены.</a:t>
            </a:r>
          </a:p>
          <a:p>
            <a:pPr marL="0" lvl="2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Например:                             </a:t>
            </a:r>
            <a:r>
              <a:rPr lang="ru-RU" sz="2800" dirty="0" smtClean="0"/>
              <a:t>.   Учитывая, что </a:t>
            </a:r>
          </a:p>
          <a:p>
            <a:pPr marL="0" lvl="2" indent="0">
              <a:buNone/>
            </a:pPr>
            <a:r>
              <a:rPr lang="en-US" sz="1600" dirty="0" smtClean="0"/>
              <a:t>  </a:t>
            </a:r>
            <a:endParaRPr lang="ru-RU" sz="1600" dirty="0" smtClean="0"/>
          </a:p>
          <a:p>
            <a:pPr marL="0" lvl="2" indent="0">
              <a:buNone/>
            </a:pPr>
            <a:r>
              <a:rPr lang="en-US" sz="2800" dirty="0" smtClean="0"/>
              <a:t> </a:t>
            </a:r>
            <a:r>
              <a:rPr lang="ru-RU" sz="2800" dirty="0" smtClean="0"/>
              <a:t>получим                         - линейное относительно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buNone/>
            </a:pPr>
            <a:r>
              <a:rPr lang="ru-RU" sz="2800" dirty="0" smtClean="0"/>
              <a:t>Решение: подстановка </a:t>
            </a:r>
          </a:p>
          <a:p>
            <a:pPr marL="0" lvl="2" indent="0">
              <a:spcBef>
                <a:spcPts val="1800"/>
              </a:spcBef>
              <a:buNone/>
            </a:pPr>
            <a:r>
              <a:rPr lang="ru-RU" sz="2800" dirty="0" smtClean="0"/>
              <a:t>Получаем                                     . 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ru-RU" sz="2800" dirty="0" smtClean="0"/>
              <a:t>Находим </a:t>
            </a:r>
            <a:r>
              <a:rPr lang="en-US" sz="2800" dirty="0" smtClean="0"/>
              <a:t>v</a:t>
            </a:r>
            <a:r>
              <a:rPr lang="ru-RU" sz="2800" dirty="0" smtClean="0"/>
              <a:t>: </a:t>
            </a:r>
            <a:endParaRPr lang="ru-RU" sz="2800" dirty="0"/>
          </a:p>
          <a:p>
            <a:pPr marL="0" lvl="2" indent="0">
              <a:buNone/>
            </a:pPr>
            <a:r>
              <a:rPr lang="ru-RU" sz="2800" dirty="0" smtClean="0"/>
              <a:t>Находим </a:t>
            </a:r>
            <a:r>
              <a:rPr lang="en-US" sz="2800" dirty="0" smtClean="0"/>
              <a:t>u</a:t>
            </a:r>
            <a:r>
              <a:rPr lang="ru-RU" sz="2800" dirty="0" smtClean="0"/>
              <a:t>:</a:t>
            </a:r>
          </a:p>
          <a:p>
            <a:pPr marL="0" lvl="2" indent="0">
              <a:buNone/>
            </a:pPr>
            <a:r>
              <a:rPr lang="ru-RU" sz="2800" dirty="0" smtClean="0"/>
              <a:t>Получаем общее решение:</a:t>
            </a:r>
            <a:endParaRPr lang="ru-RU" sz="2800" dirty="0"/>
          </a:p>
          <a:p>
            <a:pPr marL="0" lvl="2" indent="0">
              <a:buNone/>
            </a:pPr>
            <a:endParaRPr lang="ru-RU" sz="2800" dirty="0" smtClean="0"/>
          </a:p>
          <a:p>
            <a:pPr marL="0" lvl="2" indent="0">
              <a:buNone/>
            </a:pPr>
            <a:endParaRPr lang="ru-RU" sz="2800" dirty="0"/>
          </a:p>
          <a:p>
            <a:pPr marL="0" lvl="2" indent="0">
              <a:buNone/>
            </a:pP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1990725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74651"/>
            <a:ext cx="1152525" cy="97155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1390650" cy="409575"/>
          </a:xfrm>
          <a:prstGeom prst="rect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852936"/>
            <a:ext cx="1133475" cy="238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00548"/>
            <a:ext cx="2200275" cy="34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2781300" cy="495300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5814" y="3852292"/>
            <a:ext cx="1304925" cy="342900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  <a:ln>
            <a:noFill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56470"/>
            <a:ext cx="876300" cy="390525"/>
          </a:xfrm>
          <a:prstGeom prst="rect">
            <a:avLst/>
          </a:prstGeom>
          <a:solidFill>
            <a:schemeClr val="accent6">
              <a:lumMod val="40000"/>
              <a:lumOff val="60000"/>
              <a:alpha val="96000"/>
            </a:schemeClr>
          </a:solidFill>
          <a:ln>
            <a:noFill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1476375" cy="457200"/>
          </a:xfrm>
          <a:prstGeom prst="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6240" y="4293096"/>
            <a:ext cx="292417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683" y="5326707"/>
            <a:ext cx="6770687" cy="59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01446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59046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ru-RU" u="sng" dirty="0" smtClean="0">
                <a:solidFill>
                  <a:srgbClr val="C00000"/>
                </a:solidFill>
              </a:rPr>
              <a:t>Уравнение Бернулли</a:t>
            </a:r>
          </a:p>
          <a:p>
            <a:pPr marL="0" indent="0">
              <a:buNone/>
            </a:pPr>
            <a:r>
              <a:rPr lang="ru-RU" sz="2800" dirty="0" smtClean="0"/>
              <a:t>        это уравнение вида </a:t>
            </a:r>
            <a:r>
              <a:rPr lang="en-US" sz="2800" dirty="0" smtClean="0"/>
              <a:t>                                              </a:t>
            </a:r>
            <a:r>
              <a:rPr lang="ru-RU" sz="2800" dirty="0" smtClean="0"/>
              <a:t>, 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где</a:t>
            </a:r>
          </a:p>
          <a:p>
            <a:pPr marL="0" indent="0">
              <a:buNone/>
            </a:pPr>
            <a:r>
              <a:rPr lang="ru-RU" sz="2800" dirty="0" smtClean="0"/>
              <a:t>Уравнение приводится к линейному: разделим на</a:t>
            </a:r>
          </a:p>
          <a:p>
            <a:pPr marL="0" indent="0">
              <a:buNone/>
            </a:pPr>
            <a:r>
              <a:rPr lang="ru-RU" sz="2800" dirty="0" smtClean="0"/>
              <a:t>Получим</a:t>
            </a:r>
          </a:p>
          <a:p>
            <a:pPr marL="0" indent="0">
              <a:buNone/>
            </a:pPr>
            <a:r>
              <a:rPr lang="ru-RU" sz="2800" dirty="0" smtClean="0"/>
              <a:t>Делаем замену:                          и </a:t>
            </a:r>
            <a:endParaRPr lang="ru-RU" sz="2800" dirty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2800" dirty="0" smtClean="0"/>
              <a:t>Отсюда находим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Уравнение примет вид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sz="2800" dirty="0" smtClean="0"/>
              <a:t>Это линейное уравнение.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6912"/>
            <a:ext cx="2705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986297"/>
            <a:ext cx="432048" cy="53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3984" y="2564904"/>
            <a:ext cx="3895725" cy="457200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2289" y="3109935"/>
            <a:ext cx="12573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6247" y="3062310"/>
            <a:ext cx="2705100" cy="504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5268" y="3604269"/>
            <a:ext cx="2057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94820"/>
            <a:ext cx="3495675" cy="847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00562" y="1000108"/>
          <a:ext cx="3143272" cy="469145"/>
        </p:xfrm>
        <a:graphic>
          <a:graphicData uri="http://schemas.openxmlformats.org/presentationml/2006/ole">
            <p:oleObj spid="_x0000_s4097" name="Equation" r:id="rId10" imgW="3403440" imgH="5079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584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9268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Уравнение </a:t>
            </a:r>
            <a:r>
              <a:rPr lang="ru-RU" dirty="0">
                <a:solidFill>
                  <a:srgbClr val="FF0000"/>
                </a:solidFill>
              </a:rPr>
              <a:t>в полных </a:t>
            </a:r>
            <a:r>
              <a:rPr lang="ru-RU" dirty="0" smtClean="0">
                <a:solidFill>
                  <a:srgbClr val="FF0000"/>
                </a:solidFill>
              </a:rPr>
              <a:t>дифференциалах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ru-RU" sz="2800" dirty="0" smtClean="0"/>
              <a:t>это уравнение вида                                                , если левая </a:t>
            </a:r>
            <a:r>
              <a:rPr lang="ru-RU" sz="2800" dirty="0"/>
              <a:t>часть есть полный дифференциал некоторой </a:t>
            </a:r>
            <a:r>
              <a:rPr lang="ru-RU" sz="2800" dirty="0" smtClean="0"/>
              <a:t>функции               , т.е. 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     В этом случае решение (общий интеграл) имеет вид </a:t>
            </a:r>
          </a:p>
          <a:p>
            <a:pPr marL="0" indent="0">
              <a:buNone/>
            </a:pPr>
            <a:r>
              <a:rPr lang="ru-RU" sz="2800" dirty="0" smtClean="0"/>
              <a:t>                                                          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Условие, что имеем  такое уравнение: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Решение:                                                      </a:t>
            </a:r>
            <a:r>
              <a:rPr lang="ru-RU" sz="2600" dirty="0" smtClean="0"/>
              <a:t>(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/>
              <a:t> </a:t>
            </a:r>
            <a:r>
              <a:rPr lang="ru-RU" sz="2600" dirty="0" smtClean="0"/>
              <a:t>- фиксировано)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а функцию            ищем по формуле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06724"/>
            <a:ext cx="3838575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1066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16832"/>
            <a:ext cx="4876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1581150" cy="49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009" y="3160017"/>
            <a:ext cx="1352550" cy="90487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24" y="3933056"/>
            <a:ext cx="4086225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9438" y="4765476"/>
            <a:ext cx="781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60776"/>
            <a:ext cx="6370637" cy="1000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59322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Пример. </a:t>
            </a:r>
            <a:r>
              <a:rPr lang="ru-RU" sz="2800" dirty="0" smtClean="0"/>
              <a:t>Решить уравнение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800" dirty="0" smtClean="0"/>
              <a:t>     Запишем в </a:t>
            </a:r>
            <a:r>
              <a:rPr lang="ru-RU" sz="2800" dirty="0"/>
              <a:t>дифференциальной форме: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             Условие Грина выполнено: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Решение: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2800" dirty="0" smtClean="0"/>
              <a:t>Общий интеграл уравнения: 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2656"/>
            <a:ext cx="1943100" cy="90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4410075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202034"/>
            <a:ext cx="2076450" cy="904875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62" y="3390900"/>
            <a:ext cx="5857875" cy="61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576" y="4149080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76898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215" y="4358628"/>
            <a:ext cx="1714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9489" y="5229200"/>
            <a:ext cx="244792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895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Задача 2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(для самостоятельного решения)</a:t>
            </a:r>
          </a:p>
          <a:p>
            <a:pPr>
              <a:buNone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Решить дифференциальное уравнение</a:t>
            </a:r>
          </a:p>
          <a:p>
            <a:pPr>
              <a:buNone/>
            </a:pP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643174" y="1785926"/>
          <a:ext cx="3565086" cy="1247780"/>
        </p:xfrm>
        <a:graphic>
          <a:graphicData uri="http://schemas.openxmlformats.org/presentationml/2006/ole">
            <p:oleObj spid="_x0000_s1027" name="Equation" r:id="rId3" imgW="3047760" imgH="1066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Задача 3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(для самостоятельного решения)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За 30 дней распалось 50% первоначального количества радия. Через сколько времени останется 1% от начальной массы?</a:t>
            </a:r>
          </a:p>
          <a:p>
            <a:pPr algn="ctr">
              <a:buNone/>
            </a:pPr>
            <a:r>
              <a:rPr lang="ru-RU" dirty="0" smtClean="0"/>
              <a:t>(скорость распада радия </a:t>
            </a:r>
            <a:br>
              <a:rPr lang="ru-RU" dirty="0" smtClean="0"/>
            </a:br>
            <a:r>
              <a:rPr lang="ru-RU" dirty="0" smtClean="0"/>
              <a:t>пропорциональна его количеству)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0486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u="sng" dirty="0" smtClean="0">
                <a:solidFill>
                  <a:srgbClr val="C00000"/>
                </a:solidFill>
              </a:rPr>
              <a:t>Линейные </a:t>
            </a:r>
            <a:r>
              <a:rPr lang="ru-RU" u="sng" dirty="0">
                <a:solidFill>
                  <a:srgbClr val="C00000"/>
                </a:solidFill>
              </a:rPr>
              <a:t>ДУ 1 </a:t>
            </a:r>
            <a:r>
              <a:rPr lang="ru-RU" u="sng" dirty="0" smtClean="0">
                <a:solidFill>
                  <a:srgbClr val="C00000"/>
                </a:solidFill>
              </a:rPr>
              <a:t>порядка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это уравнения вида                                              ,</a:t>
            </a:r>
          </a:p>
          <a:p>
            <a:pPr marL="0" indent="0">
              <a:buNone/>
            </a:pPr>
            <a:r>
              <a:rPr lang="ru-RU" sz="2800" dirty="0" smtClean="0"/>
              <a:t>где           и           известные функции (или константы).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b="1" i="1" dirty="0" smtClean="0">
                <a:latin typeface="Arial Narrow" pitchFamily="34" charset="0"/>
              </a:rPr>
              <a:t>Особенность</a:t>
            </a:r>
            <a:r>
              <a:rPr lang="ru-RU" sz="2800" i="1" dirty="0" smtClean="0">
                <a:latin typeface="Arial Narrow" pitchFamily="34" charset="0"/>
              </a:rPr>
              <a:t>:</a:t>
            </a:r>
            <a:r>
              <a:rPr lang="ru-RU" sz="2800" dirty="0" smtClean="0"/>
              <a:t> </a:t>
            </a:r>
            <a:r>
              <a:rPr lang="ru-RU" sz="2600" dirty="0" smtClean="0"/>
              <a:t>искомая </a:t>
            </a:r>
            <a:r>
              <a:rPr lang="ru-RU" sz="2600" dirty="0"/>
              <a:t>функция </a:t>
            </a:r>
            <a:r>
              <a:rPr lang="en-US" sz="2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600" dirty="0"/>
              <a:t> и её производная  входят в уравнение </a:t>
            </a:r>
            <a:r>
              <a:rPr lang="ru-RU" sz="2600" dirty="0" smtClean="0"/>
              <a:t>в первой </a:t>
            </a:r>
            <a:r>
              <a:rPr lang="ru-RU" sz="2600" dirty="0"/>
              <a:t>степени, </a:t>
            </a:r>
            <a:r>
              <a:rPr lang="ru-RU" sz="2600" dirty="0" smtClean="0"/>
              <a:t>не </a:t>
            </a:r>
            <a:r>
              <a:rPr lang="ru-RU" sz="2600" dirty="0" err="1"/>
              <a:t>перемножаясь</a:t>
            </a:r>
            <a:r>
              <a:rPr lang="ru-RU" sz="2600" dirty="0"/>
              <a:t> между </a:t>
            </a:r>
            <a:r>
              <a:rPr lang="ru-RU" sz="2600" dirty="0" smtClean="0"/>
              <a:t>собой.</a:t>
            </a:r>
          </a:p>
          <a:p>
            <a:pPr marL="0" indent="0">
              <a:buNone/>
            </a:pPr>
            <a:r>
              <a:rPr lang="ru-RU" sz="2600" dirty="0"/>
              <a:t>	</a:t>
            </a:r>
            <a:r>
              <a:rPr lang="ru-RU" sz="2600" dirty="0" smtClean="0"/>
              <a:t>Рассмотрим два метода решения линейных ДУ:</a:t>
            </a:r>
          </a:p>
          <a:p>
            <a:pPr marL="0" indent="0">
              <a:buNone/>
            </a:pPr>
            <a:r>
              <a:rPr lang="ru-RU" sz="2600" dirty="0" smtClean="0"/>
              <a:t>     </a:t>
            </a:r>
            <a:r>
              <a:rPr lang="ru-RU" sz="2600" dirty="0" smtClean="0">
                <a:solidFill>
                  <a:srgbClr val="C00000"/>
                </a:solidFill>
              </a:rPr>
              <a:t>метод Бернулли   </a:t>
            </a:r>
            <a:r>
              <a:rPr lang="ru-RU" sz="2600" dirty="0" smtClean="0"/>
              <a:t>и  </a:t>
            </a:r>
            <a:r>
              <a:rPr lang="ru-RU" sz="2600" dirty="0" smtClean="0">
                <a:solidFill>
                  <a:srgbClr val="C00000"/>
                </a:solidFill>
              </a:rPr>
              <a:t>метод Лагранжа</a:t>
            </a:r>
            <a:r>
              <a:rPr lang="ru-RU" sz="2600" dirty="0" smtClean="0"/>
              <a:t>.</a:t>
            </a:r>
            <a:endParaRPr lang="ru-RU" sz="26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9858"/>
            <a:ext cx="781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25241"/>
            <a:ext cx="733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9484"/>
            <a:ext cx="2828925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9555" y="2060848"/>
            <a:ext cx="342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276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ЛЕКЦИИ\Лекции ДУ\Johann_Bernoulli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1096" y="116632"/>
            <a:ext cx="383268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2059" y="4903311"/>
            <a:ext cx="3829745" cy="183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48064" y="4869160"/>
            <a:ext cx="3757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Иоганн  1 Бернулли</a:t>
            </a:r>
          </a:p>
          <a:p>
            <a:pPr algn="ctr"/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1667 - 1748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9" y="223342"/>
            <a:ext cx="478853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Швейцарский </a:t>
            </a:r>
            <a:r>
              <a:rPr lang="ru-RU" sz="2400" dirty="0"/>
              <a:t>математик, механик, врач и филолог-классицист, самый знаменитый представитель </a:t>
            </a:r>
            <a:r>
              <a:rPr lang="ru-RU" sz="2400" dirty="0" smtClean="0"/>
              <a:t>семей-</a:t>
            </a:r>
            <a:r>
              <a:rPr lang="ru-RU" sz="2400" dirty="0" err="1" smtClean="0"/>
              <a:t>ства</a:t>
            </a:r>
            <a:r>
              <a:rPr lang="ru-RU" sz="2400" dirty="0" smtClean="0"/>
              <a:t> Бернулли (из 30 - 9 крупных, 3 великих) </a:t>
            </a:r>
            <a:r>
              <a:rPr lang="ru-RU" sz="2400" dirty="0"/>
              <a:t>о</a:t>
            </a:r>
            <a:r>
              <a:rPr lang="ru-RU" sz="2400" dirty="0" smtClean="0"/>
              <a:t>дин </a:t>
            </a:r>
            <a:r>
              <a:rPr lang="ru-RU" sz="2400" dirty="0"/>
              <a:t>из первых </a:t>
            </a:r>
            <a:r>
              <a:rPr lang="ru-RU" sz="2400" dirty="0" err="1" smtClean="0"/>
              <a:t>разработ</a:t>
            </a:r>
            <a:r>
              <a:rPr lang="ru-RU" sz="2400" dirty="0" err="1"/>
              <a:t>-</a:t>
            </a:r>
            <a:r>
              <a:rPr lang="ru-RU" sz="2400" dirty="0" err="1" smtClean="0"/>
              <a:t>чиков</a:t>
            </a:r>
            <a:r>
              <a:rPr lang="ru-RU" sz="2400" dirty="0" smtClean="0"/>
              <a:t> </a:t>
            </a:r>
            <a:r>
              <a:rPr lang="ru-RU" sz="2400" dirty="0"/>
              <a:t>математического </a:t>
            </a:r>
            <a:r>
              <a:rPr lang="ru-RU" sz="2400" dirty="0" smtClean="0"/>
              <a:t>анализа.</a:t>
            </a:r>
          </a:p>
          <a:p>
            <a:r>
              <a:rPr lang="ru-RU" sz="2400" dirty="0" smtClean="0"/>
              <a:t>   После </a:t>
            </a:r>
            <a:r>
              <a:rPr lang="ru-RU" sz="2400" dirty="0"/>
              <a:t>смерти Ньютона </a:t>
            </a:r>
            <a:r>
              <a:rPr lang="ru-RU" sz="2400" dirty="0" smtClean="0"/>
              <a:t>и Лейбница - </a:t>
            </a:r>
            <a:r>
              <a:rPr lang="ru-RU" sz="2400" dirty="0"/>
              <a:t>лидер европейских математиков.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Один из создателей теории  дифференциальных уравнений. </a:t>
            </a:r>
            <a:r>
              <a:rPr lang="ru-RU" sz="2400" dirty="0"/>
              <a:t>Учитель Эйлера. </a:t>
            </a:r>
            <a:endParaRPr lang="ru-RU" sz="2400" dirty="0" smtClean="0"/>
          </a:p>
          <a:p>
            <a:pPr indent="361950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ум видел истину,</a:t>
            </a:r>
          </a:p>
          <a:p>
            <a:pPr indent="36195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Его сердце познало справедливость.</a:t>
            </a:r>
          </a:p>
          <a:p>
            <a:pPr indent="36195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Он — гордость Швейцарии</a:t>
            </a:r>
          </a:p>
          <a:p>
            <a:pPr indent="36195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 всего человечества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.»  </a:t>
            </a:r>
          </a:p>
          <a:p>
            <a:pPr indent="361950"/>
            <a:r>
              <a:rPr lang="ru-RU" sz="20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Вольтер</a:t>
            </a:r>
            <a:endParaRPr lang="ru-RU" sz="2000" b="1" i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28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941168"/>
            <a:ext cx="36004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Жозеф Луи Лагранж</a:t>
            </a:r>
            <a:r>
              <a:rPr lang="ru-RU" sz="2800" dirty="0" smtClean="0">
                <a:latin typeface="+mn-lt"/>
              </a:rPr>
              <a:t/>
            </a:r>
            <a:br>
              <a:rPr lang="ru-RU" sz="2800" dirty="0" smtClean="0">
                <a:latin typeface="+mn-lt"/>
              </a:rPr>
            </a:br>
            <a:r>
              <a:rPr lang="ru-RU" sz="2800" b="1" dirty="0" smtClean="0">
                <a:latin typeface="+mn-lt"/>
              </a:rPr>
              <a:t>1736 - 1813</a:t>
            </a:r>
            <a:endParaRPr lang="ru-RU" sz="2800" b="1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7" y="0"/>
            <a:ext cx="3826743" cy="4869160"/>
          </a:xfrm>
        </p:spPr>
      </p:pic>
      <p:sp>
        <p:nvSpPr>
          <p:cNvPr id="5" name="Прямоугольник 4"/>
          <p:cNvSpPr/>
          <p:nvPr/>
        </p:nvSpPr>
        <p:spPr>
          <a:xfrm>
            <a:off x="3851920" y="188640"/>
            <a:ext cx="51845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Французский математик, астроном и механик.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Наряду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 Эйлером -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крупнейший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математик 18 века.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Особенно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прославился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исключительным мастерством в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области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обобщения и синтеза накопленного научного материала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Автор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классического трактата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«Аналитическая механика»,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ко-тором завершил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математизацию механики. Внёс огромный вклад в 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математический анализ, теорию чисел, теорию вероятностей, численные методы, создал вариационное исчисление</a:t>
            </a:r>
            <a:r>
              <a:rPr lang="ru-RU" sz="2400" dirty="0" smtClean="0"/>
              <a:t>. В его честь названы астероид, кратер на Луне, улицы в Париже и Турине.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75193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081539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Метод Бернулли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делаем подстановку                 , где                     и                   -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smtClean="0"/>
              <a:t>неизвестные функции, одна из которых выбирается из соображений удобства решения. Тогда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Получаем                                                            </a:t>
            </a:r>
          </a:p>
          <a:p>
            <a:pPr marL="0" indent="0">
              <a:buNone/>
            </a:pPr>
            <a:r>
              <a:rPr lang="ru-RU" sz="2800" dirty="0" smtClean="0"/>
              <a:t>                или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   Выберем (!) функцию           так, чтобы </a:t>
            </a:r>
          </a:p>
          <a:p>
            <a:pPr marL="0" indent="0">
              <a:buNone/>
            </a:pPr>
            <a:r>
              <a:rPr lang="ru-RU" sz="2800" dirty="0" smtClean="0"/>
              <a:t>   Тогда 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Подставим найденную функцию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в уравнение </a:t>
            </a:r>
            <a:endParaRPr lang="ru-RU" sz="28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9045" y="1122056"/>
            <a:ext cx="1224136" cy="3264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0602" y="1098794"/>
            <a:ext cx="1219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0166" y="1067492"/>
            <a:ext cx="11906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6832"/>
            <a:ext cx="2219325" cy="4095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7043" y="2420888"/>
            <a:ext cx="427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243" y="2830463"/>
            <a:ext cx="4200525" cy="495300"/>
          </a:xfrm>
          <a:prstGeom prst="rect">
            <a:avLst/>
          </a:prstGeom>
          <a:solidFill>
            <a:schemeClr val="tx2">
              <a:lumMod val="20000"/>
              <a:lumOff val="80000"/>
              <a:alpha val="59000"/>
            </a:schemeClr>
          </a:solidFill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496" y="3500438"/>
            <a:ext cx="657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702" y="3429000"/>
            <a:ext cx="2171700" cy="409575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ln>
            <a:noFill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3929066"/>
            <a:ext cx="2324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2396" y="2916188"/>
            <a:ext cx="2762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496" y="4214818"/>
            <a:ext cx="3905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68" y="4214818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929198"/>
            <a:ext cx="23050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4" y="4786322"/>
            <a:ext cx="1976214" cy="643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58" y="5143512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9919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4721" y="5589240"/>
            <a:ext cx="2746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4572000" y="3929066"/>
          <a:ext cx="2336800" cy="889000"/>
        </p:xfrm>
        <a:graphic>
          <a:graphicData uri="http://schemas.openxmlformats.org/presentationml/2006/ole">
            <p:oleObj spid="_x0000_s12289" name="Equation" r:id="rId19" imgW="2336760" imgH="8888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870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sz="2800" dirty="0" smtClean="0"/>
              <a:t>Получим уравнение (УРП) и решаем его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Итак                                                                              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1071546"/>
            <a:ext cx="2581275" cy="609600"/>
          </a:xfrm>
          <a:prstGeom prst="rect">
            <a:avLst/>
          </a:prstGeom>
          <a:solidFill>
            <a:schemeClr val="tx2">
              <a:lumMod val="20000"/>
              <a:lumOff val="80000"/>
              <a:alpha val="58000"/>
            </a:schemeClr>
          </a:solidFill>
          <a:ln>
            <a:noFill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2" y="1285860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06" y="2214554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3286124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1928802"/>
            <a:ext cx="2752725" cy="84772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0" y="1928802"/>
            <a:ext cx="3028950" cy="609600"/>
          </a:xfrm>
          <a:prstGeom prst="rect">
            <a:avLst/>
          </a:prstGeom>
          <a:solidFill>
            <a:schemeClr val="tx2">
              <a:lumMod val="20000"/>
              <a:lumOff val="80000"/>
              <a:alpha val="65000"/>
            </a:schemeClr>
          </a:solidFill>
          <a:ln>
            <a:noFill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958" y="2285992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26" y="3071810"/>
            <a:ext cx="374049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4714884"/>
            <a:ext cx="6639174" cy="1000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39598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/>
          <a:lstStyle/>
          <a:p>
            <a:pPr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Пример.</a:t>
            </a:r>
            <a:r>
              <a:rPr lang="ru-RU" sz="2800" dirty="0" smtClean="0"/>
              <a:t> Решить задачу Коши: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2800" dirty="0" smtClean="0"/>
              <a:t>Решение.  Делаем замену                  . Тогда </a:t>
            </a:r>
            <a:endParaRPr lang="en-US" sz="2800" dirty="0" smtClean="0"/>
          </a:p>
          <a:p>
            <a:pPr>
              <a:buNone/>
            </a:pPr>
            <a:r>
              <a:rPr lang="ru-RU" sz="1100" dirty="0" smtClean="0"/>
              <a:t> </a:t>
            </a:r>
          </a:p>
          <a:p>
            <a:pPr>
              <a:buNone/>
            </a:pPr>
            <a:r>
              <a:rPr lang="ru-RU" dirty="0" smtClean="0"/>
              <a:t>                                                      . </a:t>
            </a:r>
          </a:p>
          <a:p>
            <a:pPr>
              <a:buNone/>
            </a:pPr>
            <a:r>
              <a:rPr lang="ru-RU" sz="2800" dirty="0" smtClean="0"/>
              <a:t>Найдём функцию</a:t>
            </a:r>
            <a:r>
              <a:rPr lang="en-US" sz="2800" dirty="0" smtClean="0"/>
              <a:t>           </a:t>
            </a:r>
            <a:r>
              <a:rPr lang="ru-RU" sz="2800" dirty="0" smtClean="0"/>
              <a:t>из условия </a:t>
            </a:r>
          </a:p>
          <a:p>
            <a:pPr>
              <a:buNone/>
            </a:pPr>
            <a:r>
              <a:rPr lang="ru-RU" sz="2800" dirty="0" smtClean="0"/>
              <a:t> Это УРП. </a:t>
            </a:r>
            <a:endParaRPr lang="en-US" sz="2800" dirty="0" smtClean="0"/>
          </a:p>
          <a:p>
            <a:endParaRPr lang="ru-RU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8992" y="714356"/>
            <a:ext cx="3352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43050"/>
            <a:ext cx="12255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4286256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2071678"/>
            <a:ext cx="30099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7554" y="2928934"/>
            <a:ext cx="6524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60" y="2643182"/>
            <a:ext cx="1381125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4000504"/>
            <a:ext cx="1562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7554" y="4214818"/>
            <a:ext cx="1724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3929066"/>
            <a:ext cx="819150" cy="847725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>
            <a:noFill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2" y="4286256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Теперь, подставляя </a:t>
            </a:r>
            <a:r>
              <a:rPr lang="en-US" sz="2800" dirty="0" smtClean="0"/>
              <a:t>v</a:t>
            </a:r>
            <a:r>
              <a:rPr lang="ru-RU" sz="2800" dirty="0" smtClean="0"/>
              <a:t> в исходное уравнение, найдём функцию          :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2800" dirty="0" smtClean="0"/>
              <a:t>Итак, общее решение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 начальному условию найдём частное решение</a:t>
            </a:r>
            <a:endParaRPr lang="ru-RU" sz="2800" dirty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2800" dirty="0" smtClean="0"/>
              <a:t>                                               Ответ: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44" y="2285992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70" y="1500174"/>
            <a:ext cx="666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000240"/>
            <a:ext cx="2371725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2214554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22" y="5072074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928802"/>
            <a:ext cx="14097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2330" y="2071678"/>
            <a:ext cx="1409700" cy="390525"/>
          </a:xfrm>
          <a:prstGeom prst="rect">
            <a:avLst/>
          </a:prstGeom>
          <a:solidFill>
            <a:schemeClr val="accent6">
              <a:lumMod val="40000"/>
              <a:lumOff val="60000"/>
              <a:alpha val="71000"/>
            </a:schemeClr>
          </a:solidFill>
          <a:ln>
            <a:noFill/>
          </a:ln>
          <a:effectLst/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2" y="3071810"/>
            <a:ext cx="3514725" cy="847725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  <a:effectLst/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4929198"/>
            <a:ext cx="1266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26" y="5000636"/>
            <a:ext cx="771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5000636"/>
            <a:ext cx="1619250" cy="847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57108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9268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rgbClr val="C00000"/>
                </a:solidFill>
              </a:rPr>
              <a:t>Метод Лагранжа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</a:t>
            </a:r>
            <a:r>
              <a:rPr lang="en-US" sz="2800" dirty="0" smtClean="0"/>
              <a:t>(</a:t>
            </a:r>
            <a:r>
              <a:rPr lang="ru-RU" sz="2800" dirty="0" smtClean="0"/>
              <a:t>метод вариации произвольной постоянной)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Сначала решается уравнение                                 - без правой части. Это УРП: 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Теперь будем варьировать постоянную </a:t>
            </a:r>
            <a:r>
              <a:rPr lang="en-US" sz="2800" dirty="0" smtClean="0"/>
              <a:t>                   , </a:t>
            </a:r>
            <a:r>
              <a:rPr lang="ru-RU" sz="2800" dirty="0" smtClean="0"/>
              <a:t>чтобы получить решение искомого уравнения.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Подставляя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/>
              <a:t>  </a:t>
            </a:r>
            <a:r>
              <a:rPr lang="ru-RU" sz="2800" dirty="0" smtClean="0"/>
              <a:t>и </a:t>
            </a:r>
            <a:r>
              <a:rPr lang="en-US" sz="2800" dirty="0" smtClean="0"/>
              <a:t>  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ru-RU" sz="2800" dirty="0" smtClean="0"/>
              <a:t>в исходное уравнение, получим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922" y="1516410"/>
            <a:ext cx="2305050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45481"/>
            <a:ext cx="3096741" cy="61912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  <a:effectLst/>
          <a:ex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60935"/>
            <a:ext cx="2121496" cy="734398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  <a:ex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8299" y="2720900"/>
            <a:ext cx="3968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9001" y="2711383"/>
            <a:ext cx="3968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35895"/>
            <a:ext cx="1409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4143380"/>
            <a:ext cx="3071834" cy="72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404" y="4941167"/>
            <a:ext cx="7047678" cy="73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2858" y="5877272"/>
            <a:ext cx="342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57158" y="2428868"/>
          <a:ext cx="1857388" cy="830362"/>
        </p:xfrm>
        <a:graphic>
          <a:graphicData uri="http://schemas.openxmlformats.org/presentationml/2006/ole">
            <p:oleObj spid="_x0000_s8193" name="Equation" r:id="rId11" imgW="2158920" imgH="9651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87490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507</Words>
  <Application>Microsoft Office PowerPoint</Application>
  <PresentationFormat>Экран 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Equation</vt:lpstr>
      <vt:lpstr>MathType 6.0 Equation</vt:lpstr>
      <vt:lpstr>Лекция 2</vt:lpstr>
      <vt:lpstr>Слайд 2</vt:lpstr>
      <vt:lpstr>Слайд 3</vt:lpstr>
      <vt:lpstr>Жозеф Луи Лагранж 1736 - 1813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user</cp:lastModifiedBy>
  <cp:revision>50</cp:revision>
  <dcterms:created xsi:type="dcterms:W3CDTF">2017-01-06T04:52:52Z</dcterms:created>
  <dcterms:modified xsi:type="dcterms:W3CDTF">2017-02-14T12:31:01Z</dcterms:modified>
</cp:coreProperties>
</file>