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0" r:id="rId4"/>
    <p:sldId id="257" r:id="rId5"/>
    <p:sldId id="261" r:id="rId6"/>
    <p:sldId id="268" r:id="rId7"/>
    <p:sldId id="260" r:id="rId8"/>
    <p:sldId id="259" r:id="rId9"/>
    <p:sldId id="274" r:id="rId10"/>
    <p:sldId id="262" r:id="rId11"/>
    <p:sldId id="263" r:id="rId12"/>
    <p:sldId id="272" r:id="rId13"/>
    <p:sldId id="276" r:id="rId14"/>
    <p:sldId id="264" r:id="rId15"/>
    <p:sldId id="273" r:id="rId16"/>
    <p:sldId id="265" r:id="rId17"/>
    <p:sldId id="266" r:id="rId18"/>
    <p:sldId id="267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Relationship Id="rId9" Type="http://schemas.openxmlformats.org/officeDocument/2006/relationships/image" Target="../media/image10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4" Type="http://schemas.openxmlformats.org/officeDocument/2006/relationships/image" Target="../media/image11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6" Type="http://schemas.openxmlformats.org/officeDocument/2006/relationships/image" Target="../media/image118.emf"/><Relationship Id="rId5" Type="http://schemas.openxmlformats.org/officeDocument/2006/relationships/image" Target="../media/image117.emf"/><Relationship Id="rId4" Type="http://schemas.openxmlformats.org/officeDocument/2006/relationships/image" Target="../media/image1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2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12" Type="http://schemas.openxmlformats.org/officeDocument/2006/relationships/image" Target="../media/image47.emf"/><Relationship Id="rId2" Type="http://schemas.openxmlformats.org/officeDocument/2006/relationships/image" Target="../media/image37.emf"/><Relationship Id="rId1" Type="http://schemas.openxmlformats.org/officeDocument/2006/relationships/image" Target="../media/image36.wmf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0" Type="http://schemas.openxmlformats.org/officeDocument/2006/relationships/image" Target="../media/image4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11" Type="http://schemas.openxmlformats.org/officeDocument/2006/relationships/image" Target="../media/image58.wmf"/><Relationship Id="rId5" Type="http://schemas.openxmlformats.org/officeDocument/2006/relationships/image" Target="../media/image52.emf"/><Relationship Id="rId10" Type="http://schemas.openxmlformats.org/officeDocument/2006/relationships/image" Target="../media/image57.emf"/><Relationship Id="rId4" Type="http://schemas.openxmlformats.org/officeDocument/2006/relationships/image" Target="../media/image51.emf"/><Relationship Id="rId9" Type="http://schemas.openxmlformats.org/officeDocument/2006/relationships/image" Target="../media/image5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5" Type="http://schemas.openxmlformats.org/officeDocument/2006/relationships/image" Target="../media/image64.emf"/><Relationship Id="rId10" Type="http://schemas.openxmlformats.org/officeDocument/2006/relationships/image" Target="../media/image69.emf"/><Relationship Id="rId4" Type="http://schemas.openxmlformats.org/officeDocument/2006/relationships/image" Target="../media/image63.emf"/><Relationship Id="rId9" Type="http://schemas.openxmlformats.org/officeDocument/2006/relationships/image" Target="../media/image6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11744-95C0-4C8E-BE8F-6CF1B39DE747}" type="datetimeFigureOut">
              <a:rPr lang="ru-RU" smtClean="0"/>
              <a:pPr/>
              <a:t>18.02.2017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35E90-1626-4861-BCA7-ABB3A22B660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1E5F-FE6F-4CDC-9C22-A06D61A735C6}" type="datetime1">
              <a:rPr lang="ru-RU" smtClean="0"/>
              <a:pPr/>
              <a:t>18.02.2017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F5E1-8B5C-4ADE-8C6E-66DA8443AD52}" type="datetime1">
              <a:rPr lang="ru-RU" smtClean="0"/>
              <a:pPr/>
              <a:t>18.02.2017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FC03-75E8-4A45-A155-43865F30B244}" type="datetime1">
              <a:rPr lang="ru-RU" smtClean="0"/>
              <a:pPr/>
              <a:t>18.02.2017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D0D6-D3BF-4C6F-8729-DCBDF9C10BC2}" type="datetime1">
              <a:rPr lang="ru-RU" smtClean="0"/>
              <a:pPr/>
              <a:t>18.02.2017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B873-567C-459C-BDA3-D73CFED534AC}" type="datetime1">
              <a:rPr lang="ru-RU" smtClean="0"/>
              <a:pPr/>
              <a:t>18.02.2017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DBB3-1BF9-4749-963C-D063860963A3}" type="datetime1">
              <a:rPr lang="ru-RU" smtClean="0"/>
              <a:pPr/>
              <a:t>18.02.2017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7FB8-5EDE-41FD-A901-8A74AE82EE86}" type="datetime1">
              <a:rPr lang="ru-RU" smtClean="0"/>
              <a:pPr/>
              <a:t>18.02.2017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D74D-9F28-4011-8A73-46B891142135}" type="datetime1">
              <a:rPr lang="ru-RU" smtClean="0"/>
              <a:pPr/>
              <a:t>18.02.2017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55F9-4BD5-4BA1-B949-1BAC6A3A1422}" type="datetime1">
              <a:rPr lang="ru-RU" smtClean="0"/>
              <a:pPr/>
              <a:t>18.02.2017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BB236-6CD8-40FF-8BD4-F75B2ECC0F1F}" type="datetime1">
              <a:rPr lang="ru-RU" smtClean="0"/>
              <a:pPr/>
              <a:t>18.02.2017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AD92-5B15-40BB-90FF-F20611992815}" type="datetime1">
              <a:rPr lang="ru-RU" smtClean="0"/>
              <a:pPr/>
              <a:t>18.02.2017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E7B8D-2449-4730-8184-BCB61EBDF22A}" type="datetime1">
              <a:rPr lang="ru-RU" smtClean="0"/>
              <a:pPr/>
              <a:t>18.02.2017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file:///F:\&#1044;&#1080;&#1092;&#1059;&#1088;&#1099;\6&#1044;&#1080;&#1092;&#1092;&#1091;&#1088;.docx!OLE_LINK21" TargetMode="External"/><Relationship Id="rId3" Type="http://schemas.openxmlformats.org/officeDocument/2006/relationships/oleObject" Target="file:///F:\&#1044;&#1080;&#1092;&#1059;&#1088;&#1099;\6&#1044;&#1080;&#1092;&#1092;&#1091;&#1088;.docx!OLE_LINK16" TargetMode="External"/><Relationship Id="rId7" Type="http://schemas.openxmlformats.org/officeDocument/2006/relationships/oleObject" Target="file:///F:\&#1044;&#1080;&#1092;&#1059;&#1088;&#1099;\6&#1044;&#1080;&#1092;&#1092;&#1091;&#1088;.docx!OLE_LINK20" TargetMode="External"/><Relationship Id="rId12" Type="http://schemas.openxmlformats.org/officeDocument/2006/relationships/oleObject" Target="file:///F:\&#1044;&#1080;&#1092;&#1059;&#1088;&#1099;\6&#1044;&#1080;&#1092;&#1092;&#1091;&#1088;.docx!OLE_LINK2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file:///F:\&#1044;&#1080;&#1092;&#1059;&#1088;&#1099;\6&#1044;&#1080;&#1092;&#1092;&#1091;&#1088;.docx!OLE_LINK19" TargetMode="External"/><Relationship Id="rId11" Type="http://schemas.openxmlformats.org/officeDocument/2006/relationships/oleObject" Target="file:///F:\&#1044;&#1080;&#1092;&#1059;&#1088;&#1099;\6&#1044;&#1080;&#1092;&#1092;&#1091;&#1088;.docx!OLE_LINK24" TargetMode="External"/><Relationship Id="rId5" Type="http://schemas.openxmlformats.org/officeDocument/2006/relationships/oleObject" Target="file:///F:\&#1044;&#1080;&#1092;&#1059;&#1088;&#1099;\6&#1044;&#1080;&#1092;&#1092;&#1091;&#1088;.docx!OLE_LINK18" TargetMode="External"/><Relationship Id="rId10" Type="http://schemas.openxmlformats.org/officeDocument/2006/relationships/oleObject" Target="file:///F:\&#1044;&#1080;&#1092;&#1059;&#1088;&#1099;\6&#1044;&#1080;&#1092;&#1092;&#1091;&#1088;.docx!OLE_LINK23" TargetMode="External"/><Relationship Id="rId4" Type="http://schemas.openxmlformats.org/officeDocument/2006/relationships/oleObject" Target="file:///F:\&#1044;&#1080;&#1092;&#1059;&#1088;&#1099;\6&#1044;&#1080;&#1092;&#1092;&#1091;&#1088;.docx!OLE_LINK17" TargetMode="External"/><Relationship Id="rId9" Type="http://schemas.openxmlformats.org/officeDocument/2006/relationships/oleObject" Target="file:///F:\&#1044;&#1080;&#1092;&#1059;&#1088;&#1099;\6&#1044;&#1080;&#1092;&#1092;&#1091;&#1088;.docx!OLE_LINK22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file:///F:\&#1044;&#1080;&#1092;&#1059;&#1088;&#1099;\6&#1044;&#1080;&#1092;&#1092;&#1091;&#1088;.docx!OLE_LINK26" TargetMode="Externa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file:///F:\&#1044;&#1080;&#1092;&#1059;&#1088;&#1099;\6&#1044;&#1080;&#1092;&#1092;&#1091;&#1088;.docx!OLE_LINK27" TargetMode="External"/><Relationship Id="rId9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???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file:///G:\&#1044;&#1080;&#1092;&#1059;&#1088;&#1099;\6&#1044;&#1080;&#1092;&#1092;&#1091;&#1088;.docx!OLE_LINK28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6&#1044;&#1080;&#1092;&#1092;&#1091;&#1088;.docx!OLE_LINK35" TargetMode="External"/><Relationship Id="rId3" Type="http://schemas.openxmlformats.org/officeDocument/2006/relationships/oleObject" Target="file:///F:\&#1044;&#1080;&#1092;&#1059;&#1088;&#1099;\6&#1044;&#1080;&#1092;&#1092;&#1091;&#1088;.docx!OLE_LINK19" TargetMode="External"/><Relationship Id="rId7" Type="http://schemas.openxmlformats.org/officeDocument/2006/relationships/oleObject" Target="6&#1044;&#1080;&#1092;&#1092;&#1091;&#1088;.docx!OLE_LINK3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file:///F:\&#1044;&#1080;&#1092;&#1059;&#1088;&#1099;\6&#1044;&#1080;&#1092;&#1092;&#1091;&#1088;.docx!OLE_LINK33" TargetMode="External"/><Relationship Id="rId5" Type="http://schemas.openxmlformats.org/officeDocument/2006/relationships/oleObject" Target="file:///F:\&#1044;&#1080;&#1092;&#1059;&#1088;&#1099;\6&#1044;&#1080;&#1092;&#1092;&#1091;&#1088;.docx!OLE_LINK32" TargetMode="External"/><Relationship Id="rId4" Type="http://schemas.openxmlformats.org/officeDocument/2006/relationships/oleObject" Target="file:///F:\&#1044;&#1080;&#1092;&#1059;&#1088;&#1099;\6&#1044;&#1080;&#1092;&#1092;&#1091;&#1088;.docx!OLE_LINK20" TargetMode="External"/><Relationship Id="rId9" Type="http://schemas.openxmlformats.org/officeDocument/2006/relationships/oleObject" Target="6&#1044;&#1080;&#1092;&#1092;&#1091;&#1088;.docx!OLE_LINK36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???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file:///F:\&#1044;&#1080;&#1092;&#1059;&#1088;&#1099;\6&#1044;&#1080;&#1092;&#1092;&#1091;&#1088;.docx!OLE_LINK48" TargetMode="External"/><Relationship Id="rId3" Type="http://schemas.openxmlformats.org/officeDocument/2006/relationships/oleObject" Target="file:///F:\&#1044;&#1080;&#1092;&#1059;&#1088;&#1099;\6&#1044;&#1080;&#1092;&#1092;&#1091;&#1088;.docx!OLE_LINK44" TargetMode="External"/><Relationship Id="rId7" Type="http://schemas.openxmlformats.org/officeDocument/2006/relationships/oleObject" Target="file:///F:\&#1044;&#1080;&#1092;&#1059;&#1088;&#1099;\6&#1044;&#1080;&#1092;&#1092;&#1091;&#1088;.docx!OLE_LINK49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file:///F:\&#1044;&#1080;&#1092;&#1059;&#1088;&#1099;\6&#1044;&#1080;&#1092;&#1092;&#1091;&#1088;.docx!OLE_LINK47" TargetMode="External"/><Relationship Id="rId5" Type="http://schemas.openxmlformats.org/officeDocument/2006/relationships/oleObject" Target="file:///F:\&#1044;&#1080;&#1092;&#1059;&#1088;&#1099;\6&#1044;&#1080;&#1092;&#1092;&#1091;&#1088;.docx!OLE_LINK46" TargetMode="External"/><Relationship Id="rId10" Type="http://schemas.openxmlformats.org/officeDocument/2006/relationships/oleObject" Target="../embeddings/oleObject32.bin"/><Relationship Id="rId4" Type="http://schemas.openxmlformats.org/officeDocument/2006/relationships/oleObject" Target="file:///F:\&#1044;&#1080;&#1092;&#1059;&#1088;&#1099;\6&#1044;&#1080;&#1092;&#1092;&#1091;&#1088;.docx!OLE_LINK45" TargetMode="External"/><Relationship Id="rId9" Type="http://schemas.openxmlformats.org/officeDocument/2006/relationships/oleObject" Target="file:///F:\&#1044;&#1080;&#1092;&#1059;&#1088;&#1099;\6&#1044;&#1080;&#1092;&#1092;&#1091;&#1088;.docx!OLE_LINK5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1044;&#1080;&#1092;&#1059;&#1088;&#1099;\6&#1044;&#1080;&#1092;&#1092;&#1091;&#1088;.docx!OLE_LINK37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file:///F:\&#1044;&#1080;&#1092;&#1059;&#1088;&#1099;\6&#1044;&#1080;&#1092;&#1092;&#1091;&#1088;.docx!OLE_LINK51" TargetMode="External"/><Relationship Id="rId4" Type="http://schemas.openxmlformats.org/officeDocument/2006/relationships/oleObject" Target="file:///F:\&#1044;&#1080;&#1092;&#1059;&#1088;&#1099;\6&#1044;&#1080;&#1092;&#1092;&#1091;&#1088;.docx!OLE_LINK21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&#1044;&#1072;&#1083;&#1077;&#1077;.docx!OLE_LINK64" TargetMode="External"/><Relationship Id="rId3" Type="http://schemas.openxmlformats.org/officeDocument/2006/relationships/oleObject" Target="file:///F:\&#1044;&#1080;&#1092;&#1059;&#1088;&#1099;\6&#1044;&#1080;&#1092;&#1092;&#1091;&#1088;.docx!OLE_LINK52" TargetMode="External"/><Relationship Id="rId7" Type="http://schemas.openxmlformats.org/officeDocument/2006/relationships/oleObject" Target="file:///F:\&#1044;&#1080;&#1092;&#1059;&#1088;&#1099;\6&#1044;&#1080;&#1092;&#1092;&#1091;&#1088;.docx!OLE_LINK2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file:///F:\&#1044;&#1080;&#1092;&#1059;&#1088;&#1099;\6&#1044;&#1080;&#1092;&#1092;&#1091;&#1088;.docx!OLE_LINK51" TargetMode="External"/><Relationship Id="rId5" Type="http://schemas.openxmlformats.org/officeDocument/2006/relationships/oleObject" Target="file:///F:\&#1044;&#1080;&#1092;&#1059;&#1088;&#1099;\6&#1044;&#1080;&#1092;&#1092;&#1091;&#1088;.docx!OLE_LINK54" TargetMode="External"/><Relationship Id="rId4" Type="http://schemas.openxmlformats.org/officeDocument/2006/relationships/oleObject" Target="file:///F:\&#1044;&#1080;&#1092;&#1059;&#1088;&#1099;\6&#1044;&#1080;&#1092;&#1092;&#1091;&#1088;.docx!OLE_LINK5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11" Type="http://schemas.openxmlformats.org/officeDocument/2006/relationships/image" Target="../media/image6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22.png"/><Relationship Id="rId9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file:///F:\&#1044;&#1080;&#1092;&#1059;&#1088;&#1099;\6&#1044;&#1080;&#1092;&#1092;&#1091;&#1088;.docx!OLE_LINK4" TargetMode="External"/><Relationship Id="rId13" Type="http://schemas.openxmlformats.org/officeDocument/2006/relationships/oleObject" Target="file:///F:\&#1044;&#1080;&#1092;&#1059;&#1088;&#1099;\6&#1044;&#1080;&#1092;&#1092;&#1091;&#1088;.docx!OLE_LINK9" TargetMode="External"/><Relationship Id="rId3" Type="http://schemas.openxmlformats.org/officeDocument/2006/relationships/image" Target="../media/image6.png"/><Relationship Id="rId7" Type="http://schemas.openxmlformats.org/officeDocument/2006/relationships/oleObject" Target="file:///F:\&#1044;&#1080;&#1092;&#1059;&#1088;&#1099;\6&#1044;&#1080;&#1092;&#1092;&#1091;&#1088;.docx!OLE_LINK3" TargetMode="External"/><Relationship Id="rId12" Type="http://schemas.openxmlformats.org/officeDocument/2006/relationships/oleObject" Target="file:///F:\&#1044;&#1080;&#1092;&#1059;&#1088;&#1099;\6&#1044;&#1080;&#1092;&#1092;&#1091;&#1088;.docx!OLE_LINK8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file:///F:\&#1044;&#1080;&#1092;&#1059;&#1088;&#1099;\6&#1044;&#1080;&#1092;&#1092;&#1091;&#1088;.docx!OLE_LINK2" TargetMode="External"/><Relationship Id="rId11" Type="http://schemas.openxmlformats.org/officeDocument/2006/relationships/oleObject" Target="file:///F:\&#1044;&#1080;&#1092;&#1059;&#1088;&#1099;\6&#1044;&#1080;&#1092;&#1092;&#1091;&#1088;.docx!OLE_LINK7" TargetMode="External"/><Relationship Id="rId5" Type="http://schemas.openxmlformats.org/officeDocument/2006/relationships/oleObject" Target="file:///F:\&#1044;&#1080;&#1092;&#1059;&#1088;&#1099;\6&#1044;&#1080;&#1092;&#1092;&#1091;&#1088;.docx!OLE_LINK1" TargetMode="External"/><Relationship Id="rId10" Type="http://schemas.openxmlformats.org/officeDocument/2006/relationships/oleObject" Target="file:///F:\&#1044;&#1080;&#1092;&#1059;&#1088;&#1099;\6&#1044;&#1080;&#1092;&#1092;&#1091;&#1088;.docx!OLE_LINK6" TargetMode="External"/><Relationship Id="rId4" Type="http://schemas.openxmlformats.org/officeDocument/2006/relationships/oleObject" Target="file:///F:\&#1044;&#1080;&#1092;&#1059;&#1088;&#1099;\6&#1044;&#1080;&#1092;&#1092;&#1091;&#1088;.docx!_Hlk473130849" TargetMode="External"/><Relationship Id="rId9" Type="http://schemas.openxmlformats.org/officeDocument/2006/relationships/oleObject" Target="file:///F:\&#1044;&#1080;&#1092;&#1059;&#1088;&#1099;\6&#1044;&#1080;&#1092;&#1092;&#1091;&#1088;.docx!OLE_LINK5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file:///F:\&#1044;&#1080;&#1092;&#1059;&#1088;&#1099;\6&#1044;&#1080;&#1092;&#1092;&#1091;&#1088;.docx!OLE_LINK14" TargetMode="External"/><Relationship Id="rId3" Type="http://schemas.openxmlformats.org/officeDocument/2006/relationships/oleObject" Target="file:///F:\&#1044;&#1080;&#1092;&#1059;&#1088;&#1099;\6&#1044;&#1080;&#1092;&#1092;&#1091;&#1088;.docx!OLE_LINK10" TargetMode="External"/><Relationship Id="rId7" Type="http://schemas.openxmlformats.org/officeDocument/2006/relationships/oleObject" Target="file:///F:\&#1044;&#1080;&#1092;&#1059;&#1088;&#1099;\6&#1044;&#1080;&#1092;&#1092;&#1091;&#1088;.docx!OLE_LINK13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file:///F:\&#1044;&#1080;&#1092;&#1059;&#1088;&#1099;\6&#1044;&#1080;&#1092;&#1092;&#1091;&#1088;.docx!OLE_LINK7" TargetMode="External"/><Relationship Id="rId5" Type="http://schemas.openxmlformats.org/officeDocument/2006/relationships/oleObject" Target="file:///F:\&#1044;&#1080;&#1092;&#1059;&#1088;&#1099;\6&#1044;&#1080;&#1092;&#1092;&#1091;&#1088;.docx!OLE_LINK12" TargetMode="External"/><Relationship Id="rId10" Type="http://schemas.openxmlformats.org/officeDocument/2006/relationships/oleObject" Target="../embeddings/oleObject23.bin"/><Relationship Id="rId4" Type="http://schemas.openxmlformats.org/officeDocument/2006/relationships/oleObject" Target="file:///F:\&#1044;&#1080;&#1092;&#1059;&#1088;&#1099;\6&#1044;&#1080;&#1092;&#1092;&#1091;&#1088;.docx!OLE_LINK11" TargetMode="External"/><Relationship Id="rId9" Type="http://schemas.openxmlformats.org/officeDocument/2006/relationships/oleObject" Target="file:///F:\&#1044;&#1080;&#1092;&#1059;&#1088;&#1099;\6&#1044;&#1080;&#1092;&#1092;&#1091;&#1088;.docx!OLE_LINK1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/>
              <a:t>Лекция 3</a:t>
            </a:r>
            <a:endParaRPr lang="ru-RU" sz="9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5299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8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rgbClr val="0070C0"/>
                </a:solidFill>
              </a:rPr>
              <a:t>Линейные однородные дифференциальные уравнения 2 порядка</a:t>
            </a:r>
            <a:endParaRPr lang="ru-RU" sz="3200" b="1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Общий вид:                                                                 ,           где          и          - известные функции.</a:t>
            </a:r>
          </a:p>
          <a:p>
            <a:pPr>
              <a:buNone/>
            </a:pPr>
            <a:r>
              <a:rPr lang="ru-RU" sz="2800" b="1" u="sng" dirty="0" smtClean="0">
                <a:solidFill>
                  <a:srgbClr val="0070C0"/>
                </a:solidFill>
              </a:rPr>
              <a:t>Свойства решений уравнения </a:t>
            </a:r>
          </a:p>
          <a:p>
            <a:pPr>
              <a:buNone/>
            </a:pPr>
            <a:r>
              <a:rPr lang="ru-RU" sz="2800" dirty="0" smtClean="0">
                <a:solidFill>
                  <a:srgbClr val="C00000"/>
                </a:solidFill>
              </a:rPr>
              <a:t>Теорема 1. </a:t>
            </a:r>
            <a:r>
              <a:rPr lang="ru-RU" sz="2800" dirty="0" smtClean="0"/>
              <a:t>Если            и           - частные решения         , то решением является также и 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800" dirty="0" smtClean="0">
                <a:solidFill>
                  <a:srgbClr val="C00000"/>
                </a:solidFill>
              </a:rPr>
              <a:t>Доказательство</a:t>
            </a:r>
            <a:r>
              <a:rPr lang="ru-RU" sz="2800" dirty="0" smtClean="0"/>
              <a:t>. Подставим           в  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4000" dirty="0" smtClean="0"/>
          </a:p>
          <a:p>
            <a:pPr>
              <a:buNone/>
            </a:pPr>
            <a:r>
              <a:rPr lang="ru-RU" sz="2800" dirty="0" smtClean="0"/>
              <a:t>                                                 что и требовалось доказать.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149600" y="1347788"/>
          <a:ext cx="3513138" cy="593725"/>
        </p:xfrm>
        <a:graphic>
          <a:graphicData uri="http://schemas.openxmlformats.org/presentationml/2006/ole">
            <p:oleObj spid="_x0000_s3074" name="Документ" r:id="rId3" imgW="3302834" imgH="558529" progId="Word.Document.12">
              <p:link updateAutomatic="1"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222375" y="1852613"/>
          <a:ext cx="681038" cy="547687"/>
        </p:xfrm>
        <a:graphic>
          <a:graphicData uri="http://schemas.openxmlformats.org/presentationml/2006/ole">
            <p:oleObj spid="_x0000_s3075" name="Документ" r:id="rId4" imgW="681611" imgH="546991" progId="Word.Document.12">
              <p:link updateAutomatic="1"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290763" y="1852613"/>
          <a:ext cx="647700" cy="547687"/>
        </p:xfrm>
        <a:graphic>
          <a:graphicData uri="http://schemas.openxmlformats.org/presentationml/2006/ole">
            <p:oleObj spid="_x0000_s3076" name="Документ" r:id="rId5" imgW="647495" imgH="546991" progId="Word.Document.12">
              <p:link updateAutomatic="1"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862263" y="2855913"/>
          <a:ext cx="750887" cy="581025"/>
        </p:xfrm>
        <a:graphic>
          <a:graphicData uri="http://schemas.openxmlformats.org/presentationml/2006/ole">
            <p:oleObj spid="_x0000_s3077" name="Документ" r:id="rId6" imgW="751281" imgH="581246" progId="Word.Document.12">
              <p:link updateAutomatic="1"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4005263" y="2855913"/>
          <a:ext cx="785812" cy="581025"/>
        </p:xfrm>
        <a:graphic>
          <a:graphicData uri="http://schemas.openxmlformats.org/presentationml/2006/ole">
            <p:oleObj spid="_x0000_s3078" name="Документ" r:id="rId7" imgW="785397" imgH="581246" progId="Word.Document.12">
              <p:link updateAutomatic="1"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081213" y="3713163"/>
          <a:ext cx="3476625" cy="581025"/>
        </p:xfrm>
        <a:graphic>
          <a:graphicData uri="http://schemas.openxmlformats.org/presentationml/2006/ole">
            <p:oleObj spid="_x0000_s3079" name="Документ" r:id="rId8" imgW="3476289" imgH="581246" progId="Word.Document.12">
              <p:link updateAutomatic="1"/>
            </p:oleObj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5791200" y="3713163"/>
          <a:ext cx="1663700" cy="581025"/>
        </p:xfrm>
        <a:graphic>
          <a:graphicData uri="http://schemas.openxmlformats.org/presentationml/2006/ole">
            <p:oleObj spid="_x0000_s3080" name="Документ" r:id="rId9" imgW="1663448" imgH="581246" progId="Word.Document.12">
              <p:link updateAutomatic="1"/>
            </p:oleObj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4722813" y="4210050"/>
          <a:ext cx="658812" cy="547688"/>
        </p:xfrm>
        <a:graphic>
          <a:graphicData uri="http://schemas.openxmlformats.org/presentationml/2006/ole">
            <p:oleObj spid="_x0000_s3081" name="Документ" r:id="rId10" imgW="658628" imgH="546991" progId="Word.Document.12">
              <p:link updateAutomatic="1"/>
            </p:oleObj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1011238" y="4710113"/>
          <a:ext cx="6246812" cy="581025"/>
        </p:xfrm>
        <a:graphic>
          <a:graphicData uri="http://schemas.openxmlformats.org/presentationml/2006/ole">
            <p:oleObj spid="_x0000_s3082" name="Документ" r:id="rId11" imgW="6246906" imgH="581606" progId="Word.Document.12">
              <p:link updateAutomatic="1"/>
            </p:oleObj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1438275" y="5208588"/>
          <a:ext cx="5334000" cy="917575"/>
        </p:xfrm>
        <a:graphic>
          <a:graphicData uri="http://schemas.openxmlformats.org/presentationml/2006/ole">
            <p:oleObj spid="_x0000_s3083" name="Документ" r:id="rId12" imgW="5334739" imgH="917661" progId="Word.Document.12">
              <p:link updateAutomatic="1"/>
            </p:oleObj>
          </a:graphicData>
        </a:graphic>
      </p:graphicFrame>
      <p:sp>
        <p:nvSpPr>
          <p:cNvPr id="14" name="8-конечная звезда 13"/>
          <p:cNvSpPr/>
          <p:nvPr/>
        </p:nvSpPr>
        <p:spPr>
          <a:xfrm>
            <a:off x="6876256" y="1268760"/>
            <a:ext cx="504056" cy="504056"/>
          </a:xfrm>
          <a:prstGeom prst="star8">
            <a:avLst/>
          </a:prstGeom>
          <a:solidFill>
            <a:srgbClr val="FFFF00">
              <a:alpha val="4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5" name="8-конечная звезда 14"/>
          <p:cNvSpPr/>
          <p:nvPr/>
        </p:nvSpPr>
        <p:spPr>
          <a:xfrm>
            <a:off x="7812360" y="2852936"/>
            <a:ext cx="504056" cy="504056"/>
          </a:xfrm>
          <a:prstGeom prst="star8">
            <a:avLst/>
          </a:prstGeom>
          <a:solidFill>
            <a:srgbClr val="FFFF00">
              <a:alpha val="4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6" name="8-конечная звезда 15"/>
          <p:cNvSpPr/>
          <p:nvPr/>
        </p:nvSpPr>
        <p:spPr>
          <a:xfrm>
            <a:off x="5796136" y="4149080"/>
            <a:ext cx="504056" cy="504056"/>
          </a:xfrm>
          <a:prstGeom prst="star8">
            <a:avLst/>
          </a:prstGeom>
          <a:solidFill>
            <a:srgbClr val="FFFF00">
              <a:alpha val="4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1436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Две функции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dirty="0" smtClean="0"/>
              <a:t> и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dirty="0" smtClean="0"/>
              <a:t> </a:t>
            </a:r>
            <a:r>
              <a:rPr lang="ru-RU" sz="2800" u="sng" dirty="0" smtClean="0">
                <a:solidFill>
                  <a:srgbClr val="C00000"/>
                </a:solidFill>
              </a:rPr>
              <a:t>линейно независимы </a:t>
            </a:r>
            <a:r>
              <a:rPr lang="ru-RU" sz="2800" dirty="0" smtClean="0"/>
              <a:t>на </a:t>
            </a:r>
            <a:r>
              <a:rPr lang="en-US" sz="2800" dirty="0" smtClean="0"/>
              <a:t>[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 smtClean="0"/>
              <a:t>],</a:t>
            </a: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если                                                                       ,</a:t>
            </a:r>
          </a:p>
          <a:p>
            <a:pPr>
              <a:spcBef>
                <a:spcPts val="1800"/>
              </a:spcBef>
              <a:buNone/>
            </a:pPr>
            <a:r>
              <a:rPr lang="ru-RU" sz="2800" dirty="0" smtClean="0"/>
              <a:t>т.е.  линейная комбинация  </a:t>
            </a:r>
            <a:r>
              <a:rPr lang="en-US" sz="2800" dirty="0" smtClean="0"/>
              <a:t>                       </a:t>
            </a:r>
            <a:r>
              <a:rPr lang="ru-RU" sz="2800" dirty="0" smtClean="0"/>
              <a:t>линейно независимых функций равна нулю тогда и только тогда, когда коэффициенты </a:t>
            </a:r>
            <a:r>
              <a:rPr lang="en-US" sz="2800" dirty="0" smtClean="0"/>
              <a:t>           </a:t>
            </a:r>
            <a:r>
              <a:rPr lang="ru-RU" sz="2800" dirty="0" smtClean="0"/>
              <a:t>равны нулю.</a:t>
            </a:r>
          </a:p>
          <a:p>
            <a:pPr>
              <a:spcBef>
                <a:spcPts val="0"/>
              </a:spcBef>
              <a:buNone/>
            </a:pPr>
            <a:endParaRPr lang="ru-RU" sz="800" dirty="0" smtClean="0"/>
          </a:p>
          <a:p>
            <a:pPr>
              <a:spcBef>
                <a:spcPts val="1800"/>
              </a:spcBef>
              <a:buNone/>
            </a:pPr>
            <a:r>
              <a:rPr lang="ru-RU" sz="2800" dirty="0" smtClean="0"/>
              <a:t>Если же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/>
              <a:t>  </a:t>
            </a:r>
            <a:r>
              <a:rPr lang="ru-RU" sz="2800" dirty="0" smtClean="0"/>
              <a:t>и</a:t>
            </a:r>
            <a:r>
              <a:rPr lang="en-US" sz="2800" dirty="0" smtClean="0"/>
              <a:t>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ru-RU" sz="2800" u="sng" dirty="0" smtClean="0">
                <a:solidFill>
                  <a:srgbClr val="C00000"/>
                </a:solidFill>
              </a:rPr>
              <a:t>линейно зависимы</a:t>
            </a:r>
            <a:r>
              <a:rPr lang="ru-RU" sz="2800" dirty="0" smtClean="0"/>
              <a:t>, то </a:t>
            </a:r>
          </a:p>
          <a:p>
            <a:pPr>
              <a:spcBef>
                <a:spcPts val="1800"/>
              </a:spcBef>
              <a:buNone/>
            </a:pPr>
            <a:endParaRPr lang="ru-RU" sz="800" dirty="0" smtClean="0"/>
          </a:p>
          <a:p>
            <a:pPr>
              <a:spcBef>
                <a:spcPts val="600"/>
              </a:spcBef>
              <a:buNone/>
            </a:pPr>
            <a:r>
              <a:rPr lang="ru-RU" sz="2800" dirty="0" smtClean="0"/>
              <a:t>Например,                      - линейно зависимы;</a:t>
            </a:r>
          </a:p>
          <a:p>
            <a:pPr>
              <a:spcBef>
                <a:spcPts val="1200"/>
              </a:spcBef>
              <a:buNone/>
            </a:pPr>
            <a:r>
              <a:rPr lang="ru-RU" sz="2800" dirty="0" smtClean="0"/>
              <a:t>                                           - линейно независимы;</a:t>
            </a:r>
          </a:p>
          <a:p>
            <a:pPr>
              <a:buNone/>
            </a:pPr>
            <a:r>
              <a:rPr lang="ru-RU" sz="2800" dirty="0" smtClean="0"/>
              <a:t>                                              - линейно независимы;</a:t>
            </a:r>
          </a:p>
          <a:p>
            <a:pPr>
              <a:buNone/>
            </a:pPr>
            <a:r>
              <a:rPr lang="ru-RU" sz="2800" dirty="0" smtClean="0"/>
              <a:t>                                             - линейно независимы.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714480" y="857232"/>
          <a:ext cx="5022850" cy="581025"/>
        </p:xfrm>
        <a:graphic>
          <a:graphicData uri="http://schemas.openxmlformats.org/presentationml/2006/ole">
            <p:oleObj spid="_x0000_s4098" name="Документ" r:id="rId3" imgW="5023382" imgH="581246" progId="Word.Document.12">
              <p:link updateAutomatic="1"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6215074" y="2928934"/>
          <a:ext cx="1871662" cy="1057275"/>
        </p:xfrm>
        <a:graphic>
          <a:graphicData uri="http://schemas.openxmlformats.org/presentationml/2006/ole">
            <p:oleObj spid="_x0000_s4099" name="Документ" r:id="rId4" imgW="1871378" imgH="1056843" progId="Word.Document.12">
              <p:link updateAutomatic="1"/>
            </p:oleObj>
          </a:graphicData>
        </a:graphic>
      </p:graphicFrame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4857752" y="1500174"/>
          <a:ext cx="1435100" cy="444500"/>
        </p:xfrm>
        <a:graphic>
          <a:graphicData uri="http://schemas.openxmlformats.org/presentationml/2006/ole">
            <p:oleObj spid="_x0000_s4106" name="Equation" r:id="rId5" imgW="1434960" imgH="444240" progId="Equation.DSMT4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000628" y="2357430"/>
          <a:ext cx="723900" cy="444500"/>
        </p:xfrm>
        <a:graphic>
          <a:graphicData uri="http://schemas.openxmlformats.org/presentationml/2006/ole">
            <p:oleObj spid="_x0000_s4107" name="Equation" r:id="rId6" imgW="723600" imgH="444240" progId="Equation.DSMT4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500298" y="3929066"/>
          <a:ext cx="1143000" cy="520700"/>
        </p:xfrm>
        <a:graphic>
          <a:graphicData uri="http://schemas.openxmlformats.org/presentationml/2006/ole">
            <p:oleObj spid="_x0000_s4108" name="Equation" r:id="rId7" imgW="1143000" imgH="520560" progId="Equation.DSMT4">
              <p:embed/>
            </p:oleObj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2513013" y="4500563"/>
          <a:ext cx="1117600" cy="520700"/>
        </p:xfrm>
        <a:graphic>
          <a:graphicData uri="http://schemas.openxmlformats.org/presentationml/2006/ole">
            <p:oleObj spid="_x0000_s4109" name="Equation" r:id="rId8" imgW="1117440" imgH="520560" progId="Equation.DSMT4">
              <p:embed/>
            </p:oleObj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2189163" y="5116513"/>
          <a:ext cx="1739900" cy="431800"/>
        </p:xfrm>
        <a:graphic>
          <a:graphicData uri="http://schemas.openxmlformats.org/presentationml/2006/ole">
            <p:oleObj spid="_x0000_s4111" name="Equation" r:id="rId9" imgW="1739880" imgH="431640" progId="Equation.DSMT4">
              <p:embed/>
            </p:oleObj>
          </a:graphicData>
        </a:graphic>
      </p:graphicFrame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2782888" y="5500688"/>
          <a:ext cx="838200" cy="520700"/>
        </p:xfrm>
        <a:graphic>
          <a:graphicData uri="http://schemas.openxmlformats.org/presentationml/2006/ole">
            <p:oleObj spid="_x0000_s4112" name="Equation" r:id="rId10" imgW="838080" imgH="5205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85728"/>
            <a:ext cx="8429684" cy="6143668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400" dirty="0" smtClean="0"/>
          </a:p>
          <a:p>
            <a:pPr>
              <a:buNone/>
            </a:pPr>
            <a:r>
              <a:rPr lang="ru-RU" b="1" dirty="0" smtClean="0">
                <a:solidFill>
                  <a:srgbClr val="C00000"/>
                </a:solidFill>
              </a:rPr>
              <a:t>Определитель Вронского </a:t>
            </a:r>
            <a:r>
              <a:rPr lang="ru-RU" dirty="0" smtClean="0"/>
              <a:t>(</a:t>
            </a:r>
            <a:r>
              <a:rPr lang="ru-RU" b="1" dirty="0" smtClean="0">
                <a:solidFill>
                  <a:srgbClr val="C00000"/>
                </a:solidFill>
              </a:rPr>
              <a:t>вронскиан</a:t>
            </a:r>
            <a:r>
              <a:rPr lang="ru-RU" dirty="0" smtClean="0"/>
              <a:t>) </a:t>
            </a:r>
            <a:r>
              <a:rPr lang="ru-RU" sz="2800" dirty="0" smtClean="0"/>
              <a:t>двух гладких функций              и            :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 </a:t>
            </a:r>
          </a:p>
          <a:p>
            <a:pPr>
              <a:buNone/>
            </a:pPr>
            <a:r>
              <a:rPr lang="ru-RU" sz="2800" dirty="0" smtClean="0"/>
              <a:t>Имеем</a:t>
            </a:r>
          </a:p>
          <a:p>
            <a:pPr>
              <a:buNone/>
            </a:pPr>
            <a:r>
              <a:rPr lang="ru-RU" sz="2800" dirty="0" smtClean="0"/>
              <a:t>    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12</a:t>
            </a:fld>
            <a:endParaRPr lang="ru-RU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3714744" y="1142984"/>
          <a:ext cx="750888" cy="581025"/>
        </p:xfrm>
        <a:graphic>
          <a:graphicData uri="http://schemas.openxmlformats.org/presentationml/2006/ole">
            <p:oleObj spid="_x0000_s32772" name="Документ" r:id="rId3" imgW="751281" imgH="581246" progId="Word.Document.12">
              <p:link updateAutomatic="1"/>
            </p:oleObj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4857752" y="1142984"/>
          <a:ext cx="785813" cy="581025"/>
        </p:xfrm>
        <a:graphic>
          <a:graphicData uri="http://schemas.openxmlformats.org/presentationml/2006/ole">
            <p:oleObj spid="_x0000_s32773" name="Документ" r:id="rId3" imgW="785397" imgH="581246" progId="Word.Document.12">
              <p:link updateAutomatic="1"/>
            </p:oleObj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2500298" y="1785926"/>
          <a:ext cx="3278187" cy="1171575"/>
        </p:xfrm>
        <a:graphic>
          <a:graphicData uri="http://schemas.openxmlformats.org/presentationml/2006/ole">
            <p:oleObj spid="_x0000_s32774" name="Документ" r:id="rId4" imgW="3278765" imgH="1171842" progId="Word.Document.12">
              <p:link updateAutomatic="1"/>
            </p:oleObj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2786050" y="3143248"/>
          <a:ext cx="2806700" cy="581025"/>
        </p:xfrm>
        <a:graphic>
          <a:graphicData uri="http://schemas.openxmlformats.org/presentationml/2006/ole">
            <p:oleObj spid="_x0000_s32775" name="Документ" r:id="rId3" imgW="2806170" imgH="581246" progId="Word.Document.12">
              <p:link updateAutomatic="1"/>
            </p:oleObj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857224" y="4071942"/>
          <a:ext cx="6721475" cy="581025"/>
        </p:xfrm>
        <a:graphic>
          <a:graphicData uri="http://schemas.openxmlformats.org/presentationml/2006/ole">
            <p:oleObj spid="_x0000_s32776" name="Документ" r:id="rId3" imgW="6720946" imgH="581246" progId="Word.Document.12">
              <p:link updateAutomatic="1"/>
            </p:oleObj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3286116" y="4786322"/>
          <a:ext cx="1374775" cy="1173162"/>
        </p:xfrm>
        <a:graphic>
          <a:graphicData uri="http://schemas.openxmlformats.org/presentationml/2006/ole">
            <p:oleObj spid="_x0000_s32777" name="Документ" r:id="rId3" imgW="1374714" imgH="1173669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72132" y="4143380"/>
            <a:ext cx="3429024" cy="2071702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+mn-lt"/>
              </a:rPr>
              <a:t>Юзеф Мария (</a:t>
            </a:r>
            <a:r>
              <a:rPr lang="ru-RU" sz="3200" b="1" dirty="0" err="1" smtClean="0">
                <a:latin typeface="+mn-lt"/>
              </a:rPr>
              <a:t>Хёне</a:t>
            </a:r>
            <a:r>
              <a:rPr lang="ru-RU" sz="3200" b="1" dirty="0" smtClean="0">
                <a:latin typeface="+mn-lt"/>
              </a:rPr>
              <a:t>) </a:t>
            </a:r>
            <a:r>
              <a:rPr lang="vi-VN" sz="3200" b="1" dirty="0" smtClean="0">
                <a:latin typeface="+mn-lt"/>
              </a:rPr>
              <a:t>Вроньский</a:t>
            </a:r>
            <a:r>
              <a:rPr lang="vi-VN" sz="3200" dirty="0" smtClean="0">
                <a:latin typeface="+mn-lt"/>
              </a:rPr>
              <a:t> </a:t>
            </a:r>
            <a:r>
              <a:rPr lang="ru-RU" sz="3200" dirty="0" smtClean="0">
                <a:latin typeface="+mn-lt"/>
              </a:rPr>
              <a:t/>
            </a:r>
            <a:br>
              <a:rPr lang="ru-RU" sz="3200" dirty="0" smtClean="0">
                <a:latin typeface="+mn-lt"/>
              </a:rPr>
            </a:br>
            <a:r>
              <a:rPr lang="ru-RU" sz="3200" dirty="0" smtClean="0">
                <a:latin typeface="+mn-lt"/>
              </a:rPr>
              <a:t>1776-1853</a:t>
            </a:r>
            <a:endParaRPr lang="ru-RU" sz="32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29256" y="0"/>
            <a:ext cx="3714744" cy="422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285720" y="428604"/>
            <a:ext cx="5286412" cy="604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200" dirty="0" smtClean="0">
                <a:cs typeface="Times New Roman" pitchFamily="18" charset="0"/>
              </a:rPr>
              <a:t>Польский математик, философ-мистик. </a:t>
            </a:r>
          </a:p>
          <a:p>
            <a:pPr lvl="0"/>
            <a:r>
              <a:rPr lang="ru-RU" sz="2200" dirty="0" smtClean="0">
                <a:cs typeface="Times New Roman" pitchFamily="18" charset="0"/>
              </a:rPr>
              <a:t>Окончил артиллерийскую школу,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 принимал участие в</a:t>
            </a:r>
            <a:r>
              <a:rPr kumimoji="0" lang="ru-RU" sz="2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 обороне Варшавы, служил в штабе Суворова. </a:t>
            </a:r>
          </a:p>
          <a:p>
            <a:pPr lvl="0"/>
            <a:r>
              <a:rPr kumimoji="0" lang="ru-RU" sz="2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       В 21 год вышел в отставку, изучал юридические науки, историю философии и высшую математику. </a:t>
            </a:r>
          </a:p>
          <a:p>
            <a:pPr lvl="0"/>
            <a:r>
              <a:rPr lang="ru-RU" sz="2200" dirty="0" smtClean="0">
                <a:cs typeface="Times New Roman" pitchFamily="18" charset="0"/>
              </a:rPr>
              <a:t> </a:t>
            </a:r>
            <a:r>
              <a:rPr lang="ru-RU" sz="2200" dirty="0" smtClean="0">
                <a:cs typeface="Times New Roman" pitchFamily="18" charset="0"/>
              </a:rPr>
              <a:t>     </a:t>
            </a:r>
            <a:r>
              <a:rPr kumimoji="0" lang="ru-RU" sz="2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cs typeface="Times New Roman" pitchFamily="18" charset="0"/>
              </a:rPr>
              <a:t>Его м</a:t>
            </a:r>
            <a:r>
              <a:rPr lang="ru-RU" sz="2200" dirty="0" err="1" smtClean="0">
                <a:cs typeface="Times New Roman" pitchFamily="18" charset="0"/>
              </a:rPr>
              <a:t>атематические</a:t>
            </a:r>
            <a:r>
              <a:rPr lang="ru-RU" sz="2200" dirty="0" smtClean="0">
                <a:cs typeface="Times New Roman" pitchFamily="18" charset="0"/>
              </a:rPr>
              <a:t> </a:t>
            </a:r>
            <a:r>
              <a:rPr lang="ru-RU" sz="2200" dirty="0" smtClean="0">
                <a:cs typeface="Times New Roman" pitchFamily="18" charset="0"/>
              </a:rPr>
              <a:t>работы </a:t>
            </a:r>
            <a:r>
              <a:rPr lang="ru-RU" sz="2200" dirty="0" smtClean="0">
                <a:cs typeface="Times New Roman" pitchFamily="18" charset="0"/>
              </a:rPr>
              <a:t>отмечены </a:t>
            </a:r>
            <a:r>
              <a:rPr lang="ru-RU" sz="2200" dirty="0" smtClean="0">
                <a:cs typeface="Times New Roman" pitchFamily="18" charset="0"/>
              </a:rPr>
              <a:t>широтой охвата материала и общностью постановки задач. </a:t>
            </a:r>
            <a:r>
              <a:rPr lang="ru-RU" sz="2200" dirty="0" smtClean="0">
                <a:cs typeface="Times New Roman" pitchFamily="18" charset="0"/>
              </a:rPr>
              <a:t>Они могли произвести </a:t>
            </a:r>
            <a:r>
              <a:rPr lang="ru-RU" sz="2200" dirty="0" smtClean="0">
                <a:cs typeface="Times New Roman" pitchFamily="18" charset="0"/>
              </a:rPr>
              <a:t>переворот в науке. Но </a:t>
            </a:r>
            <a:r>
              <a:rPr lang="ru-RU" sz="2200" dirty="0" smtClean="0">
                <a:cs typeface="Times New Roman" pitchFamily="18" charset="0"/>
              </a:rPr>
              <a:t>его болезненная гордость, склонность </a:t>
            </a:r>
            <a:r>
              <a:rPr lang="ru-RU" sz="2200" dirty="0" smtClean="0">
                <a:cs typeface="Times New Roman" pitchFamily="18" charset="0"/>
              </a:rPr>
              <a:t>к </a:t>
            </a:r>
            <a:r>
              <a:rPr lang="ru-RU" sz="2200" dirty="0" smtClean="0">
                <a:cs typeface="Times New Roman" pitchFamily="18" charset="0"/>
              </a:rPr>
              <a:t>мистицизму </a:t>
            </a:r>
            <a:r>
              <a:rPr lang="ru-RU" sz="2200" dirty="0" smtClean="0">
                <a:cs typeface="Times New Roman" pitchFamily="18" charset="0"/>
              </a:rPr>
              <a:t>и, наконец, сложность </a:t>
            </a:r>
            <a:r>
              <a:rPr lang="ru-RU" sz="2200" dirty="0" smtClean="0">
                <a:cs typeface="Times New Roman" pitchFamily="18" charset="0"/>
              </a:rPr>
              <a:t>использованных обозначений, помешали этому. </a:t>
            </a:r>
          </a:p>
          <a:p>
            <a:pPr lvl="0"/>
            <a:r>
              <a:rPr lang="ru-RU" sz="2200" dirty="0" smtClean="0">
                <a:cs typeface="Times New Roman" pitchFamily="18" charset="0"/>
              </a:rPr>
              <a:t> </a:t>
            </a:r>
            <a:r>
              <a:rPr lang="ru-RU" sz="2200" dirty="0" smtClean="0">
                <a:cs typeface="Times New Roman" pitchFamily="18" charset="0"/>
              </a:rPr>
              <a:t>      Уже после его смерти обнаружено его авторство многих методов и теорем, открытых позже другими математиками.</a:t>
            </a:r>
            <a:endParaRPr kumimoji="0" lang="ru-RU" sz="22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cs typeface="Times New Roman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357166"/>
            <a:ext cx="8572560" cy="61185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solidFill>
                  <a:srgbClr val="C00000"/>
                </a:solidFill>
              </a:rPr>
              <a:t>Теорема 2.</a:t>
            </a:r>
            <a:r>
              <a:rPr lang="ru-RU" dirty="0" smtClean="0"/>
              <a:t> Если гладкие функции            и             линейно зависимы на (</a:t>
            </a:r>
            <a:r>
              <a:rPr lang="en-US" i="1" dirty="0" err="1" smtClean="0"/>
              <a:t>a;b</a:t>
            </a:r>
            <a:r>
              <a:rPr lang="en-US" dirty="0" smtClean="0"/>
              <a:t>)</a:t>
            </a:r>
            <a:r>
              <a:rPr lang="ru-RU" dirty="0" smtClean="0"/>
              <a:t> , то</a:t>
            </a:r>
          </a:p>
          <a:p>
            <a:pPr>
              <a:spcBef>
                <a:spcPts val="1200"/>
              </a:spcBef>
              <a:buNone/>
            </a:pPr>
            <a:r>
              <a:rPr lang="ru-RU" dirty="0" smtClean="0">
                <a:solidFill>
                  <a:srgbClr val="7030A0"/>
                </a:solidFill>
              </a:rPr>
              <a:t> </a:t>
            </a:r>
          </a:p>
          <a:p>
            <a:pPr>
              <a:spcBef>
                <a:spcPts val="1200"/>
              </a:spcBef>
              <a:buNone/>
            </a:pPr>
            <a:r>
              <a:rPr lang="ru-RU" dirty="0" smtClean="0">
                <a:solidFill>
                  <a:srgbClr val="7030A0"/>
                </a:solidFill>
              </a:rPr>
              <a:t>Доказательство.</a:t>
            </a:r>
            <a:r>
              <a:rPr lang="ru-RU" dirty="0" smtClean="0"/>
              <a:t>  </a:t>
            </a:r>
          </a:p>
          <a:p>
            <a:pPr>
              <a:spcBef>
                <a:spcPts val="1200"/>
              </a:spcBef>
              <a:buNone/>
            </a:pPr>
            <a:r>
              <a:rPr lang="ru-RU" dirty="0" smtClean="0"/>
              <a:t>Пусть                           , тогда                   и</a:t>
            </a:r>
          </a:p>
          <a:p>
            <a:pPr>
              <a:buNone/>
            </a:pPr>
            <a:endParaRPr lang="ru-RU" sz="2800" dirty="0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6357950" y="428604"/>
          <a:ext cx="750887" cy="581025"/>
        </p:xfrm>
        <a:graphic>
          <a:graphicData uri="http://schemas.openxmlformats.org/presentationml/2006/ole">
            <p:oleObj spid="_x0000_s5122" name="Документ" r:id="rId3" imgW="751281" imgH="581246" progId="Word.Document.12">
              <p:link updateAutomatic="1"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7715272" y="428604"/>
          <a:ext cx="942975" cy="574675"/>
        </p:xfrm>
        <a:graphic>
          <a:graphicData uri="http://schemas.openxmlformats.org/presentationml/2006/ole">
            <p:oleObj spid="_x0000_s5123" name="Документ" r:id="rId4" imgW="785397" imgH="581246" progId="Word.Document.12">
              <p:link updateAutomatic="1"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714612" y="1500174"/>
          <a:ext cx="2592387" cy="700088"/>
        </p:xfrm>
        <a:graphic>
          <a:graphicData uri="http://schemas.openxmlformats.org/presentationml/2006/ole">
            <p:oleObj spid="_x0000_s5124" name="Документ" r:id="rId5" imgW="2367683" imgH="640019" progId="Word.Document.12">
              <p:link updateAutomatic="1"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5786446" y="1571612"/>
          <a:ext cx="1477962" cy="547687"/>
        </p:xfrm>
        <a:graphic>
          <a:graphicData uri="http://schemas.openxmlformats.org/presentationml/2006/ole">
            <p:oleObj spid="_x0000_s5126" name="Документ" r:id="rId6" imgW="1478500" imgH="546991" progId="Word.Document.12">
              <p:link updateAutomatic="1"/>
            </p:oleObj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571604" y="3643314"/>
          <a:ext cx="5130800" cy="1171575"/>
        </p:xfrm>
        <a:graphic>
          <a:graphicData uri="http://schemas.openxmlformats.org/presentationml/2006/ole">
            <p:oleObj spid="_x0000_s5127" name="Документ" r:id="rId7" imgW="5131103" imgH="1171842" progId="Word.Document.12">
              <p:link updateAutomatic="1"/>
            </p:oleObj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1571604" y="2836662"/>
          <a:ext cx="2219218" cy="647198"/>
        </p:xfrm>
        <a:graphic>
          <a:graphicData uri="http://schemas.openxmlformats.org/presentationml/2006/ole">
            <p:oleObj spid="_x0000_s5128" name="Документ" r:id="rId8" imgW="1992029" imgH="580341" progId="Word.Document.12">
              <p:link updateAutomatic="1"/>
            </p:oleObj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5143504" y="2786058"/>
          <a:ext cx="1219130" cy="642942"/>
        </p:xfrm>
        <a:graphic>
          <a:graphicData uri="http://schemas.openxmlformats.org/presentationml/2006/ole">
            <p:oleObj spid="_x0000_s5129" name="Документ" r:id="rId9" imgW="1101322" imgH="580341" progId="Word.Document.12">
              <p:link updateAutomatic="1"/>
            </p:oleObj>
          </a:graphicData>
        </a:graphic>
      </p:graphicFrame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14290"/>
            <a:ext cx="8572560" cy="6215106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2800" dirty="0" smtClean="0"/>
              <a:t> </a:t>
            </a:r>
            <a:r>
              <a:rPr lang="ru-RU" sz="3000" dirty="0" smtClean="0">
                <a:solidFill>
                  <a:srgbClr val="C00000"/>
                </a:solidFill>
              </a:rPr>
              <a:t>Теорема 3</a:t>
            </a:r>
            <a:r>
              <a:rPr lang="ru-RU" sz="3000" dirty="0" smtClean="0"/>
              <a:t>. Если              - линейно независимые </a:t>
            </a:r>
            <a:r>
              <a:rPr lang="ru-RU" sz="3000" dirty="0" smtClean="0">
                <a:solidFill>
                  <a:prstClr val="black"/>
                </a:solidFill>
              </a:rPr>
              <a:t>на (</a:t>
            </a:r>
            <a:r>
              <a:rPr lang="en-US" sz="3000" i="1" dirty="0" err="1" smtClean="0">
                <a:solidFill>
                  <a:prstClr val="black"/>
                </a:solidFill>
              </a:rPr>
              <a:t>a;b</a:t>
            </a:r>
            <a:r>
              <a:rPr lang="en-US" sz="3000" dirty="0" smtClean="0">
                <a:solidFill>
                  <a:prstClr val="black"/>
                </a:solidFill>
              </a:rPr>
              <a:t>) </a:t>
            </a:r>
            <a:r>
              <a:rPr lang="ru-RU" sz="3000" dirty="0" smtClean="0"/>
              <a:t>решения уравнения         ,</a:t>
            </a:r>
          </a:p>
          <a:p>
            <a:pPr>
              <a:buNone/>
            </a:pPr>
            <a:r>
              <a:rPr lang="ru-RU" sz="3000" dirty="0" smtClean="0"/>
              <a:t>                     то </a:t>
            </a:r>
          </a:p>
          <a:p>
            <a:pPr>
              <a:buNone/>
            </a:pPr>
            <a:r>
              <a:rPr lang="ru-RU" sz="3000" dirty="0" smtClean="0">
                <a:solidFill>
                  <a:srgbClr val="7030A0"/>
                </a:solidFill>
              </a:rPr>
              <a:t>Доказательство</a:t>
            </a:r>
            <a:r>
              <a:rPr lang="ru-RU" sz="3000" dirty="0" smtClean="0"/>
              <a:t>. </a:t>
            </a:r>
          </a:p>
          <a:p>
            <a:pPr>
              <a:buNone/>
            </a:pPr>
            <a:r>
              <a:rPr lang="ru-RU" sz="3000" dirty="0" smtClean="0"/>
              <a:t>   Так как              - решения </a:t>
            </a:r>
            <a:r>
              <a:rPr lang="ru-RU" sz="3000" dirty="0" err="1" smtClean="0"/>
              <a:t>ур-я</a:t>
            </a:r>
            <a:r>
              <a:rPr lang="ru-RU" sz="3000" dirty="0" smtClean="0"/>
              <a:t>         , то</a:t>
            </a:r>
          </a:p>
          <a:p>
            <a:pPr>
              <a:spcBef>
                <a:spcPts val="1200"/>
              </a:spcBef>
              <a:buNone/>
            </a:pPr>
            <a:r>
              <a:rPr lang="ru-RU" sz="3000" dirty="0" smtClean="0"/>
              <a:t>                                           и   </a:t>
            </a:r>
          </a:p>
          <a:p>
            <a:pPr>
              <a:buNone/>
            </a:pPr>
            <a:r>
              <a:rPr lang="ru-RU" sz="3000" dirty="0" smtClean="0"/>
              <a:t>Умножим первое уравнение на        , второе – на </a:t>
            </a:r>
          </a:p>
          <a:p>
            <a:pPr>
              <a:buNone/>
            </a:pPr>
            <a:r>
              <a:rPr lang="ru-RU" sz="3000" dirty="0" smtClean="0"/>
              <a:t>и вычтем из второго уравнения первое уравнение.</a:t>
            </a:r>
          </a:p>
          <a:p>
            <a:pPr>
              <a:buNone/>
            </a:pPr>
            <a:r>
              <a:rPr lang="ru-RU" sz="3000" dirty="0" smtClean="0"/>
              <a:t>Получим                                                               т.е.</a:t>
            </a:r>
          </a:p>
          <a:p>
            <a:pPr>
              <a:buNone/>
            </a:pPr>
            <a:endParaRPr lang="ru-RU" sz="3000" dirty="0"/>
          </a:p>
        </p:txBody>
      </p:sp>
      <p:sp>
        <p:nvSpPr>
          <p:cNvPr id="11" name="8-конечная звезда 10"/>
          <p:cNvSpPr/>
          <p:nvPr/>
        </p:nvSpPr>
        <p:spPr>
          <a:xfrm>
            <a:off x="4929190" y="1142984"/>
            <a:ext cx="504056" cy="504056"/>
          </a:xfrm>
          <a:prstGeom prst="star8">
            <a:avLst/>
          </a:prstGeom>
          <a:solidFill>
            <a:srgbClr val="FFFF00">
              <a:alpha val="4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</p:txBody>
      </p:sp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3214678" y="642918"/>
          <a:ext cx="958850" cy="581025"/>
        </p:xfrm>
        <a:graphic>
          <a:graphicData uri="http://schemas.openxmlformats.org/presentationml/2006/ole">
            <p:oleObj spid="_x0000_s33801" name="Документ" r:id="rId3" imgW="959212" imgH="581246" progId="Word.Document.12">
              <p:link updateAutomatic="1"/>
            </p:oleObj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2786050" y="1746748"/>
          <a:ext cx="4357718" cy="691641"/>
        </p:xfrm>
        <a:graphic>
          <a:graphicData uri="http://schemas.openxmlformats.org/presentationml/2006/ole">
            <p:oleObj spid="_x0000_s33802" name="Документ" r:id="rId3" imgW="3660877" imgH="581246" progId="Word.Document.12">
              <p:link updateAutomatic="1"/>
            </p:oleObj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1928794" y="2786058"/>
          <a:ext cx="958850" cy="581025"/>
        </p:xfrm>
        <a:graphic>
          <a:graphicData uri="http://schemas.openxmlformats.org/presentationml/2006/ole">
            <p:oleObj spid="_x0000_s33803" name="Документ" r:id="rId3" imgW="959212" imgH="581246" progId="Word.Document.12">
              <p:link updateAutomatic="1"/>
            </p:oleObj>
          </a:graphicData>
        </a:graphic>
      </p:graphicFrame>
      <p:sp>
        <p:nvSpPr>
          <p:cNvPr id="17" name="8-конечная звезда 16"/>
          <p:cNvSpPr/>
          <p:nvPr/>
        </p:nvSpPr>
        <p:spPr>
          <a:xfrm>
            <a:off x="5500694" y="2714620"/>
            <a:ext cx="504056" cy="504056"/>
          </a:xfrm>
          <a:prstGeom prst="star8">
            <a:avLst/>
          </a:prstGeom>
          <a:solidFill>
            <a:srgbClr val="FFFF00">
              <a:alpha val="4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</p:txBody>
      </p:sp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1214414" y="3357562"/>
          <a:ext cx="2671898" cy="642942"/>
        </p:xfrm>
        <a:graphic>
          <a:graphicData uri="http://schemas.openxmlformats.org/presentationml/2006/ole">
            <p:oleObj spid="_x0000_s33804" name="Документ" r:id="rId3" imgW="2414010" imgH="581246" progId="Word.Document.12">
              <p:link updateAutomatic="1"/>
            </p:oleObj>
          </a:graphicData>
        </a:graphic>
      </p:graphicFrame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4429124" y="3357562"/>
          <a:ext cx="2571768" cy="590877"/>
        </p:xfrm>
        <a:graphic>
          <a:graphicData uri="http://schemas.openxmlformats.org/presentationml/2006/ole">
            <p:oleObj spid="_x0000_s33805" name="Документ" r:id="rId3" imgW="2529288" imgH="581246" progId="Word.Document.12">
              <p:link updateAutomatic="1"/>
            </p:oleObj>
          </a:graphicData>
        </a:graphic>
      </p:graphicFrame>
      <p:graphicFrame>
        <p:nvGraphicFramePr>
          <p:cNvPr id="5139" name="Object 19"/>
          <p:cNvGraphicFramePr>
            <a:graphicFrameLocks noChangeAspect="1"/>
          </p:cNvGraphicFramePr>
          <p:nvPr/>
        </p:nvGraphicFramePr>
        <p:xfrm>
          <a:off x="5643570" y="3857628"/>
          <a:ext cx="423937" cy="731879"/>
        </p:xfrm>
        <a:graphic>
          <a:graphicData uri="http://schemas.openxmlformats.org/presentationml/2006/ole">
            <p:oleObj spid="_x0000_s33806" name="Документ" r:id="rId3" imgW="335778" imgH="581246" progId="Word.Document.12">
              <p:link updateAutomatic="1"/>
            </p:oleObj>
          </a:graphicData>
        </a:graphic>
      </p:graphicFrame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8358214" y="3857628"/>
          <a:ext cx="351582" cy="707189"/>
        </p:xfrm>
        <a:graphic>
          <a:graphicData uri="http://schemas.openxmlformats.org/presentationml/2006/ole">
            <p:oleObj spid="_x0000_s33807" name="Документ" r:id="rId3" imgW="289451" imgH="581246" progId="Word.Document.12">
              <p:link updateAutomatic="1"/>
            </p:oleObj>
          </a:graphicData>
        </a:graphic>
      </p:graphicFrame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15</a:t>
            </a:fld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/>
        </p:nvGraphicFramePr>
        <p:xfrm>
          <a:off x="4470400" y="3257550"/>
          <a:ext cx="203200" cy="342900"/>
        </p:xfrm>
        <a:graphic>
          <a:graphicData uri="http://schemas.openxmlformats.org/presentationml/2006/ole">
            <p:oleObj spid="_x0000_s33815" name="Equation" r:id="rId4" imgW="203040" imgH="342720" progId="Equation.DSMT4">
              <p:embed/>
            </p:oleObj>
          </a:graphicData>
        </a:graphic>
      </p:graphicFrame>
      <p:graphicFrame>
        <p:nvGraphicFramePr>
          <p:cNvPr id="33816" name="Object 24"/>
          <p:cNvGraphicFramePr>
            <a:graphicFrameLocks noChangeAspect="1"/>
          </p:cNvGraphicFramePr>
          <p:nvPr/>
        </p:nvGraphicFramePr>
        <p:xfrm>
          <a:off x="1928794" y="5000636"/>
          <a:ext cx="4957763" cy="660400"/>
        </p:xfrm>
        <a:graphic>
          <a:graphicData uri="http://schemas.openxmlformats.org/presentationml/2006/ole">
            <p:oleObj spid="_x0000_s33816" name="Документ" r:id="rId3" imgW="4792826" imgH="640019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</a:t>
            </a:r>
          </a:p>
          <a:p>
            <a:pPr>
              <a:buNone/>
            </a:pPr>
            <a:endParaRPr lang="ru-RU" sz="1100" dirty="0" smtClean="0"/>
          </a:p>
          <a:p>
            <a:pPr>
              <a:spcBef>
                <a:spcPts val="0"/>
              </a:spcBef>
              <a:buNone/>
            </a:pPr>
            <a:r>
              <a:rPr lang="ru-RU" dirty="0" smtClean="0"/>
              <a:t> </a:t>
            </a:r>
            <a:r>
              <a:rPr lang="ru-RU" sz="2800" dirty="0" smtClean="0"/>
              <a:t>решаем полученное дифференциальное уравнение</a:t>
            </a:r>
          </a:p>
          <a:p>
            <a:pPr>
              <a:buNone/>
            </a:pPr>
            <a:r>
              <a:rPr lang="ru-RU" dirty="0" smtClean="0"/>
              <a:t>                     ;                         ;</a:t>
            </a:r>
          </a:p>
          <a:p>
            <a:pPr>
              <a:buNone/>
            </a:pPr>
            <a:r>
              <a:rPr lang="ru-RU" dirty="0" smtClean="0"/>
              <a:t> </a:t>
            </a:r>
          </a:p>
          <a:p>
            <a:pPr>
              <a:spcBef>
                <a:spcPts val="600"/>
              </a:spcBef>
              <a:buNone/>
            </a:pPr>
            <a:r>
              <a:rPr lang="ru-RU" dirty="0" smtClean="0"/>
              <a:t> </a:t>
            </a:r>
            <a:r>
              <a:rPr lang="ru-RU" sz="2800" dirty="0" smtClean="0"/>
              <a:t>                                          </a:t>
            </a:r>
          </a:p>
          <a:p>
            <a:pPr>
              <a:buNone/>
            </a:pPr>
            <a:endParaRPr lang="ru-RU" sz="1400" dirty="0" smtClean="0"/>
          </a:p>
          <a:p>
            <a:pPr>
              <a:buNone/>
            </a:pPr>
            <a:r>
              <a:rPr lang="ru-RU" sz="3000" dirty="0" smtClean="0"/>
              <a:t>Т.к.                                   , и теорема доказана.</a:t>
            </a:r>
          </a:p>
          <a:p>
            <a:pPr>
              <a:buNone/>
            </a:pP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                                    - </a:t>
            </a:r>
            <a:r>
              <a:rPr lang="ru-RU" b="1" dirty="0" smtClean="0">
                <a:solidFill>
                  <a:srgbClr val="C00000"/>
                </a:solidFill>
              </a:rPr>
              <a:t>формула </a:t>
            </a:r>
            <a:r>
              <a:rPr lang="ru-RU" b="1" dirty="0" err="1" smtClean="0">
                <a:solidFill>
                  <a:srgbClr val="C00000"/>
                </a:solidFill>
              </a:rPr>
              <a:t>Лиувилля</a:t>
            </a:r>
            <a:r>
              <a:rPr lang="ru-RU" b="1" dirty="0" smtClean="0">
                <a:solidFill>
                  <a:srgbClr val="C00000"/>
                </a:solidFill>
              </a:rPr>
              <a:t> 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ru-RU" dirty="0" smtClean="0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000364" y="642918"/>
          <a:ext cx="2451622" cy="714380"/>
        </p:xfrm>
        <a:graphic>
          <a:graphicData uri="http://schemas.openxmlformats.org/presentationml/2006/ole">
            <p:oleObj spid="_x0000_s18435" name="Документ" r:id="rId3" imgW="1917346" imgH="558529" progId="Word.Document.12">
              <p:link updateAutomatic="1"/>
            </p:oleObj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714348" y="1643050"/>
          <a:ext cx="1731963" cy="987425"/>
        </p:xfrm>
        <a:graphic>
          <a:graphicData uri="http://schemas.openxmlformats.org/presentationml/2006/ole">
            <p:oleObj spid="_x0000_s18436" name="Документ" r:id="rId4" imgW="1732399" imgH="987252" progId="Word.Document.12">
              <p:link updateAutomatic="1"/>
            </p:oleObj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928926" y="1714488"/>
          <a:ext cx="1731963" cy="987425"/>
        </p:xfrm>
        <a:graphic>
          <a:graphicData uri="http://schemas.openxmlformats.org/presentationml/2006/ole">
            <p:oleObj spid="_x0000_s18437" name="Документ" r:id="rId5" imgW="1732399" imgH="987252" progId="Word.Document.12">
              <p:link updateAutomatic="1"/>
            </p:oleObj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357818" y="1857364"/>
          <a:ext cx="2863850" cy="731838"/>
        </p:xfrm>
        <a:graphic>
          <a:graphicData uri="http://schemas.openxmlformats.org/presentationml/2006/ole">
            <p:oleObj spid="_x0000_s18438" name="Документ" r:id="rId6" imgW="2864347" imgH="731966" progId="Word.Document.12">
              <p:link updateAutomatic="1"/>
            </p:oleObj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5357818" y="2714620"/>
          <a:ext cx="1063625" cy="639762"/>
        </p:xfrm>
        <a:graphic>
          <a:graphicData uri="http://schemas.openxmlformats.org/presentationml/2006/ole">
            <p:oleObj spid="_x0000_s18440" name="Документ" r:id="rId7" imgW="1062998" imgH="640019" progId="Word.Document.12">
              <p:link updateAutomatic="1"/>
            </p:oleObj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2357422" y="2571744"/>
          <a:ext cx="2786082" cy="929870"/>
        </p:xfrm>
        <a:graphic>
          <a:graphicData uri="http://schemas.openxmlformats.org/presentationml/2006/ole">
            <p:oleObj spid="_x0000_s18441" name="Документ" r:id="rId8" imgW="2505945" imgH="836171" progId="Word.Document.12">
              <p:link updateAutomatic="1"/>
            </p:oleObj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1214414" y="3643314"/>
          <a:ext cx="2857520" cy="624348"/>
        </p:xfrm>
        <a:graphic>
          <a:graphicData uri="http://schemas.openxmlformats.org/presentationml/2006/ole">
            <p:oleObj spid="_x0000_s18442" name="Документ" r:id="rId9" imgW="2505945" imgH="546991" progId="Word.Document.12">
              <p:link updateAutomatic="1"/>
            </p:oleObj>
          </a:graphicData>
        </a:graphic>
      </p:graphicFrame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16</a:t>
            </a:fld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714348" y="4286256"/>
          <a:ext cx="2928958" cy="1242124"/>
        </p:xfrm>
        <a:graphic>
          <a:graphicData uri="http://schemas.openxmlformats.org/presentationml/2006/ole">
            <p:oleObj spid="_x0000_s18446" name="Equation" r:id="rId10" imgW="2425680" imgH="10285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404664"/>
            <a:ext cx="8568952" cy="5721499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rgbClr val="C00000"/>
                </a:solidFill>
              </a:rPr>
              <a:t>Теорема </a:t>
            </a:r>
            <a:r>
              <a:rPr lang="ru-RU" b="1" dirty="0" smtClean="0">
                <a:solidFill>
                  <a:srgbClr val="C00000"/>
                </a:solidFill>
              </a:rPr>
              <a:t>4</a:t>
            </a:r>
            <a:r>
              <a:rPr lang="ru-RU" dirty="0" smtClean="0"/>
              <a:t>   (</a:t>
            </a:r>
            <a:r>
              <a:rPr lang="ru-RU" b="1" i="1" dirty="0" smtClean="0">
                <a:solidFill>
                  <a:schemeClr val="accent5">
                    <a:lumMod val="75000"/>
                  </a:schemeClr>
                </a:solidFill>
              </a:rPr>
              <a:t>Структура </a:t>
            </a:r>
            <a:r>
              <a:rPr lang="ru-RU" b="1" i="1" dirty="0" smtClean="0">
                <a:solidFill>
                  <a:schemeClr val="accent5">
                    <a:lumMod val="75000"/>
                  </a:schemeClr>
                </a:solidFill>
              </a:rPr>
              <a:t>общего решения уравнения  </a:t>
            </a:r>
            <a:r>
              <a:rPr lang="ru-RU" dirty="0" smtClean="0"/>
              <a:t>       </a:t>
            </a:r>
            <a:r>
              <a:rPr lang="ru-RU" dirty="0" smtClean="0"/>
              <a:t>).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Если                - два линейно независимых частных решения уравнения        , то общее</a:t>
            </a:r>
          </a:p>
          <a:p>
            <a:pPr>
              <a:buNone/>
            </a:pPr>
            <a:r>
              <a:rPr lang="ru-RU" dirty="0" smtClean="0"/>
              <a:t>   решение имеет вид                                               ,</a:t>
            </a:r>
          </a:p>
          <a:p>
            <a:pPr>
              <a:buNone/>
            </a:pPr>
            <a:r>
              <a:rPr lang="ru-RU" dirty="0" smtClean="0"/>
              <a:t>    где             - произвольные постоянные.</a:t>
            </a:r>
          </a:p>
          <a:p>
            <a:pPr>
              <a:buNone/>
            </a:pPr>
            <a:r>
              <a:rPr lang="ru-RU" sz="2800" dirty="0" smtClean="0">
                <a:solidFill>
                  <a:srgbClr val="7030A0"/>
                </a:solidFill>
              </a:rPr>
              <a:t>Доказательство</a:t>
            </a:r>
            <a:r>
              <a:rPr lang="ru-RU" sz="2800" dirty="0" smtClean="0"/>
              <a:t>. 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sz="3000" dirty="0" smtClean="0"/>
              <a:t>1) по теореме 1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000" dirty="0" smtClean="0"/>
              <a:t> </a:t>
            </a:r>
            <a:r>
              <a:rPr lang="ru-RU" sz="3000" dirty="0" smtClean="0"/>
              <a:t>есть решение уравнения</a:t>
            </a:r>
          </a:p>
          <a:p>
            <a:pPr marL="179388" indent="-179388">
              <a:buNone/>
            </a:pPr>
            <a:r>
              <a:rPr lang="ru-RU" sz="3000" dirty="0" smtClean="0"/>
              <a:t>2) Докажем, что это </a:t>
            </a:r>
            <a:r>
              <a:rPr lang="ru-RU" sz="3000" u="sng" dirty="0" smtClean="0"/>
              <a:t>общее</a:t>
            </a:r>
            <a:r>
              <a:rPr lang="ru-RU" sz="3000" dirty="0" smtClean="0"/>
              <a:t> решение, т.е. для любых начальных условий можно найти </a:t>
            </a:r>
            <a:endParaRPr lang="ru-RU" sz="3000" dirty="0"/>
          </a:p>
        </p:txBody>
      </p:sp>
      <p:sp>
        <p:nvSpPr>
          <p:cNvPr id="4" name="8-конечная звезда 3"/>
          <p:cNvSpPr/>
          <p:nvPr/>
        </p:nvSpPr>
        <p:spPr>
          <a:xfrm>
            <a:off x="2771800" y="980728"/>
            <a:ext cx="504056" cy="504056"/>
          </a:xfrm>
          <a:prstGeom prst="star8">
            <a:avLst/>
          </a:prstGeom>
          <a:solidFill>
            <a:srgbClr val="FFFF00">
              <a:alpha val="4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914525" y="1466850"/>
          <a:ext cx="1138238" cy="688975"/>
        </p:xfrm>
        <a:graphic>
          <a:graphicData uri="http://schemas.openxmlformats.org/presentationml/2006/ole">
            <p:oleObj spid="_x0000_s19458" name="Документ" r:id="rId3" imgW="959212" imgH="581246" progId="Word.Document.12">
              <p:link updateAutomatic="1"/>
            </p:oleObj>
          </a:graphicData>
        </a:graphic>
      </p:graphicFrame>
      <p:sp>
        <p:nvSpPr>
          <p:cNvPr id="6" name="8-конечная звезда 5"/>
          <p:cNvSpPr/>
          <p:nvPr/>
        </p:nvSpPr>
        <p:spPr>
          <a:xfrm>
            <a:off x="5796136" y="1988840"/>
            <a:ext cx="504056" cy="504056"/>
          </a:xfrm>
          <a:prstGeom prst="star8">
            <a:avLst/>
          </a:prstGeom>
          <a:solidFill>
            <a:srgbClr val="FFFF00">
              <a:alpha val="4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4289425" y="2546350"/>
          <a:ext cx="4087813" cy="684213"/>
        </p:xfrm>
        <a:graphic>
          <a:graphicData uri="http://schemas.openxmlformats.org/presentationml/2006/ole">
            <p:oleObj spid="_x0000_s19459" name="Документ" r:id="rId4" imgW="3476289" imgH="581246" progId="Word.Document.12">
              <p:link updateAutomatic="1"/>
            </p:oleObj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475656" y="3212976"/>
          <a:ext cx="936625" cy="681038"/>
        </p:xfrm>
        <a:graphic>
          <a:graphicData uri="http://schemas.openxmlformats.org/presentationml/2006/ole">
            <p:oleObj spid="_x0000_s19460" name="Документ" r:id="rId5" imgW="797607" imgH="581246" progId="Word.Document.12">
              <p:link updateAutomatic="1"/>
            </p:oleObj>
          </a:graphicData>
        </a:graphic>
      </p:graphicFrame>
      <p:sp>
        <p:nvSpPr>
          <p:cNvPr id="9" name="8-конечная звезда 8"/>
          <p:cNvSpPr/>
          <p:nvPr/>
        </p:nvSpPr>
        <p:spPr>
          <a:xfrm>
            <a:off x="7956376" y="4293096"/>
            <a:ext cx="504056" cy="504056"/>
          </a:xfrm>
          <a:prstGeom prst="star8">
            <a:avLst/>
          </a:prstGeom>
          <a:solidFill>
            <a:srgbClr val="FFFF00">
              <a:alpha val="4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7308304" y="5301208"/>
          <a:ext cx="936625" cy="682625"/>
        </p:xfrm>
        <a:graphic>
          <a:graphicData uri="http://schemas.openxmlformats.org/presentationml/2006/ole">
            <p:oleObj spid="_x0000_s19463" name="Документ" r:id="rId5" imgW="797607" imgH="581246" progId="Word.Document.12">
              <p:link updateAutomatic="1"/>
            </p:oleObj>
          </a:graphicData>
        </a:graphic>
      </p:graphicFrame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404664"/>
            <a:ext cx="8640960" cy="572149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Пусть начальные условия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Тогда</a:t>
            </a:r>
          </a:p>
          <a:p>
            <a:pPr>
              <a:buNone/>
            </a:pPr>
            <a:endParaRPr lang="ru-RU" sz="2400" dirty="0" smtClean="0"/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Эта система линейных уравнений с неизвестными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                  имеет единственное решение, т.к. определитель системы  </a:t>
            </a:r>
            <a:r>
              <a:rPr lang="ru-RU" sz="2800" dirty="0" smtClean="0"/>
              <a:t>не </a:t>
            </a:r>
            <a:r>
              <a:rPr lang="ru-RU" sz="2800" dirty="0" smtClean="0"/>
              <a:t>равен  </a:t>
            </a:r>
            <a:r>
              <a:rPr lang="ru-RU" sz="2800" dirty="0" smtClean="0"/>
              <a:t>нулю. 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 </a:t>
            </a:r>
            <a:endParaRPr lang="ru-RU" sz="2800" dirty="0" smtClean="0"/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     (теорема 3 и теорема </a:t>
            </a:r>
            <a:r>
              <a:rPr lang="ru-RU" sz="2800" dirty="0" err="1" smtClean="0"/>
              <a:t>Кронекера-Капелли</a:t>
            </a:r>
            <a:r>
              <a:rPr lang="ru-RU" sz="2800" dirty="0" smtClean="0"/>
              <a:t>).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Следовательно, задача Коши разрешима, 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 </a:t>
            </a:r>
            <a:r>
              <a:rPr lang="ru-RU" sz="2800" dirty="0" smtClean="0"/>
              <a:t>и                                               </a:t>
            </a:r>
            <a:r>
              <a:rPr lang="ru-RU" sz="2800" dirty="0" smtClean="0"/>
              <a:t>- общее решение 								уравнения</a:t>
            </a:r>
            <a:endParaRPr lang="ru-RU" sz="2800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4938713" y="384175"/>
          <a:ext cx="4000500" cy="703263"/>
        </p:xfrm>
        <a:graphic>
          <a:graphicData uri="http://schemas.openxmlformats.org/presentationml/2006/ole">
            <p:oleObj spid="_x0000_s20482" name="Документ" r:id="rId3" imgW="3314326" imgH="581246" progId="Word.Document.12">
              <p:link updateAutomatic="1"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7024688" y="965200"/>
          <a:ext cx="1358900" cy="663575"/>
        </p:xfrm>
        <a:graphic>
          <a:graphicData uri="http://schemas.openxmlformats.org/presentationml/2006/ole">
            <p:oleObj spid="_x0000_s20483" name="Документ" r:id="rId4" imgW="1398057" imgH="581246" progId="Word.Document.12">
              <p:link updateAutomatic="1"/>
            </p:oleObj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624013" y="1331913"/>
          <a:ext cx="3806825" cy="1252537"/>
        </p:xfrm>
        <a:graphic>
          <a:graphicData uri="http://schemas.openxmlformats.org/presentationml/2006/ole">
            <p:oleObj spid="_x0000_s20484" name="Документ" r:id="rId5" imgW="3637894" imgH="1197106" progId="Word.Document.12">
              <p:link updateAutomatic="1"/>
            </p:oleObj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857224" y="3000372"/>
          <a:ext cx="796925" cy="581025"/>
        </p:xfrm>
        <a:graphic>
          <a:graphicData uri="http://schemas.openxmlformats.org/presentationml/2006/ole">
            <p:oleObj spid="_x0000_s20485" name="Документ" r:id="rId6" imgW="797607" imgH="581246" progId="Word.Document.12">
              <p:link updateAutomatic="1"/>
            </p:oleObj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785786" y="5143512"/>
          <a:ext cx="3476625" cy="581025"/>
        </p:xfrm>
        <a:graphic>
          <a:graphicData uri="http://schemas.openxmlformats.org/presentationml/2006/ole">
            <p:oleObj spid="_x0000_s20488" name="Документ" r:id="rId7" imgW="3476289" imgH="581246" progId="Word.Document.12">
              <p:link updateAutomatic="1"/>
            </p:oleObj>
          </a:graphicData>
        </a:graphic>
      </p:graphicFrame>
      <p:sp>
        <p:nvSpPr>
          <p:cNvPr id="10" name="8-конечная звезда 9"/>
          <p:cNvSpPr/>
          <p:nvPr/>
        </p:nvSpPr>
        <p:spPr>
          <a:xfrm>
            <a:off x="7643834" y="5572140"/>
            <a:ext cx="504056" cy="504056"/>
          </a:xfrm>
          <a:prstGeom prst="star8">
            <a:avLst/>
          </a:prstGeom>
          <a:solidFill>
            <a:srgbClr val="FFFF00">
              <a:alpha val="4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1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18</a:t>
            </a:fld>
            <a:endParaRPr lang="ru-RU"/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2357422" y="3857628"/>
          <a:ext cx="3008313" cy="427037"/>
        </p:xfrm>
        <a:graphic>
          <a:graphicData uri="http://schemas.openxmlformats.org/presentationml/2006/ole">
            <p:oleObj spid="_x0000_s20490" name="Документ" r:id="rId8" imgW="3007664" imgH="426615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Задача 4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(для самостоятельного решения)  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19</a:t>
            </a:fld>
            <a:endParaRPr lang="ru-RU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643174" y="2500306"/>
          <a:ext cx="3117850" cy="571500"/>
        </p:xfrm>
        <a:graphic>
          <a:graphicData uri="http://schemas.openxmlformats.org/presentationml/2006/ole">
            <p:oleObj spid="_x0000_s37890" name="Equation" r:id="rId3" imgW="2286000" imgH="419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0070C0"/>
                </a:solidFill>
              </a:rPr>
              <a:t>Дифференциальные уравнения высших порядков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282" y="1600200"/>
            <a:ext cx="8786874" cy="4900634"/>
          </a:xfrm>
        </p:spPr>
        <p:txBody>
          <a:bodyPr/>
          <a:lstStyle/>
          <a:p>
            <a:r>
              <a:rPr lang="ru-RU" sz="3000" b="1" dirty="0" smtClean="0">
                <a:solidFill>
                  <a:srgbClr val="C00000"/>
                </a:solidFill>
              </a:rPr>
              <a:t>Уравнения второго порядка </a:t>
            </a:r>
            <a:r>
              <a:rPr lang="ru-RU" sz="3000" dirty="0" smtClean="0"/>
              <a:t>(общий вид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pPr>
              <a:buNone/>
            </a:pPr>
            <a:r>
              <a:rPr lang="ru-RU" sz="2800" dirty="0" smtClean="0"/>
              <a:t> Вид, разрешенный относительно старшей производной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b="1" dirty="0" smtClean="0">
                <a:solidFill>
                  <a:srgbClr val="0070C0"/>
                </a:solidFill>
              </a:rPr>
              <a:t>Общее решение  </a:t>
            </a:r>
            <a:r>
              <a:rPr lang="ru-RU" sz="2800" dirty="0" smtClean="0"/>
              <a:t>- функция                               </a:t>
            </a:r>
            <a:r>
              <a:rPr lang="ru-RU" sz="2800" dirty="0" smtClean="0"/>
              <a:t>,  где</a:t>
            </a:r>
            <a:r>
              <a:rPr lang="ru-RU" sz="2800" dirty="0" smtClean="0"/>
              <a:t>              </a:t>
            </a: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					      - произвольные постоянные, обращающая уравнение в тождество </a:t>
            </a:r>
            <a:br>
              <a:rPr lang="ru-RU" sz="2800" dirty="0" smtClean="0"/>
            </a:br>
            <a:r>
              <a:rPr lang="ru-RU" sz="2800" dirty="0" smtClean="0"/>
              <a:t>и удовлетворяющая любым начальным условиям:</a:t>
            </a:r>
          </a:p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857488" y="2285992"/>
          <a:ext cx="2603500" cy="419100"/>
        </p:xfrm>
        <a:graphic>
          <a:graphicData uri="http://schemas.openxmlformats.org/presentationml/2006/ole">
            <p:oleObj spid="_x0000_s27650" name="Equation" r:id="rId3" imgW="2603160" imgH="41904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000364" y="3286124"/>
          <a:ext cx="2273300" cy="419100"/>
        </p:xfrm>
        <a:graphic>
          <a:graphicData uri="http://schemas.openxmlformats.org/presentationml/2006/ole">
            <p:oleObj spid="_x0000_s27651" name="Equation" r:id="rId4" imgW="2273040" imgH="41904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643438" y="3857628"/>
          <a:ext cx="2171700" cy="444500"/>
        </p:xfrm>
        <a:graphic>
          <a:graphicData uri="http://schemas.openxmlformats.org/presentationml/2006/ole">
            <p:oleObj spid="_x0000_s27652" name="Equation" r:id="rId5" imgW="2171520" imgH="44424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571868" y="4357694"/>
          <a:ext cx="723900" cy="444500"/>
        </p:xfrm>
        <a:graphic>
          <a:graphicData uri="http://schemas.openxmlformats.org/presentationml/2006/ole">
            <p:oleObj spid="_x0000_s27653" name="Equation" r:id="rId6" imgW="723600" imgH="444240" progId="Equation.DSMT4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786050" y="5643578"/>
          <a:ext cx="3581400" cy="609600"/>
        </p:xfrm>
        <a:graphic>
          <a:graphicData uri="http://schemas.openxmlformats.org/presentationml/2006/ole">
            <p:oleObj spid="_x0000_s27654" name="Equation" r:id="rId7" imgW="3581280" imgH="609480" progId="Equation.DSMT4">
              <p:embed/>
            </p:oleObj>
          </a:graphicData>
        </a:graphic>
      </p:graphicFrame>
      <p:pic>
        <p:nvPicPr>
          <p:cNvPr id="10" name="Picture 1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8" y="2214554"/>
            <a:ext cx="5429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3883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285728"/>
            <a:ext cx="8429684" cy="6215106"/>
          </a:xfrm>
        </p:spPr>
        <p:txBody>
          <a:bodyPr>
            <a:normAutofit/>
          </a:bodyPr>
          <a:lstStyle/>
          <a:p>
            <a:pPr marL="174625" indent="-174625">
              <a:buNone/>
            </a:pPr>
            <a:r>
              <a:rPr lang="ru-RU" sz="2800" dirty="0" smtClean="0"/>
              <a:t>Задача нахождения частного решения ДУ, удовлетворяющего заданным начальным условиям, называется  </a:t>
            </a:r>
            <a:r>
              <a:rPr lang="ru-RU" sz="2800" b="1" i="1" dirty="0" smtClean="0">
                <a:solidFill>
                  <a:srgbClr val="0070C0"/>
                </a:solidFill>
              </a:rPr>
              <a:t>задачей Коши</a:t>
            </a:r>
            <a:r>
              <a:rPr lang="ru-RU" sz="2800" b="1" i="1" dirty="0" smtClean="0"/>
              <a:t>.</a:t>
            </a:r>
          </a:p>
          <a:p>
            <a:pPr marL="174625" indent="-174625">
              <a:buNone/>
            </a:pPr>
            <a:r>
              <a:rPr lang="ru-RU" sz="2800" dirty="0" smtClean="0"/>
              <a:t>График всякого решения ДУ  - </a:t>
            </a:r>
            <a:r>
              <a:rPr lang="ru-RU" sz="2800" b="1" dirty="0" smtClean="0">
                <a:solidFill>
                  <a:srgbClr val="0070C0"/>
                </a:solidFill>
              </a:rPr>
              <a:t>интегральная кривая</a:t>
            </a:r>
            <a:r>
              <a:rPr lang="ru-RU" sz="2800" dirty="0" smtClean="0"/>
              <a:t>.</a:t>
            </a:r>
          </a:p>
          <a:p>
            <a:pPr marL="174625" indent="-174625">
              <a:buNone/>
            </a:pPr>
            <a:endParaRPr lang="ru-RU" sz="2800" b="1" dirty="0" smtClean="0">
              <a:solidFill>
                <a:srgbClr val="C00000"/>
              </a:solidFill>
            </a:endParaRPr>
          </a:p>
          <a:p>
            <a:pPr marL="174625" indent="-174625"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Теорема</a:t>
            </a:r>
            <a:r>
              <a:rPr lang="ru-RU" sz="2800" dirty="0" smtClean="0"/>
              <a:t> </a:t>
            </a:r>
            <a:r>
              <a:rPr lang="ru-RU" sz="2800" i="1" dirty="0" smtClean="0">
                <a:solidFill>
                  <a:srgbClr val="0070C0"/>
                </a:solidFill>
              </a:rPr>
              <a:t>(существования и единственности решения задачи Коши)</a:t>
            </a:r>
          </a:p>
          <a:p>
            <a:pPr marL="174625" indent="-174625"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2800" dirty="0" smtClean="0"/>
              <a:t>	Если в уравнении                               функция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f  </a:t>
            </a:r>
            <a:r>
              <a:rPr lang="ru-RU" sz="2800" dirty="0" smtClean="0">
                <a:cs typeface="Times New Roman" pitchFamily="18" charset="0"/>
              </a:rPr>
              <a:t>и её 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800" dirty="0" smtClean="0">
                <a:cs typeface="Times New Roman" pitchFamily="18" charset="0"/>
              </a:rPr>
              <a:t>частные производные          и         непрерывны в области </a:t>
            </a:r>
            <a:r>
              <a:rPr lang="en-US" sz="2800" dirty="0" smtClean="0">
                <a:cs typeface="Times New Roman" pitchFamily="18" charset="0"/>
              </a:rPr>
              <a:t>D</a:t>
            </a:r>
            <a:r>
              <a:rPr lang="ru-RU" sz="2800" dirty="0" smtClean="0">
                <a:cs typeface="Times New Roman" pitchFamily="18" charset="0"/>
              </a:rPr>
              <a:t>, то для всякой точки                       из </a:t>
            </a:r>
            <a:r>
              <a:rPr lang="en-US" sz="2800" dirty="0" smtClean="0">
                <a:cs typeface="Times New Roman" pitchFamily="18" charset="0"/>
              </a:rPr>
              <a:t>D</a:t>
            </a:r>
            <a:r>
              <a:rPr lang="ru-RU" sz="2800" dirty="0" smtClean="0">
                <a:cs typeface="Times New Roman" pitchFamily="18" charset="0"/>
              </a:rPr>
              <a:t> существует единственное решение                   , удовлетворяющее этим начальным условиям.</a:t>
            </a:r>
            <a:endParaRPr lang="ru-RU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428992" y="3714752"/>
          <a:ext cx="2273300" cy="419100"/>
        </p:xfrm>
        <a:graphic>
          <a:graphicData uri="http://schemas.openxmlformats.org/presentationml/2006/ole">
            <p:oleObj spid="_x0000_s28674" name="Equation" r:id="rId3" imgW="2273040" imgH="41904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071934" y="4214818"/>
          <a:ext cx="381000" cy="508000"/>
        </p:xfrm>
        <a:graphic>
          <a:graphicData uri="http://schemas.openxmlformats.org/presentationml/2006/ole">
            <p:oleObj spid="_x0000_s28675" name="Equation" r:id="rId4" imgW="380880" imgH="507960" progId="Equation.DSMT4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5000628" y="4286256"/>
          <a:ext cx="431800" cy="508000"/>
        </p:xfrm>
        <a:graphic>
          <a:graphicData uri="http://schemas.openxmlformats.org/presentationml/2006/ole">
            <p:oleObj spid="_x0000_s28676" name="Equation" r:id="rId5" imgW="431640" imgH="50796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6072198" y="5214950"/>
          <a:ext cx="1320800" cy="419100"/>
        </p:xfrm>
        <a:graphic>
          <a:graphicData uri="http://schemas.openxmlformats.org/presentationml/2006/ole">
            <p:oleObj spid="_x0000_s28677" name="Equation" r:id="rId6" imgW="1320480" imgH="419040" progId="Equation.DSMT4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5429256" y="4714884"/>
          <a:ext cx="1651000" cy="520700"/>
        </p:xfrm>
        <a:graphic>
          <a:graphicData uri="http://schemas.openxmlformats.org/presentationml/2006/ole">
            <p:oleObj spid="_x0000_s28678" name="Equation" r:id="rId7" imgW="1650960" imgH="5205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b="1" dirty="0" smtClean="0">
                <a:solidFill>
                  <a:srgbClr val="0070C0"/>
                </a:solidFill>
              </a:rPr>
              <a:t>Уравнения, допускающие понижение порядка</a:t>
            </a:r>
          </a:p>
          <a:p>
            <a:pPr marL="0" indent="0">
              <a:buNone/>
            </a:pPr>
            <a:r>
              <a:rPr lang="ru-RU" sz="2800" dirty="0" err="1" smtClean="0">
                <a:cs typeface="Arial" pitchFamily="34" charset="0"/>
              </a:rPr>
              <a:t>Расмотрим</a:t>
            </a:r>
            <a:r>
              <a:rPr lang="ru-RU" sz="2800" dirty="0" smtClean="0">
                <a:cs typeface="Arial" pitchFamily="34" charset="0"/>
              </a:rPr>
              <a:t> 3 частных случая ДУ 2 порядка</a:t>
            </a:r>
          </a:p>
          <a:p>
            <a:pPr marL="0" indent="0">
              <a:buNone/>
            </a:pPr>
            <a:endParaRPr lang="ru-RU" sz="2800" b="1" dirty="0">
              <a:cs typeface="Arial" pitchFamily="34" charset="0"/>
            </a:endParaRPr>
          </a:p>
          <a:p>
            <a:pPr marL="0" indent="0">
              <a:buNone/>
            </a:pPr>
            <a:endParaRPr lang="ru-RU" sz="2800" b="1" dirty="0" smtClean="0"/>
          </a:p>
          <a:p>
            <a:pPr marL="0" indent="0"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Случай 1. </a:t>
            </a:r>
            <a:r>
              <a:rPr lang="ru-RU" sz="2800" dirty="0" smtClean="0"/>
              <a:t>Уравнение         не содержит  </a:t>
            </a:r>
            <a:r>
              <a:rPr lang="en-US" sz="2800" dirty="0" smtClean="0"/>
              <a:t>     </a:t>
            </a:r>
            <a:r>
              <a:rPr lang="ru-RU" sz="2800" dirty="0" smtClean="0"/>
              <a:t>и      .</a:t>
            </a:r>
          </a:p>
          <a:p>
            <a:pPr marL="0" indent="0">
              <a:buNone/>
            </a:pPr>
            <a:r>
              <a:rPr lang="ru-RU" sz="2800" dirty="0" smtClean="0"/>
              <a:t>                          Пусть тогда</a:t>
            </a:r>
            <a:r>
              <a:rPr lang="en-US" sz="2800" dirty="0" smtClean="0"/>
              <a:t>                       .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Двукратное интегрирование даёт общее решение </a:t>
            </a: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   </a:t>
            </a:r>
          </a:p>
          <a:p>
            <a:pPr marL="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</a:t>
            </a:r>
          </a:p>
          <a:p>
            <a:pPr marL="0" indent="0">
              <a:buNone/>
            </a:pPr>
            <a:r>
              <a:rPr lang="ru-RU" sz="2800" dirty="0" smtClean="0"/>
              <a:t>Пример.                   ;                                ;</a:t>
            </a:r>
          </a:p>
          <a:p>
            <a:pPr marL="0" indent="0">
              <a:buNone/>
            </a:pPr>
            <a:endParaRPr lang="ru-RU" sz="10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54281"/>
            <a:ext cx="28575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916" y="2424012"/>
            <a:ext cx="3810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2" y="2571744"/>
            <a:ext cx="2952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190" y="2924297"/>
            <a:ext cx="16192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598" y="3876675"/>
            <a:ext cx="45529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013176"/>
            <a:ext cx="12382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869160"/>
            <a:ext cx="2571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320" y="2373213"/>
            <a:ext cx="5492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453" y="1454281"/>
            <a:ext cx="5429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3779912" y="4869160"/>
          <a:ext cx="1943100" cy="558800"/>
        </p:xfrm>
        <a:graphic>
          <a:graphicData uri="http://schemas.openxmlformats.org/presentationml/2006/ole">
            <p:oleObj spid="_x0000_s21506" name="Equation" r:id="rId12" imgW="1942920" imgH="558720" progId="Equation.DSMT4">
              <p:embed/>
            </p:oleObj>
          </a:graphicData>
        </a:graphic>
      </p:graphicFrame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8728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solidFill>
                  <a:srgbClr val="C00000"/>
                </a:solidFill>
              </a:rPr>
              <a:t>Случай 2.</a:t>
            </a:r>
            <a:r>
              <a:rPr lang="ru-RU" sz="2800" dirty="0">
                <a:solidFill>
                  <a:srgbClr val="C00000"/>
                </a:solidFill>
              </a:rPr>
              <a:t> </a:t>
            </a:r>
            <a:r>
              <a:rPr lang="ru-RU" sz="2800" dirty="0"/>
              <a:t>Уравнение </a:t>
            </a:r>
            <a:r>
              <a:rPr lang="en-US" sz="2800" dirty="0" smtClean="0"/>
              <a:t>   </a:t>
            </a:r>
            <a:r>
              <a:rPr lang="ru-RU" sz="2800" dirty="0" smtClean="0"/>
              <a:t>     </a:t>
            </a:r>
            <a:r>
              <a:rPr lang="ru-RU" sz="2800" dirty="0"/>
              <a:t>не содержит  </a:t>
            </a:r>
            <a:r>
              <a:rPr lang="en-US" sz="2800" dirty="0"/>
              <a:t>    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r>
              <a:rPr lang="ru-RU" sz="2800" dirty="0"/>
              <a:t>   </a:t>
            </a:r>
            <a:r>
              <a:rPr lang="ru-RU" sz="2800" dirty="0" smtClean="0"/>
              <a:t>                Пусть </a:t>
            </a:r>
            <a:r>
              <a:rPr lang="ru-RU" sz="2800" dirty="0"/>
              <a:t>тогда </a:t>
            </a:r>
            <a:r>
              <a:rPr lang="en-US" sz="2800" dirty="0"/>
              <a:t>                            .  </a:t>
            </a:r>
            <a:endParaRPr lang="en-US" sz="2800" dirty="0" smtClean="0"/>
          </a:p>
          <a:p>
            <a:pPr marL="0" indent="0">
              <a:buNone/>
            </a:pPr>
            <a:r>
              <a:rPr lang="ru-RU" sz="1000" dirty="0" smtClean="0"/>
              <a:t> </a:t>
            </a:r>
          </a:p>
          <a:p>
            <a:pPr marL="0" indent="0">
              <a:buNone/>
            </a:pPr>
            <a:r>
              <a:rPr lang="ru-RU" sz="2800" dirty="0" smtClean="0"/>
              <a:t>Сделаем подстановку</a:t>
            </a:r>
            <a:r>
              <a:rPr lang="en-US" sz="2800" dirty="0" smtClean="0"/>
              <a:t>                       </a:t>
            </a:r>
            <a:r>
              <a:rPr lang="ru-RU" sz="2800" dirty="0" smtClean="0"/>
              <a:t>при этом</a:t>
            </a:r>
            <a:endParaRPr lang="ru-RU" sz="2800" dirty="0"/>
          </a:p>
          <a:p>
            <a:pPr marL="0" indent="0">
              <a:buNone/>
            </a:pPr>
            <a:endParaRPr lang="ru-RU" sz="1100" dirty="0"/>
          </a:p>
          <a:p>
            <a:pPr marL="0" indent="0">
              <a:buNone/>
            </a:pPr>
            <a:r>
              <a:rPr lang="ru-RU" sz="2800" dirty="0" smtClean="0"/>
              <a:t>и уравнение примет вид </a:t>
            </a:r>
            <a:r>
              <a:rPr lang="en-US" sz="2800" dirty="0" smtClean="0"/>
              <a:t>                          </a:t>
            </a:r>
            <a:r>
              <a:rPr lang="ru-RU" sz="2800" dirty="0" smtClean="0"/>
              <a:t>. </a:t>
            </a:r>
          </a:p>
          <a:p>
            <a:pPr marL="0" indent="0">
              <a:buNone/>
            </a:pPr>
            <a:r>
              <a:rPr lang="ru-RU" sz="2800" dirty="0" smtClean="0"/>
              <a:t>                            Это ДУ 1 порядка.</a:t>
            </a:r>
          </a:p>
          <a:p>
            <a:pPr marL="0" indent="0">
              <a:buNone/>
            </a:pPr>
            <a:r>
              <a:rPr lang="ru-RU" sz="2800" dirty="0" smtClean="0">
                <a:solidFill>
                  <a:srgbClr val="C00000"/>
                </a:solidFill>
              </a:rPr>
              <a:t>Пример</a:t>
            </a:r>
            <a:r>
              <a:rPr lang="ru-RU" sz="2800" dirty="0" smtClean="0"/>
              <a:t>.  Решить уравнение</a:t>
            </a:r>
          </a:p>
          <a:p>
            <a:pPr marL="0" indent="0">
              <a:buNone/>
            </a:pPr>
            <a:r>
              <a:rPr lang="ru-RU" sz="2800" b="1" dirty="0" smtClean="0">
                <a:solidFill>
                  <a:srgbClr val="7030A0"/>
                </a:solidFill>
              </a:rPr>
              <a:t>Решение</a:t>
            </a:r>
            <a:r>
              <a:rPr lang="ru-RU" sz="2800" dirty="0" smtClean="0">
                <a:solidFill>
                  <a:srgbClr val="7030A0"/>
                </a:solidFill>
              </a:rPr>
              <a:t>:</a:t>
            </a:r>
            <a:r>
              <a:rPr lang="ru-RU" sz="2800" dirty="0" smtClean="0"/>
              <a:t>  после подстановки </a:t>
            </a:r>
          </a:p>
          <a:p>
            <a:pPr marL="0" indent="0">
              <a:buNone/>
            </a:pPr>
            <a:r>
              <a:rPr lang="ru-RU" sz="2800" dirty="0" smtClean="0"/>
              <a:t>получим</a:t>
            </a:r>
          </a:p>
          <a:p>
            <a:pPr marL="0" indent="0">
              <a:buNone/>
            </a:pPr>
            <a:r>
              <a:rPr lang="ru-RU" sz="2800" dirty="0" smtClean="0"/>
              <a:t>	Это линейное уравнение 1 порядка. Решим его методом Бернулли. </a:t>
            </a:r>
            <a:endParaRPr lang="ru-RU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60648"/>
            <a:ext cx="5429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2566"/>
            <a:ext cx="29845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474" y="813098"/>
            <a:ext cx="20478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780" y="1556792"/>
            <a:ext cx="163988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849" y="1556792"/>
            <a:ext cx="178593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095" y="2204864"/>
            <a:ext cx="19812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5143504" y="3286124"/>
          <a:ext cx="2870200" cy="419100"/>
        </p:xfrm>
        <a:graphic>
          <a:graphicData uri="http://schemas.openxmlformats.org/presentationml/2006/ole">
            <p:oleObj spid="_x0000_s24578" name="Equation" r:id="rId9" imgW="2869920" imgH="419040" progId="Equation.DSMT4">
              <p:embed/>
            </p:oleObj>
          </a:graphicData>
        </a:graphic>
      </p:graphicFrame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8" y="3786190"/>
            <a:ext cx="163988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40" y="3786190"/>
            <a:ext cx="178593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928794" y="4357694"/>
          <a:ext cx="2806700" cy="419100"/>
        </p:xfrm>
        <a:graphic>
          <a:graphicData uri="http://schemas.openxmlformats.org/presentationml/2006/ole">
            <p:oleObj spid="_x0000_s24580" name="Equation" r:id="rId10" imgW="2806560" imgH="419040" progId="Equation.DSMT4">
              <p:embed/>
            </p:oleObj>
          </a:graphicData>
        </a:graphic>
      </p:graphicFrame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228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285728"/>
            <a:ext cx="8501122" cy="6072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000" dirty="0" smtClean="0"/>
              <a:t>Представим неизвестную функцию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000" dirty="0" smtClean="0"/>
              <a:t>(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000" dirty="0" smtClean="0"/>
              <a:t>) </a:t>
            </a:r>
            <a:r>
              <a:rPr lang="ru-RU" sz="3000" dirty="0" smtClean="0"/>
              <a:t>как</a:t>
            </a:r>
          </a:p>
          <a:p>
            <a:pPr>
              <a:buNone/>
            </a:pPr>
            <a:endParaRPr lang="ru-RU" sz="3000" dirty="0" smtClean="0"/>
          </a:p>
          <a:p>
            <a:pPr>
              <a:buNone/>
            </a:pPr>
            <a:r>
              <a:rPr lang="ru-RU" sz="3000" dirty="0" smtClean="0"/>
              <a:t>Тогда получим                             и отсюда</a:t>
            </a:r>
          </a:p>
          <a:p>
            <a:pPr>
              <a:spcBef>
                <a:spcPts val="1200"/>
              </a:spcBef>
              <a:buNone/>
            </a:pPr>
            <a:r>
              <a:rPr lang="ru-RU" sz="3000" dirty="0" smtClean="0"/>
              <a:t>Тогда </a:t>
            </a:r>
          </a:p>
          <a:p>
            <a:pPr>
              <a:spcBef>
                <a:spcPts val="1200"/>
              </a:spcBef>
              <a:buNone/>
            </a:pPr>
            <a:endParaRPr lang="ru-RU" sz="3000" dirty="0" smtClean="0"/>
          </a:p>
          <a:p>
            <a:pPr>
              <a:spcBef>
                <a:spcPts val="1200"/>
              </a:spcBef>
              <a:buNone/>
            </a:pPr>
            <a:r>
              <a:rPr lang="ru-RU" sz="3000" dirty="0" smtClean="0"/>
              <a:t>Следовательно,</a:t>
            </a:r>
          </a:p>
          <a:p>
            <a:pPr>
              <a:spcBef>
                <a:spcPts val="1200"/>
              </a:spcBef>
              <a:buNone/>
            </a:pPr>
            <a:r>
              <a:rPr lang="ru-RU" sz="3000" dirty="0" smtClean="0"/>
              <a:t>                 то есть </a:t>
            </a:r>
          </a:p>
          <a:p>
            <a:pPr>
              <a:spcBef>
                <a:spcPts val="1200"/>
              </a:spcBef>
              <a:buNone/>
            </a:pPr>
            <a:r>
              <a:rPr lang="ru-RU" sz="3000" dirty="0" smtClean="0"/>
              <a:t>интегрируя,  получим</a:t>
            </a:r>
            <a:endParaRPr lang="ru-RU" sz="30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357554" y="857232"/>
          <a:ext cx="1689100" cy="419100"/>
        </p:xfrm>
        <a:graphic>
          <a:graphicData uri="http://schemas.openxmlformats.org/presentationml/2006/ole">
            <p:oleObj spid="_x0000_s25602" name="Equation" r:id="rId3" imgW="1688760" imgH="41904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000364" y="1500174"/>
          <a:ext cx="2108200" cy="419100"/>
        </p:xfrm>
        <a:graphic>
          <a:graphicData uri="http://schemas.openxmlformats.org/presentationml/2006/ole">
            <p:oleObj spid="_x0000_s25603" name="Equation" r:id="rId4" imgW="2108160" imgH="41904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7000892" y="1571612"/>
          <a:ext cx="1320800" cy="254000"/>
        </p:xfrm>
        <a:graphic>
          <a:graphicData uri="http://schemas.openxmlformats.org/presentationml/2006/ole">
            <p:oleObj spid="_x0000_s25604" name="Equation" r:id="rId5" imgW="1320480" imgH="25380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571604" y="2071678"/>
          <a:ext cx="2438400" cy="406400"/>
        </p:xfrm>
        <a:graphic>
          <a:graphicData uri="http://schemas.openxmlformats.org/presentationml/2006/ole">
            <p:oleObj spid="_x0000_s25605" name="Equation" r:id="rId6" imgW="2438280" imgH="406080" progId="Equation.DSMT4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4660900" y="2071688"/>
          <a:ext cx="1689100" cy="406400"/>
        </p:xfrm>
        <a:graphic>
          <a:graphicData uri="http://schemas.openxmlformats.org/presentationml/2006/ole">
            <p:oleObj spid="_x0000_s25606" name="Equation" r:id="rId7" imgW="1688760" imgH="406080" progId="Equation.DSMT4">
              <p:embed/>
            </p:oleObj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3071802" y="2714620"/>
          <a:ext cx="2489200" cy="444500"/>
        </p:xfrm>
        <a:graphic>
          <a:graphicData uri="http://schemas.openxmlformats.org/presentationml/2006/ole">
            <p:oleObj spid="_x0000_s25607" name="Equation" r:id="rId8" imgW="2489040" imgH="444240" progId="Equation.DSMT4">
              <p:embed/>
            </p:oleObj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3286116" y="3286124"/>
          <a:ext cx="4114800" cy="520700"/>
        </p:xfrm>
        <a:graphic>
          <a:graphicData uri="http://schemas.openxmlformats.org/presentationml/2006/ole">
            <p:oleObj spid="_x0000_s25608" name="Equation" r:id="rId9" imgW="4114800" imgH="520560" progId="Equation.DSMT4">
              <p:embed/>
            </p:oleObj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3643306" y="3857628"/>
          <a:ext cx="3695700" cy="520700"/>
        </p:xfrm>
        <a:graphic>
          <a:graphicData uri="http://schemas.openxmlformats.org/presentationml/2006/ole">
            <p:oleObj spid="_x0000_s25610" name="Equation" r:id="rId10" imgW="3695400" imgH="520560" progId="Equation.DSMT4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2143108" y="5072074"/>
          <a:ext cx="4533900" cy="889000"/>
        </p:xfrm>
        <a:graphic>
          <a:graphicData uri="http://schemas.openxmlformats.org/presentationml/2006/ole">
            <p:oleObj spid="_x0000_s25611" name="Equation" r:id="rId11" imgW="4533840" imgH="888840" progId="Equation.DSMT4">
              <p:embed/>
            </p:oleObj>
          </a:graphicData>
        </a:graphic>
      </p:graphicFrame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1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Случай 3.</a:t>
            </a:r>
            <a:r>
              <a:rPr lang="ru-RU" sz="2800" dirty="0" smtClean="0"/>
              <a:t> Уравнение          не содержит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 dirty="0" smtClean="0"/>
              <a:t>: 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Сделаем подстановку                     . Тогда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Уравнение примет вид                             Это ДУ 1 порядка.</a:t>
            </a:r>
          </a:p>
          <a:p>
            <a:pPr>
              <a:spcBef>
                <a:spcPts val="1800"/>
              </a:spcBef>
              <a:buNone/>
            </a:pPr>
            <a:r>
              <a:rPr lang="ru-RU" sz="2800" dirty="0" smtClean="0"/>
              <a:t> </a:t>
            </a:r>
          </a:p>
          <a:p>
            <a:pPr>
              <a:spcBef>
                <a:spcPts val="600"/>
              </a:spcBef>
              <a:buNone/>
            </a:pPr>
            <a:r>
              <a:rPr lang="ru-RU" sz="2800" dirty="0" smtClean="0">
                <a:solidFill>
                  <a:srgbClr val="C00000"/>
                </a:solidFill>
              </a:rPr>
              <a:t>Пример</a:t>
            </a:r>
            <a:r>
              <a:rPr lang="ru-RU" sz="2800" dirty="0" smtClean="0"/>
              <a:t>. 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Вышеприведенная подстановка приводит к виду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60648"/>
            <a:ext cx="5429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215074" y="714356"/>
          <a:ext cx="2287587" cy="425450"/>
        </p:xfrm>
        <a:graphic>
          <a:graphicData uri="http://schemas.openxmlformats.org/presentationml/2006/ole">
            <p:oleObj spid="_x0000_s1028" name="Equation" r:id="rId4" imgW="1981080" imgH="368280" progId="Equation.DSMT4">
              <p:link updateAutomatic="1"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857620" y="1285860"/>
          <a:ext cx="1350963" cy="558800"/>
        </p:xfrm>
        <a:graphic>
          <a:graphicData uri="http://schemas.openxmlformats.org/presentationml/2006/ole">
            <p:oleObj spid="_x0000_s1029" name="Документ" r:id="rId5" imgW="1351731" imgH="558529" progId="Word.Document.12">
              <p:link updateAutomatic="1"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2143108" y="1857364"/>
          <a:ext cx="4133850" cy="1057275"/>
        </p:xfrm>
        <a:graphic>
          <a:graphicData uri="http://schemas.openxmlformats.org/presentationml/2006/ole">
            <p:oleObj spid="_x0000_s1030" name="Документ" r:id="rId6" imgW="4134558" imgH="1056843" progId="Word.Document.12">
              <p:link updateAutomatic="1"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3929058" y="2857496"/>
          <a:ext cx="1974850" cy="523875"/>
        </p:xfrm>
        <a:graphic>
          <a:graphicData uri="http://schemas.openxmlformats.org/presentationml/2006/ole">
            <p:oleObj spid="_x0000_s1031" name="Документ" r:id="rId7" imgW="1975164" imgH="523554" progId="Word.Document.12">
              <p:link updateAutomatic="1"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1928794" y="3857628"/>
          <a:ext cx="2414588" cy="720725"/>
        </p:xfrm>
        <a:graphic>
          <a:graphicData uri="http://schemas.openxmlformats.org/presentationml/2006/ole">
            <p:oleObj spid="_x0000_s1032" name="Документ" r:id="rId8" imgW="2414010" imgH="720788" progId="Word.Document.12">
              <p:link updateAutomatic="1"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1428728" y="5000636"/>
          <a:ext cx="2414588" cy="663575"/>
        </p:xfrm>
        <a:graphic>
          <a:graphicData uri="http://schemas.openxmlformats.org/presentationml/2006/ole">
            <p:oleObj spid="_x0000_s1033" name="Документ" r:id="rId9" imgW="2414010" imgH="663096" progId="Word.Document.12">
              <p:link updateAutomatic="1"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4929190" y="4786322"/>
          <a:ext cx="1778000" cy="1057275"/>
        </p:xfrm>
        <a:graphic>
          <a:graphicData uri="http://schemas.openxmlformats.org/presentationml/2006/ole">
            <p:oleObj spid="_x0000_s1034" name="Документ" r:id="rId10" imgW="1778725" imgH="1056843" progId="Word.Document.12">
              <p:link updateAutomatic="1"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4071934" y="5143512"/>
          <a:ext cx="393700" cy="419100"/>
        </p:xfrm>
        <a:graphic>
          <a:graphicData uri="http://schemas.openxmlformats.org/presentationml/2006/ole">
            <p:oleObj spid="_x0000_s1035" name="Документ" r:id="rId11" imgW="393237" imgH="419348" progId="Word.Document.12">
              <p:link updateAutomatic="1"/>
            </p:oleObj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7215206" y="5143512"/>
          <a:ext cx="393700" cy="419100"/>
        </p:xfrm>
        <a:graphic>
          <a:graphicData uri="http://schemas.openxmlformats.org/presentationml/2006/ole">
            <p:oleObj spid="_x0000_s1036" name="Документ" r:id="rId11" imgW="393237" imgH="419348" progId="Word.Document.12">
              <p:link updateAutomatic="1"/>
            </p:oleObj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1285852" y="5857892"/>
          <a:ext cx="2979737" cy="581025"/>
        </p:xfrm>
        <a:graphic>
          <a:graphicData uri="http://schemas.openxmlformats.org/presentationml/2006/ole">
            <p:oleObj spid="_x0000_s1037" name="Документ" r:id="rId12" imgW="2979625" imgH="581246" progId="Word.Document.12">
              <p:link updateAutomatic="1"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5143504" y="5715016"/>
          <a:ext cx="1790700" cy="627062"/>
        </p:xfrm>
        <a:graphic>
          <a:graphicData uri="http://schemas.openxmlformats.org/presentationml/2006/ole">
            <p:oleObj spid="_x0000_s1038" name="Документ" r:id="rId13" imgW="1790217" imgH="627760" progId="Word.Document.12">
              <p:link updateAutomatic="1"/>
            </p:oleObj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4500562" y="5929330"/>
          <a:ext cx="393700" cy="419100"/>
        </p:xfrm>
        <a:graphic>
          <a:graphicData uri="http://schemas.openxmlformats.org/presentationml/2006/ole">
            <p:oleObj spid="_x0000_s1039" name="Документ" r:id="rId11" imgW="393237" imgH="419348" progId="Word.Document.12">
              <p:link updateAutomatic="1"/>
            </p:oleObj>
          </a:graphicData>
        </a:graphic>
      </p:graphicFrame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333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1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то есть                             </a:t>
            </a:r>
          </a:p>
          <a:p>
            <a:pPr>
              <a:buNone/>
            </a:pPr>
            <a:r>
              <a:rPr lang="ru-RU" sz="2800" dirty="0" smtClean="0"/>
              <a:t>Решим полученное уравнение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sz="2800" dirty="0" smtClean="0"/>
              <a:t>Ответ запишем в виде </a:t>
            </a:r>
          </a:p>
          <a:p>
            <a:pPr>
              <a:buNone/>
            </a:pPr>
            <a:r>
              <a:rPr lang="ru-RU" sz="2800" b="1" dirty="0" smtClean="0"/>
              <a:t>Замечание</a:t>
            </a:r>
            <a:r>
              <a:rPr lang="ru-RU" sz="2800" dirty="0" smtClean="0"/>
              <a:t>. Сократив на </a:t>
            </a:r>
            <a:r>
              <a:rPr lang="ru-RU" sz="2800" i="1" dirty="0" err="1" smtClean="0"/>
              <a:t>р</a:t>
            </a:r>
            <a:r>
              <a:rPr lang="ru-RU" sz="2800" dirty="0" smtClean="0"/>
              <a:t> в начале преобразований,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 smtClean="0"/>
              <a:t>мы могли потерять так называемое </a:t>
            </a:r>
            <a:r>
              <a:rPr lang="ru-RU" sz="2800" b="1" i="1" u="sng" dirty="0" smtClean="0">
                <a:solidFill>
                  <a:srgbClr val="C00000"/>
                </a:solidFill>
              </a:rPr>
              <a:t>особое решение</a:t>
            </a:r>
            <a:r>
              <a:rPr lang="ru-RU" sz="2800" b="1" i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sz="2800" dirty="0" smtClean="0"/>
              <a:t>Таким образом, общее решение уравнения</a:t>
            </a:r>
          </a:p>
          <a:p>
            <a:pPr>
              <a:buNone/>
            </a:pPr>
            <a:r>
              <a:rPr lang="ru-RU" dirty="0" smtClean="0"/>
              <a:t>                                            и                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83568" y="1556792"/>
          <a:ext cx="1934373" cy="648072"/>
        </p:xfrm>
        <a:graphic>
          <a:graphicData uri="http://schemas.openxmlformats.org/presentationml/2006/ole">
            <p:oleObj spid="_x0000_s2050" name="Документ" r:id="rId3" imgW="1871378" imgH="627760" progId="Word.Document.12">
              <p:link updateAutomatic="1"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347864" y="1412776"/>
          <a:ext cx="1975571" cy="1152128"/>
        </p:xfrm>
        <a:graphic>
          <a:graphicData uri="http://schemas.openxmlformats.org/presentationml/2006/ole">
            <p:oleObj spid="_x0000_s2051" name="Документ" r:id="rId4" imgW="1813560" imgH="1056843" progId="Word.Document.12">
              <p:link updateAutomatic="1"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6084168" y="1628800"/>
          <a:ext cx="2401888" cy="581025"/>
        </p:xfrm>
        <a:graphic>
          <a:graphicData uri="http://schemas.openxmlformats.org/presentationml/2006/ole">
            <p:oleObj spid="_x0000_s2052" name="Документ" r:id="rId5" imgW="2402159" imgH="581246" progId="Word.Document.12">
              <p:link updateAutomatic="1"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771800" y="1700808"/>
          <a:ext cx="393700" cy="419100"/>
        </p:xfrm>
        <a:graphic>
          <a:graphicData uri="http://schemas.openxmlformats.org/presentationml/2006/ole">
            <p:oleObj spid="_x0000_s2053" name="Документ" r:id="rId6" imgW="393237" imgH="419348" progId="Word.Document.12">
              <p:link updateAutomatic="1"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5580112" y="1700808"/>
          <a:ext cx="393700" cy="419100"/>
        </p:xfrm>
        <a:graphic>
          <a:graphicData uri="http://schemas.openxmlformats.org/presentationml/2006/ole">
            <p:oleObj spid="_x0000_s2054" name="Документ" r:id="rId6" imgW="393237" imgH="419348" progId="Word.Document.12">
              <p:link updateAutomatic="1"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4067944" y="2492896"/>
          <a:ext cx="2914650" cy="671512"/>
        </p:xfrm>
        <a:graphic>
          <a:graphicData uri="http://schemas.openxmlformats.org/presentationml/2006/ole">
            <p:oleObj spid="_x0000_s2055" name="Документ" r:id="rId7" imgW="2783545" imgH="640019" progId="Word.Document.12">
              <p:link updateAutomatic="1"/>
            </p:oleObj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979712" y="4149080"/>
          <a:ext cx="1812925" cy="547688"/>
        </p:xfrm>
        <a:graphic>
          <a:graphicData uri="http://schemas.openxmlformats.org/presentationml/2006/ole">
            <p:oleObj spid="_x0000_s2056" name="Документ" r:id="rId8" imgW="1813560" imgH="546991" progId="Word.Document.12">
              <p:link updateAutomatic="1"/>
            </p:oleObj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3779912" y="4221088"/>
          <a:ext cx="917575" cy="552450"/>
        </p:xfrm>
        <a:graphic>
          <a:graphicData uri="http://schemas.openxmlformats.org/presentationml/2006/ole">
            <p:oleObj spid="_x0000_s2058" name="Документ" r:id="rId9" imgW="751281" imgH="454323" progId="Word.Document.12">
              <p:link updateAutomatic="1"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827584" y="5157192"/>
          <a:ext cx="3305175" cy="758825"/>
        </p:xfrm>
        <a:graphic>
          <a:graphicData uri="http://schemas.openxmlformats.org/presentationml/2006/ole">
            <p:oleObj spid="_x0000_s2062" name="Документ" r:id="rId7" imgW="2783545" imgH="640019" progId="Word.Document.12">
              <p:link updateAutomatic="1"/>
            </p:oleObj>
          </a:graphicData>
        </a:graphic>
      </p:graphicFrame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4860032" y="5229200"/>
          <a:ext cx="1066800" cy="646112"/>
        </p:xfrm>
        <a:graphic>
          <a:graphicData uri="http://schemas.openxmlformats.org/presentationml/2006/ole">
            <p:oleObj spid="_x0000_s2063" name="Документ" r:id="rId9" imgW="751281" imgH="454323" progId="Word.Document.12">
              <p:link updateAutomatic="1"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1547664" y="260648"/>
          <a:ext cx="2019300" cy="576064"/>
        </p:xfrm>
        <a:graphic>
          <a:graphicData uri="http://schemas.openxmlformats.org/presentationml/2006/ole">
            <p:oleObj spid="_x0000_s2065" name="Equation" r:id="rId10" imgW="2019240" imgH="558720" progId="Equation.DSMT4">
              <p:embed/>
            </p:oleObj>
          </a:graphicData>
        </a:graphic>
      </p:graphicFrame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0985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C00000"/>
                </a:solidFill>
              </a:rPr>
              <a:t>Пример.</a:t>
            </a:r>
          </a:p>
          <a:p>
            <a:pPr>
              <a:buNone/>
            </a:pPr>
            <a:endParaRPr lang="ru-RU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ru-RU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ru-RU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C00000"/>
                </a:solidFill>
              </a:rPr>
              <a:t> 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357422" y="1357298"/>
          <a:ext cx="3646315" cy="714380"/>
        </p:xfrm>
        <a:graphic>
          <a:graphicData uri="http://schemas.openxmlformats.org/presentationml/2006/ole">
            <p:oleObj spid="_x0000_s36866" name="Equation" r:id="rId3" imgW="3111480" imgH="60948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616</Words>
  <Application>Microsoft Office PowerPoint</Application>
  <PresentationFormat>Экран (4:3)</PresentationFormat>
  <Paragraphs>171</Paragraphs>
  <Slides>19</Slides>
  <Notes>0</Notes>
  <HiddenSlides>0</HiddenSlides>
  <MMClips>0</MMClips>
  <ScaleCrop>false</ScaleCrop>
  <HeadingPairs>
    <vt:vector size="8" baseType="variant">
      <vt:variant>
        <vt:lpstr>Тема</vt:lpstr>
      </vt:variant>
      <vt:variant>
        <vt:i4>1</vt:i4>
      </vt:variant>
      <vt:variant>
        <vt:lpstr>Связи</vt:lpstr>
      </vt:variant>
      <vt:variant>
        <vt:i4>72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94" baseType="lpstr">
      <vt:lpstr>Тема Office</vt:lpstr>
      <vt:lpstr>F:\ДифУры\6Диффур.docx!_Hlk473130849</vt:lpstr>
      <vt:lpstr>F:\ДифУры\6Диффур.docx!OLE_LINK1</vt:lpstr>
      <vt:lpstr>F:\ДифУры\6Диффур.docx!OLE_LINK2</vt:lpstr>
      <vt:lpstr>F:\ДифУры\6Диффур.docx!OLE_LINK3</vt:lpstr>
      <vt:lpstr>F:\ДифУры\6Диффур.docx!OLE_LINK4</vt:lpstr>
      <vt:lpstr>F:\ДифУры\6Диффур.docx!OLE_LINK5</vt:lpstr>
      <vt:lpstr>F:\ДифУры\6Диффур.docx!OLE_LINK6</vt:lpstr>
      <vt:lpstr>F:\ДифУры\6Диффур.docx!OLE_LINK7</vt:lpstr>
      <vt:lpstr>F:\ДифУры\6Диффур.docx!OLE_LINK7</vt:lpstr>
      <vt:lpstr>F:\ДифУры\6Диффур.docx!OLE_LINK8</vt:lpstr>
      <vt:lpstr>F:\ДифУры\6Диффур.docx!OLE_LINK9</vt:lpstr>
      <vt:lpstr>F:\ДифУры\6Диффур.docx!OLE_LINK7</vt:lpstr>
      <vt:lpstr>F:\ДифУры\6Диффур.docx!OLE_LINK10</vt:lpstr>
      <vt:lpstr>F:\ДифУры\6Диффур.docx!OLE_LINK11</vt:lpstr>
      <vt:lpstr>F:\ДифУры\6Диффур.docx!OLE_LINK12</vt:lpstr>
      <vt:lpstr>F:\ДифУры\6Диффур.docx!OLE_LINK7</vt:lpstr>
      <vt:lpstr>F:\ДифУры\6Диффур.docx!OLE_LINK7</vt:lpstr>
      <vt:lpstr>F:\ДифУры\6Диффур.docx!OLE_LINK13</vt:lpstr>
      <vt:lpstr>F:\ДифУры\6Диффур.docx!OLE_LINK14</vt:lpstr>
      <vt:lpstr>F:\ДифУры\6Диффур.docx!OLE_LINK15</vt:lpstr>
      <vt:lpstr>F:\ДифУры\6Диффур.docx!OLE_LINK13</vt:lpstr>
      <vt:lpstr>F:\ДифУры\6Диффур.docx!OLE_LINK15</vt:lpstr>
      <vt:lpstr>F:\ДифУры\6Диффур.docx!OLE_LINK16</vt:lpstr>
      <vt:lpstr>F:\ДифУры\6Диффур.docx!OLE_LINK17</vt:lpstr>
      <vt:lpstr>F:\ДифУры\6Диффур.docx!OLE_LINK18</vt:lpstr>
      <vt:lpstr>F:\ДифУры\6Диффур.docx!OLE_LINK19</vt:lpstr>
      <vt:lpstr>F:\ДифУры\6Диффур.docx!OLE_LINK20</vt:lpstr>
      <vt:lpstr>F:\ДифУры\6Диффур.docx!OLE_LINK21</vt:lpstr>
      <vt:lpstr>F:\ДифУры\6Диффур.docx!OLE_LINK22</vt:lpstr>
      <vt:lpstr>F:\ДифУры\6Диффур.docx!OLE_LINK23</vt:lpstr>
      <vt:lpstr>F:\ДифУры\6Диффур.docx!OLE_LINK24</vt:lpstr>
      <vt:lpstr>F:\ДифУры\6Диффур.docx!OLE_LINK25</vt:lpstr>
      <vt:lpstr>F:\ДифУры\6Диффур.docx!OLE_LINK26</vt:lpstr>
      <vt:lpstr>F:\ДифУры\6Диффур.docx!OLE_LINK27</vt:lpstr>
      <vt:lpstr>???</vt:lpstr>
      <vt:lpstr>???</vt:lpstr>
      <vt:lpstr>G:\ДифУры\6Диффур.docx!OLE_LINK28</vt:lpstr>
      <vt:lpstr>???</vt:lpstr>
      <vt:lpstr>???</vt:lpstr>
      <vt:lpstr>???</vt:lpstr>
      <vt:lpstr>F:\ДифУры\6Диффур.docx!OLE_LINK19</vt:lpstr>
      <vt:lpstr>F:\ДифУры\6Диффур.docx!OLE_LINK20</vt:lpstr>
      <vt:lpstr>F:\ДифУры\6Диффур.docx!OLE_LINK32</vt:lpstr>
      <vt:lpstr>F:\ДифУры\6Диффур.docx!OLE_LINK33</vt:lpstr>
      <vt:lpstr>6Диффур.docx!OLE_LINK34</vt:lpstr>
      <vt:lpstr>6Диффур.docx!OLE_LINK35</vt:lpstr>
      <vt:lpstr>6Диффур.docx!OLE_LINK36</vt:lpstr>
      <vt:lpstr>???</vt:lpstr>
      <vt:lpstr>???</vt:lpstr>
      <vt:lpstr>???</vt:lpstr>
      <vt:lpstr>???</vt:lpstr>
      <vt:lpstr>???</vt:lpstr>
      <vt:lpstr>???</vt:lpstr>
      <vt:lpstr>???</vt:lpstr>
      <vt:lpstr>???</vt:lpstr>
      <vt:lpstr>F:\ДифУры\6Диффур.docx!OLE_LINK44</vt:lpstr>
      <vt:lpstr>F:\ДифУры\6Диффур.docx!OLE_LINK45</vt:lpstr>
      <vt:lpstr>F:\ДифУры\6Диффур.docx!OLE_LINK46</vt:lpstr>
      <vt:lpstr>F:\ДифУры\6Диффур.docx!OLE_LINK47</vt:lpstr>
      <vt:lpstr>F:\ДифУры\6Диффур.docx!OLE_LINK49</vt:lpstr>
      <vt:lpstr>F:\ДифУры\6Диффур.docx!OLE_LINK48</vt:lpstr>
      <vt:lpstr>F:\ДифУры\6Диффур.docx!OLE_LINK50</vt:lpstr>
      <vt:lpstr>F:\ДифУры\6Диффур.docx!OLE_LINK37</vt:lpstr>
      <vt:lpstr>F:\ДифУры\6Диффур.docx!OLE_LINK21</vt:lpstr>
      <vt:lpstr>F:\ДифУры\6Диффур.docx!OLE_LINK51</vt:lpstr>
      <vt:lpstr>F:\ДифУры\6Диффур.docx!OLE_LINK51</vt:lpstr>
      <vt:lpstr>F:\ДифУры\6Диффур.docx!OLE_LINK52</vt:lpstr>
      <vt:lpstr>F:\ДифУры\6Диффур.docx!OLE_LINK53</vt:lpstr>
      <vt:lpstr>F:\ДифУры\6Диффур.docx!OLE_LINK54</vt:lpstr>
      <vt:lpstr>F:\ДифУры\6Диффур.docx!OLE_LINK51</vt:lpstr>
      <vt:lpstr>F:\ДифУры\6Диффур.docx!OLE_LINK21</vt:lpstr>
      <vt:lpstr>Далее.docx!OLE_LINK64</vt:lpstr>
      <vt:lpstr>Equation</vt:lpstr>
      <vt:lpstr>MathType 6.0 Equation</vt:lpstr>
      <vt:lpstr>Лекция 3</vt:lpstr>
      <vt:lpstr>Дифференциальные уравнения высших порядков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Линейные однородные дифференциальные уравнения 2 порядка</vt:lpstr>
      <vt:lpstr>Слайд 11</vt:lpstr>
      <vt:lpstr>Слайд 12</vt:lpstr>
      <vt:lpstr>Юзеф Мария (Хёне) Вроньский  1776-1853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Vova</dc:creator>
  <cp:lastModifiedBy>user</cp:lastModifiedBy>
  <cp:revision>90</cp:revision>
  <dcterms:created xsi:type="dcterms:W3CDTF">2017-01-06T04:52:52Z</dcterms:created>
  <dcterms:modified xsi:type="dcterms:W3CDTF">2017-02-18T03:29:24Z</dcterms:modified>
</cp:coreProperties>
</file>