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  <p:sldId id="278" r:id="rId16"/>
    <p:sldId id="272" r:id="rId17"/>
    <p:sldId id="273" r:id="rId18"/>
    <p:sldId id="277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7" d="100"/>
          <a:sy n="57" d="100"/>
        </p:scale>
        <p:origin x="-14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wmf"/><Relationship Id="rId5" Type="http://schemas.openxmlformats.org/officeDocument/2006/relationships/image" Target="../media/image56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4" Type="http://schemas.openxmlformats.org/officeDocument/2006/relationships/image" Target="../media/image7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4" Type="http://schemas.openxmlformats.org/officeDocument/2006/relationships/image" Target="../media/image10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7" Type="http://schemas.openxmlformats.org/officeDocument/2006/relationships/image" Target="../media/image111.w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67C5-69E2-4649-B513-976704D286CD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82DFF-F36A-4C3A-8B17-EBD996F3083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82DFF-F36A-4C3A-8B17-EBD996F30836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1EE1-EB98-4D30-A2B9-ECE8D9EC6E06}" type="datetime1">
              <a:rPr lang="ru-RU" smtClean="0"/>
              <a:t>24.02.2017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C93E-B355-4530-A4A8-1ED911523404}" type="datetime1">
              <a:rPr lang="ru-RU" smtClean="0"/>
              <a:t>24.02.2017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A74E-BB81-48ED-97B6-BF0A293C7ED1}" type="datetime1">
              <a:rPr lang="ru-RU" smtClean="0"/>
              <a:t>24.02.2017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9008-54B0-4627-B1C2-2A770439F32B}" type="datetime1">
              <a:rPr lang="ru-RU" smtClean="0"/>
              <a:t>24.02.2017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CEC7-2273-4382-8A31-10F6BD929C64}" type="datetime1">
              <a:rPr lang="ru-RU" smtClean="0"/>
              <a:t>24.02.2017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97A9-1F5F-42AB-81AA-205D71EBD09B}" type="datetime1">
              <a:rPr lang="ru-RU" smtClean="0"/>
              <a:t>24.02.2017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9CC9-4520-4557-8149-24A2D3B88EEC}" type="datetime1">
              <a:rPr lang="ru-RU" smtClean="0"/>
              <a:t>24.02.2017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80A1-DC16-4274-B47A-1A0A875559BE}" type="datetime1">
              <a:rPr lang="ru-RU" smtClean="0"/>
              <a:t>24.02.2017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FFCE-567D-4C5C-B677-CE9035CC0778}" type="datetime1">
              <a:rPr lang="ru-RU" smtClean="0"/>
              <a:t>24.02.2017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2DF8-6BBD-4728-A5CA-74A3B4C980FF}" type="datetime1">
              <a:rPr lang="ru-RU" smtClean="0"/>
              <a:t>24.02.2017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9BE-6B6C-4ED8-8B29-6929CF622682}" type="datetime1">
              <a:rPr lang="ru-RU" smtClean="0"/>
              <a:t>24.02.2017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5696-4812-4D4F-B4AA-EF6030611E64}" type="datetime1">
              <a:rPr lang="ru-RU" smtClean="0"/>
              <a:t>24.02.2017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1051;&#1045;&#1050;&#1062;&#1048;&#1048;\&#1051;&#1077;&#1082;&#1094;&#1080;&#1080;%20&#1044;&#1059;\&#1044;&#1072;&#1083;&#1077;&#1077;.docx!OLE_LINK94" TargetMode="External"/><Relationship Id="rId13" Type="http://schemas.openxmlformats.org/officeDocument/2006/relationships/oleObject" Target="file:///E:\&#1051;&#1045;&#1050;&#1062;&#1048;&#1048;\&#1051;&#1077;&#1082;&#1094;&#1080;&#1080;%20&#1044;&#1059;\&#1044;&#1072;&#1083;&#1077;&#1077;.docx!OLE_LINK123" TargetMode="External"/><Relationship Id="rId3" Type="http://schemas.openxmlformats.org/officeDocument/2006/relationships/notesSlide" Target="../notesSlides/notesSlide1.xm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93" TargetMode="External"/><Relationship Id="rId12" Type="http://schemas.openxmlformats.org/officeDocument/2006/relationships/oleObject" Target="file:///E:\&#1051;&#1045;&#1050;&#1062;&#1048;&#1048;\&#1051;&#1077;&#1082;&#1094;&#1080;&#1080;%20&#1044;&#1059;\&#1044;&#1072;&#1083;&#1077;&#1077;.docx!OLE_LINK12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92" TargetMode="External"/><Relationship Id="rId11" Type="http://schemas.openxmlformats.org/officeDocument/2006/relationships/oleObject" Target="file:///E:\&#1051;&#1045;&#1050;&#1062;&#1048;&#1048;\&#1051;&#1077;&#1082;&#1094;&#1080;&#1080;%20&#1044;&#1059;\&#1044;&#1072;&#1083;&#1077;&#1077;.docx!OLE_LINK97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91" TargetMode="External"/><Relationship Id="rId10" Type="http://schemas.openxmlformats.org/officeDocument/2006/relationships/oleObject" Target="file:///E:\&#1051;&#1045;&#1050;&#1062;&#1048;&#1048;\&#1051;&#1077;&#1082;&#1094;&#1080;&#1080;%20&#1044;&#1059;\&#1044;&#1072;&#1083;&#1077;&#1077;.docx!OLE_LINK96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90" TargetMode="External"/><Relationship Id="rId9" Type="http://schemas.openxmlformats.org/officeDocument/2006/relationships/oleObject" Target="file:///E:\&#1051;&#1045;&#1050;&#1062;&#1048;&#1048;\&#1051;&#1077;&#1082;&#1094;&#1080;&#1080;%20&#1044;&#1059;\&#1044;&#1072;&#1083;&#1077;&#1077;.docx!OLE_LINK95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1051;&#1045;&#1050;&#1062;&#1048;&#1048;\&#1051;&#1077;&#1082;&#1094;&#1080;&#1080;%20&#1044;&#1059;\&#1044;&#1072;&#1083;&#1077;&#1077;.docx!_Hlk473315401" TargetMode="External"/><Relationship Id="rId3" Type="http://schemas.openxmlformats.org/officeDocument/2006/relationships/oleObject" Target="&#1044;&#1072;&#1083;&#1077;&#1077;.docx!OLE_LINK88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10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00" TargetMode="External"/><Relationship Id="rId11" Type="http://schemas.openxmlformats.org/officeDocument/2006/relationships/oleObject" Target="file:///E:\&#1051;&#1045;&#1050;&#1062;&#1048;&#1048;\&#1051;&#1077;&#1082;&#1094;&#1080;&#1080;%20&#1044;&#1059;\&#1044;&#1072;&#1083;&#1077;&#1077;.docx!OLE_LINK104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98" TargetMode="External"/><Relationship Id="rId10" Type="http://schemas.openxmlformats.org/officeDocument/2006/relationships/oleObject" Target="file:///E:\&#1051;&#1045;&#1050;&#1062;&#1048;&#1048;\&#1051;&#1077;&#1082;&#1094;&#1080;&#1080;%20&#1044;&#1059;\&#1044;&#1072;&#1083;&#1077;&#1077;.docx!OLE_LINK103" TargetMode="External"/><Relationship Id="rId4" Type="http://schemas.openxmlformats.org/officeDocument/2006/relationships/oleObject" Target="&#1044;&#1072;&#1083;&#1077;&#1077;.docx!OLE_LINK89" TargetMode="External"/><Relationship Id="rId9" Type="http://schemas.openxmlformats.org/officeDocument/2006/relationships/oleObject" Target="file:///E:\&#1051;&#1045;&#1050;&#1062;&#1048;&#1048;\&#1051;&#1077;&#1082;&#1094;&#1080;&#1080;%20&#1044;&#1059;\&#1044;&#1072;&#1083;&#1077;&#1077;.docx!OLE_LINK102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1051;&#1045;&#1050;&#1062;&#1048;&#1048;\&#1051;&#1077;&#1082;&#1094;&#1080;&#1080;%20&#1044;&#1059;\&#1044;&#1072;&#1083;&#1077;&#1077;.docx!OLE_LINK108" TargetMode="External"/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98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10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06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05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00" TargetMode="External"/><Relationship Id="rId9" Type="http://schemas.openxmlformats.org/officeDocument/2006/relationships/oleObject" Target="file:///E:\&#1051;&#1045;&#1050;&#1062;&#1048;&#1048;\&#1051;&#1077;&#1082;&#1094;&#1080;&#1080;%20&#1044;&#1059;\&#1044;&#1072;&#1083;&#1077;&#1077;.docx!OLE_LINK10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1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&#1044;&#1072;&#1083;&#1077;&#1077;.docx!OLE_LINK112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_Hlk473317460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11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1051;&#1045;&#1050;&#1062;&#1048;&#1048;\&#1051;&#1077;&#1082;&#1094;&#1080;&#1080;%20&#1044;&#1059;\&#1044;&#1072;&#1083;&#1077;&#1077;.docx!OLE_LINK118" TargetMode="External"/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13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11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16" TargetMode="External"/><Relationship Id="rId11" Type="http://schemas.openxmlformats.org/officeDocument/2006/relationships/oleObject" Target="file:///E:\&#1051;&#1045;&#1050;&#1062;&#1048;&#1048;\&#1051;&#1077;&#1082;&#1094;&#1080;&#1080;%20&#1044;&#1059;\&#1044;&#1072;&#1083;&#1077;&#1077;.docx!OLE_LINK121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15" TargetMode="External"/><Relationship Id="rId10" Type="http://schemas.openxmlformats.org/officeDocument/2006/relationships/oleObject" Target="file:///E:\&#1051;&#1045;&#1050;&#1062;&#1048;&#1048;\&#1051;&#1077;&#1082;&#1094;&#1080;&#1080;%20&#1044;&#1059;\&#1044;&#1072;&#1083;&#1077;&#1077;.docx!OLE_LINK120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14" TargetMode="External"/><Relationship Id="rId9" Type="http://schemas.openxmlformats.org/officeDocument/2006/relationships/oleObject" Target="file:///E:\&#1051;&#1045;&#1050;&#1062;&#1048;&#1048;\&#1051;&#1077;&#1082;&#1094;&#1080;&#1080;%20&#1044;&#1059;\&#1044;&#1072;&#1083;&#1077;&#1077;.docx!OLE_LINK11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1051;&#1045;&#1050;&#1062;&#1048;&#1048;\&#1051;&#1077;&#1082;&#1094;&#1080;&#1080;%20&#1044;&#1059;\&#1044;&#1072;&#1083;&#1077;&#1077;.docx!OLE_LINK129" TargetMode="External"/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24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128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27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26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25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1051;&#1045;&#1050;&#1062;&#1048;&#1048;\&#1051;&#1077;&#1082;&#1094;&#1080;&#1080;%20&#1044;&#1059;\&#1044;&#1072;&#1083;&#1077;&#1077;.docx!OLE_LINK135" TargetMode="External"/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30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13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33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31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28" TargetMode="External"/><Relationship Id="rId9" Type="http://schemas.openxmlformats.org/officeDocument/2006/relationships/oleObject" Target="file:///E:\&#1051;&#1045;&#1050;&#1062;&#1048;&#1048;\&#1051;&#1077;&#1082;&#1094;&#1080;&#1080;%20&#1044;&#1059;\&#1044;&#1072;&#1083;&#1077;&#1077;.docx!OLE_LINK14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36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15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38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37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2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39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42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41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4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1044;&#1080;&#1092;&#1059;&#1088;&#1099;\6&#1044;&#1080;&#1092;&#1092;&#1091;&#1088;.docx!OLE_LINK3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F:\&#1044;&#1080;&#1092;&#1059;&#1088;&#1099;\6&#1044;&#1080;&#1092;&#1092;&#1091;&#1088;.docx!OLE_LINK16" TargetMode="External"/><Relationship Id="rId5" Type="http://schemas.openxmlformats.org/officeDocument/2006/relationships/oleObject" Target="file:///F:\&#1044;&#1080;&#1092;&#1059;&#1088;&#1099;\6&#1044;&#1080;&#1092;&#1092;&#1091;&#1088;.docx!OLE_LINK51" TargetMode="External"/><Relationship Id="rId4" Type="http://schemas.openxmlformats.org/officeDocument/2006/relationships/oleObject" Target="file:///F:\&#1044;&#1080;&#1092;&#1059;&#1088;&#1099;\6&#1044;&#1080;&#1092;&#1092;&#1091;&#1088;.docx!OLE_LINK2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43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_Hlk47339277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47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45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44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1051;&#1045;&#1050;&#1062;&#1048;&#1048;\&#1051;&#1077;&#1082;&#1094;&#1080;&#1080;%20&#1044;&#1059;\&#1044;&#1072;&#1083;&#1077;&#1077;.docx!OLE_LINK152" TargetMode="External"/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48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15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50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49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44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file:///F:\&#1044;&#1080;&#1092;&#1059;&#1088;&#1099;\6&#1044;&#1080;&#1092;&#1092;&#1091;&#1088;.docx!OLE_LINK21" TargetMode="External"/><Relationship Id="rId3" Type="http://schemas.openxmlformats.org/officeDocument/2006/relationships/oleObject" Target="file:///F:\&#1044;&#1080;&#1092;&#1059;&#1088;&#1099;\6&#1044;&#1080;&#1092;&#1092;&#1091;&#1088;.docx!OLE_LINK52" TargetMode="External"/><Relationship Id="rId7" Type="http://schemas.openxmlformats.org/officeDocument/2006/relationships/oleObject" Target="file:///F:\&#1044;&#1080;&#1092;&#1059;&#1088;&#1099;\6&#1044;&#1080;&#1092;&#1092;&#1091;&#1088;.docx!OLE_LINK5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F:\&#1044;&#1080;&#1092;&#1059;&#1088;&#1099;\6&#1044;&#1080;&#1092;&#1092;&#1091;&#1088;.docx!OLE_LINK51" TargetMode="External"/><Relationship Id="rId5" Type="http://schemas.openxmlformats.org/officeDocument/2006/relationships/oleObject" Target="file:///F:\&#1044;&#1080;&#1092;&#1059;&#1088;&#1099;\6&#1044;&#1080;&#1092;&#1092;&#1091;&#1088;.docx!OLE_LINK54" TargetMode="External"/><Relationship Id="rId4" Type="http://schemas.openxmlformats.org/officeDocument/2006/relationships/oleObject" Target="file:///F:\&#1044;&#1080;&#1092;&#1059;&#1088;&#1099;\6&#1044;&#1080;&#1092;&#1092;&#1091;&#1088;.docx!OLE_LINK5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1044;&#1080;&#1092;&#1059;&#1088;&#1099;\6&#1044;&#1080;&#1092;&#1092;&#1091;&#1088;.docx!OLE_LINK1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1044;&#1080;&#1092;&#1059;&#1088;&#1099;\6&#1044;&#1080;&#1092;&#1092;&#1091;&#1088;.docx!OLE_LINK57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8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file:///F:\&#1044;&#1080;&#1092;&#1059;&#1088;&#1099;\6&#1044;&#1080;&#1092;&#1092;&#1091;&#1088;.docx!OLE_LINK60" TargetMode="External"/><Relationship Id="rId5" Type="http://schemas.openxmlformats.org/officeDocument/2006/relationships/oleObject" Target="file:///F:\&#1044;&#1080;&#1092;&#1059;&#1088;&#1099;\6&#1044;&#1080;&#1092;&#1092;&#1091;&#1088;.docx!OLE_LINK59" TargetMode="External"/><Relationship Id="rId4" Type="http://schemas.openxmlformats.org/officeDocument/2006/relationships/oleObject" Target="file:///F:\&#1044;&#1080;&#1092;&#1059;&#1088;&#1099;\6&#1044;&#1080;&#1092;&#1092;&#1091;&#1088;.docx!OLE_LINK5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1044;&#1080;&#1092;&#1059;&#1088;&#1099;\6&#1044;&#1080;&#1092;&#1092;&#1091;&#1088;.docx!OLE_LINK60" TargetMode="External"/><Relationship Id="rId7" Type="http://schemas.openxmlformats.org/officeDocument/2006/relationships/oleObject" Target="file:///F:\&#1044;&#1080;&#1092;&#1059;&#1088;&#1099;\6&#1044;&#1080;&#1092;&#1092;&#1091;&#1088;.docx!OLE_LINK6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file:///F:\&#1044;&#1080;&#1092;&#1059;&#1088;&#1099;\6&#1044;&#1080;&#1092;&#1092;&#1091;&#1088;.docx!OLE_LINK52" TargetMode="External"/><Relationship Id="rId5" Type="http://schemas.openxmlformats.org/officeDocument/2006/relationships/oleObject" Target="file:///F:\&#1044;&#1080;&#1092;&#1059;&#1088;&#1099;\6&#1044;&#1080;&#1092;&#1092;&#1091;&#1088;.docx!OLE_LINK62" TargetMode="External"/><Relationship Id="rId4" Type="http://schemas.openxmlformats.org/officeDocument/2006/relationships/oleObject" Target="file:///F:\&#1044;&#1080;&#1092;&#1059;&#1088;&#1099;\6&#1044;&#1080;&#1092;&#1092;&#1091;&#1088;.docx!OLE_LINK6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&#1044;&#1086;&#1082;&#1091;&#1084;&#1077;&#1085;&#1090;1!OLE_LINK68" TargetMode="External"/><Relationship Id="rId3" Type="http://schemas.openxmlformats.org/officeDocument/2006/relationships/oleObject" Target="file:///F:\&#1044;&#1080;&#1092;&#1059;&#1088;&#1099;\6&#1044;&#1080;&#1092;&#1092;&#1091;&#1088;.docx!OLE_LINK51" TargetMode="External"/><Relationship Id="rId7" Type="http://schemas.openxmlformats.org/officeDocument/2006/relationships/oleObject" Target="&#1044;&#1086;&#1082;&#1091;&#1084;&#1077;&#1085;&#1090;1!OLE_LINK6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&#1044;&#1086;&#1082;&#1091;&#1084;&#1077;&#1085;&#1090;1!OLE_LINK66" TargetMode="External"/><Relationship Id="rId5" Type="http://schemas.openxmlformats.org/officeDocument/2006/relationships/oleObject" Target="&#1044;&#1086;&#1082;&#1091;&#1084;&#1077;&#1085;&#1090;1!OLE_LINK65" TargetMode="External"/><Relationship Id="rId10" Type="http://schemas.openxmlformats.org/officeDocument/2006/relationships/oleObject" Target="&#1044;&#1086;&#1082;&#1091;&#1084;&#1077;&#1085;&#1090;1!OLE_LINK70" TargetMode="External"/><Relationship Id="rId4" Type="http://schemas.openxmlformats.org/officeDocument/2006/relationships/oleObject" Target="file:///F:\&#1044;&#1080;&#1092;&#1059;&#1088;&#1099;\6&#1044;&#1080;&#1092;&#1092;&#1091;&#1088;.docx!OLE_LINK64" TargetMode="External"/><Relationship Id="rId9" Type="http://schemas.openxmlformats.org/officeDocument/2006/relationships/oleObject" Target="&#1044;&#1086;&#1082;&#1091;&#1084;&#1077;&#1085;&#1090;1!OLE_LINK69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1051;&#1045;&#1050;&#1062;&#1048;&#1048;\&#1051;&#1077;&#1082;&#1094;&#1080;&#1080;%20&#1044;&#1059;\&#1044;&#1072;&#1083;&#1077;&#1077;.docx!OLE_LINK86" TargetMode="External"/><Relationship Id="rId3" Type="http://schemas.openxmlformats.org/officeDocument/2006/relationships/oleObject" Target="&#1044;&#1086;&#1082;&#1091;&#1084;&#1077;&#1085;&#1090;1!OLE_LINK80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8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84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83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8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87" TargetMode="Externa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4</a:t>
            </a:r>
            <a:endParaRPr lang="ru-RU" sz="9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5299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43956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/>
              <a:t>Случай 1</a:t>
            </a:r>
            <a:r>
              <a:rPr lang="ru-RU" sz="2800" dirty="0" smtClean="0"/>
              <a:t>. </a:t>
            </a:r>
            <a:r>
              <a:rPr lang="ru-RU" sz="2600" dirty="0" smtClean="0"/>
              <a:t>Дискриминант характеристического уравнения больше нуля:                                  .</a:t>
            </a:r>
          </a:p>
          <a:p>
            <a:pPr>
              <a:buNone/>
            </a:pPr>
            <a:r>
              <a:rPr lang="ru-RU" sz="2700" dirty="0" smtClean="0"/>
              <a:t>Тогда это уравнение имеет </a:t>
            </a:r>
            <a:r>
              <a:rPr lang="ru-RU" sz="2800" dirty="0" smtClean="0"/>
              <a:t>два различных корня</a:t>
            </a:r>
          </a:p>
          <a:p>
            <a:pPr marL="90488" indent="-90488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dirty="0" smtClean="0"/>
              <a:t> В этом случае функции                  и                   линейно независимые решения ДУ        и они образуют </a:t>
            </a:r>
            <a:r>
              <a:rPr lang="ru-RU" sz="2800" b="1" i="1" dirty="0" smtClean="0"/>
              <a:t>фундаментальную систему решений</a:t>
            </a:r>
            <a:r>
              <a:rPr lang="ru-RU" sz="2800" i="1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dirty="0" smtClean="0"/>
              <a:t>Общее решение запишем в виде:</a:t>
            </a:r>
          </a:p>
          <a:p>
            <a:pPr>
              <a:buNone/>
            </a:pPr>
            <a:r>
              <a:rPr lang="ru-RU" sz="2800" dirty="0" smtClean="0"/>
              <a:t> </a:t>
            </a:r>
            <a:r>
              <a:rPr lang="ru-RU" sz="2600" dirty="0" smtClean="0">
                <a:solidFill>
                  <a:srgbClr val="C00000"/>
                </a:solidFill>
              </a:rPr>
              <a:t>Пример</a:t>
            </a:r>
            <a:r>
              <a:rPr lang="ru-RU" sz="2800" dirty="0" smtClean="0"/>
              <a:t>. </a:t>
            </a:r>
            <a:r>
              <a:rPr lang="ru-RU" sz="2600" dirty="0" smtClean="0"/>
              <a:t>Решить уравнение </a:t>
            </a:r>
            <a:r>
              <a:rPr lang="ru-RU" sz="2800" dirty="0" smtClean="0"/>
              <a:t>                               .</a:t>
            </a:r>
          </a:p>
          <a:p>
            <a:pPr>
              <a:buNone/>
            </a:pPr>
            <a:r>
              <a:rPr lang="ru-RU" sz="2800" dirty="0" smtClean="0"/>
              <a:t> </a:t>
            </a:r>
            <a:r>
              <a:rPr lang="ru-RU" sz="2600" dirty="0" smtClean="0"/>
              <a:t>Решение</a:t>
            </a:r>
            <a:r>
              <a:rPr lang="ru-RU" sz="2800" dirty="0" smtClean="0"/>
              <a:t>. </a:t>
            </a:r>
            <a:r>
              <a:rPr lang="ru-RU" sz="2600" dirty="0" smtClean="0"/>
              <a:t>Выпишем характеристическое уравнение</a:t>
            </a:r>
          </a:p>
          <a:p>
            <a:pPr>
              <a:buNone/>
            </a:pPr>
            <a:r>
              <a:rPr lang="ru-RU" sz="2600" dirty="0" smtClean="0"/>
              <a:t>                                   Дискриминант</a:t>
            </a:r>
          </a:p>
          <a:p>
            <a:pPr>
              <a:buNone/>
            </a:pPr>
            <a:r>
              <a:rPr lang="ru-RU" sz="2800" dirty="0" smtClean="0"/>
              <a:t> Корни                                 Общее решение:</a:t>
            </a:r>
            <a:endParaRPr lang="ru-RU" sz="2800" dirty="0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4144963" y="1638300"/>
          <a:ext cx="1109662" cy="641350"/>
        </p:xfrm>
        <a:graphic>
          <a:graphicData uri="http://schemas.openxmlformats.org/presentationml/2006/ole">
            <p:oleObj spid="_x0000_s32772" name="Документ" r:id="rId4" imgW="1108883" imgH="640823" progId="Word.Document.12">
              <p:link updateAutomatic="1"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5718175" y="1638300"/>
          <a:ext cx="1171575" cy="641350"/>
        </p:xfrm>
        <a:graphic>
          <a:graphicData uri="http://schemas.openxmlformats.org/presentationml/2006/ole">
            <p:oleObj spid="_x0000_s32773" name="Документ" r:id="rId5" imgW="1171167" imgH="640823" progId="Word.Document.12">
              <p:link updateAutomatic="1"/>
            </p:oleObj>
          </a:graphicData>
        </a:graphic>
      </p:graphicFrame>
      <p:sp>
        <p:nvSpPr>
          <p:cNvPr id="8" name="Овал 7"/>
          <p:cNvSpPr/>
          <p:nvPr/>
        </p:nvSpPr>
        <p:spPr>
          <a:xfrm>
            <a:off x="4500562" y="2143116"/>
            <a:ext cx="428628" cy="428628"/>
          </a:xfrm>
          <a:prstGeom prst="ellipse">
            <a:avLst/>
          </a:prstGeom>
          <a:solidFill>
            <a:srgbClr val="FFFF00">
              <a:alpha val="69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5646738" y="3067050"/>
          <a:ext cx="2773317" cy="719140"/>
        </p:xfrm>
        <a:graphic>
          <a:graphicData uri="http://schemas.openxmlformats.org/presentationml/2006/ole">
            <p:oleObj spid="_x0000_s32774" name="Документ" r:id="rId6" imgW="2473024" imgH="640823" progId="Word.Document.12">
              <p:link updateAutomatic="1"/>
            </p:oleObj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429124" y="3857628"/>
          <a:ext cx="2363787" cy="555625"/>
        </p:xfrm>
        <a:graphic>
          <a:graphicData uri="http://schemas.openxmlformats.org/presentationml/2006/ole">
            <p:oleObj spid="_x0000_s32775" name="Документ" r:id="rId7" imgW="2364296" imgH="555860" progId="Word.Document.12">
              <p:link updateAutomatic="1"/>
            </p:oleObj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642910" y="4786322"/>
          <a:ext cx="2062162" cy="531812"/>
        </p:xfrm>
        <a:graphic>
          <a:graphicData uri="http://schemas.openxmlformats.org/presentationml/2006/ole">
            <p:oleObj spid="_x0000_s32776" name="Документ" r:id="rId8" imgW="2061874" imgH="532459" progId="Word.Document.12">
              <p:link updateAutomatic="1"/>
            </p:oleObj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5214942" y="4857760"/>
          <a:ext cx="2674937" cy="469900"/>
        </p:xfrm>
        <a:graphic>
          <a:graphicData uri="http://schemas.openxmlformats.org/presentationml/2006/ole">
            <p:oleObj spid="_x0000_s32777" name="Документ" r:id="rId9" imgW="2674279" imgH="470177" progId="Word.Document.12">
              <p:link updateAutomatic="1"/>
            </p:oleObj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1571604" y="5286388"/>
          <a:ext cx="2341563" cy="585788"/>
        </p:xfrm>
        <a:graphic>
          <a:graphicData uri="http://schemas.openxmlformats.org/presentationml/2006/ole">
            <p:oleObj spid="_x0000_s32778" name="Документ" r:id="rId10" imgW="2340895" imgH="586101" progId="Word.Document.12">
              <p:link updateAutomatic="1"/>
            </p:oleObj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3071802" y="5715016"/>
          <a:ext cx="2597150" cy="625475"/>
        </p:xfrm>
        <a:graphic>
          <a:graphicData uri="http://schemas.openxmlformats.org/presentationml/2006/ole">
            <p:oleObj spid="_x0000_s32779" name="Документ" r:id="rId11" imgW="2596874" imgH="624982" progId="Word.Document.12">
              <p:link updateAutomatic="1"/>
            </p:oleObj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2717800" y="709613"/>
          <a:ext cx="2255838" cy="609600"/>
        </p:xfrm>
        <a:graphic>
          <a:graphicData uri="http://schemas.openxmlformats.org/presentationml/2006/ole">
            <p:oleObj spid="_x0000_s32780" name="Документ" r:id="rId12" imgW="2255568" imgH="609862" progId="Word.Document.12">
              <p:link updateAutomatic="1"/>
            </p:oleObj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7718425" y="1138238"/>
          <a:ext cx="930275" cy="585787"/>
        </p:xfrm>
        <a:graphic>
          <a:graphicData uri="http://schemas.openxmlformats.org/presentationml/2006/ole">
            <p:oleObj spid="_x0000_s32781" name="Документ" r:id="rId13" imgW="930309" imgH="586101" progId="Word.Document.12">
              <p:link updateAutomatic="1"/>
            </p:oleObj>
          </a:graphicData>
        </a:graphic>
      </p:graphicFrame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43956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/>
              <a:t>Случай 2</a:t>
            </a:r>
            <a:r>
              <a:rPr lang="ru-RU" sz="2800" dirty="0" smtClean="0"/>
              <a:t>. </a:t>
            </a:r>
            <a:r>
              <a:rPr lang="ru-RU" sz="2600" dirty="0" smtClean="0"/>
              <a:t>Дискриминант характеристического уравнения равен нулю:                                  .</a:t>
            </a:r>
          </a:p>
          <a:p>
            <a:pPr>
              <a:buNone/>
            </a:pPr>
            <a:r>
              <a:rPr lang="ru-RU" sz="2700" dirty="0" smtClean="0"/>
              <a:t>Тогда это уравнение имеет </a:t>
            </a:r>
            <a:r>
              <a:rPr lang="ru-RU" sz="2800" dirty="0" smtClean="0"/>
              <a:t>два равных корня</a:t>
            </a:r>
          </a:p>
          <a:p>
            <a:pPr marL="90488" indent="-90488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dirty="0" smtClean="0"/>
              <a:t> В этом случае функция              - одно из частных решений. Второе, линейно независимое от первого, будем искать в виде:               . </a:t>
            </a:r>
          </a:p>
          <a:p>
            <a:pPr marL="90488" indent="-90488">
              <a:spcBef>
                <a:spcPts val="0"/>
              </a:spcBef>
              <a:buNone/>
            </a:pPr>
            <a:r>
              <a:rPr lang="ru-RU" sz="2800" dirty="0" smtClean="0"/>
              <a:t>Убедимся, что это решение уравнения       : подставим</a:t>
            </a:r>
          </a:p>
          <a:p>
            <a:pPr marL="90488" indent="-90488">
              <a:spcBef>
                <a:spcPts val="600"/>
              </a:spcBef>
              <a:spcAft>
                <a:spcPts val="600"/>
              </a:spcAft>
              <a:buNone/>
            </a:pPr>
            <a:endParaRPr lang="ru-RU" sz="2800" dirty="0" smtClean="0"/>
          </a:p>
        </p:txBody>
      </p:sp>
      <p:sp>
        <p:nvSpPr>
          <p:cNvPr id="8" name="Овал 7"/>
          <p:cNvSpPr/>
          <p:nvPr/>
        </p:nvSpPr>
        <p:spPr>
          <a:xfrm>
            <a:off x="6286512" y="3071810"/>
            <a:ext cx="428628" cy="428628"/>
          </a:xfrm>
          <a:prstGeom prst="ellipse">
            <a:avLst/>
          </a:prstGeom>
          <a:solidFill>
            <a:srgbClr val="FFFF00">
              <a:alpha val="69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2714612" y="785794"/>
          <a:ext cx="2255838" cy="609600"/>
        </p:xfrm>
        <a:graphic>
          <a:graphicData uri="http://schemas.openxmlformats.org/presentationml/2006/ole">
            <p:oleObj spid="_x0000_s33804" name="Документ" r:id="rId3" imgW="2255568" imgH="609862" progId="Word.Document.12">
              <p:link updateAutomatic="1"/>
            </p:oleObj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7146925" y="1209675"/>
          <a:ext cx="1489075" cy="585788"/>
        </p:xfrm>
        <a:graphic>
          <a:graphicData uri="http://schemas.openxmlformats.org/presentationml/2006/ole">
            <p:oleObj spid="_x0000_s33806" name="Документ" r:id="rId4" imgW="1488711" imgH="586101" progId="Word.Document.12">
              <p:link updateAutomatic="1"/>
            </p:oleObj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4000500" y="1714500"/>
          <a:ext cx="1031875" cy="625475"/>
        </p:xfrm>
        <a:graphic>
          <a:graphicData uri="http://schemas.openxmlformats.org/presentationml/2006/ole">
            <p:oleObj spid="_x0000_s33807" name="Документ" r:id="rId5" imgW="1031477" imgH="624982" progId="Word.Document.12">
              <p:link updateAutomatic="1"/>
            </p:oleObj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3714744" y="2571744"/>
          <a:ext cx="1249362" cy="625475"/>
        </p:xfrm>
        <a:graphic>
          <a:graphicData uri="http://schemas.openxmlformats.org/presentationml/2006/ole">
            <p:oleObj spid="_x0000_s33809" name="Документ" r:id="rId6" imgW="1248573" imgH="624982" progId="Word.Document.12">
              <p:link updateAutomatic="1"/>
            </p:oleObj>
          </a:graphicData>
        </a:graphic>
      </p:graphicFrame>
      <p:graphicFrame>
        <p:nvGraphicFramePr>
          <p:cNvPr id="33811" name="Object 19"/>
          <p:cNvGraphicFramePr>
            <a:graphicFrameLocks noChangeAspect="1"/>
          </p:cNvGraphicFramePr>
          <p:nvPr/>
        </p:nvGraphicFramePr>
        <p:xfrm>
          <a:off x="860425" y="3495675"/>
          <a:ext cx="2217738" cy="625475"/>
        </p:xfrm>
        <a:graphic>
          <a:graphicData uri="http://schemas.openxmlformats.org/presentationml/2006/ole">
            <p:oleObj spid="_x0000_s33811" name="Документ" r:id="rId7" imgW="2217045" imgH="624982" progId="Word.Document.12">
              <p:link updateAutomatic="1"/>
            </p:oleObj>
          </a:graphicData>
        </a:graphic>
      </p:graphicFrame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3359150" y="3573463"/>
          <a:ext cx="3429000" cy="469900"/>
        </p:xfrm>
        <a:graphic>
          <a:graphicData uri="http://schemas.openxmlformats.org/presentationml/2006/ole">
            <p:oleObj spid="_x0000_s33812" name="Equation" r:id="rId8" imgW="3429000" imgH="469800" progId="Equation.DSMT4">
              <p:link updateAutomatic="1"/>
            </p:oleObj>
          </a:graphicData>
        </a:graphic>
      </p:graphicFrame>
      <p:graphicFrame>
        <p:nvGraphicFramePr>
          <p:cNvPr id="33813" name="Object 21"/>
          <p:cNvGraphicFramePr>
            <a:graphicFrameLocks noChangeAspect="1"/>
          </p:cNvGraphicFramePr>
          <p:nvPr/>
        </p:nvGraphicFramePr>
        <p:xfrm>
          <a:off x="1503363" y="4067175"/>
          <a:ext cx="5851525" cy="741363"/>
        </p:xfrm>
        <a:graphic>
          <a:graphicData uri="http://schemas.openxmlformats.org/presentationml/2006/ole">
            <p:oleObj spid="_x0000_s33813" name="Документ" r:id="rId9" imgW="5851877" imgH="741627" progId="Word.Document.12">
              <p:link updateAutomatic="1"/>
            </p:oleObj>
          </a:graphicData>
        </a:graphic>
      </p:graphicFrame>
      <p:graphicFrame>
        <p:nvGraphicFramePr>
          <p:cNvPr id="33814" name="Object 22"/>
          <p:cNvGraphicFramePr>
            <a:graphicFrameLocks noChangeAspect="1"/>
          </p:cNvGraphicFramePr>
          <p:nvPr/>
        </p:nvGraphicFramePr>
        <p:xfrm>
          <a:off x="2146300" y="4638675"/>
          <a:ext cx="4565650" cy="741363"/>
        </p:xfrm>
        <a:graphic>
          <a:graphicData uri="http://schemas.openxmlformats.org/presentationml/2006/ole">
            <p:oleObj spid="_x0000_s33814" name="Документ" r:id="rId10" imgW="4565501" imgH="741627" progId="Word.Document.12">
              <p:link updateAutomatic="1"/>
            </p:oleObj>
          </a:graphicData>
        </a:graphic>
      </p:graphicFrame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1931988" y="5138738"/>
          <a:ext cx="5200650" cy="1531937"/>
        </p:xfrm>
        <a:graphic>
          <a:graphicData uri="http://schemas.openxmlformats.org/presentationml/2006/ole">
            <p:oleObj spid="_x0000_s33815" name="Документ" r:id="rId11" imgW="5200228" imgH="1532575" progId="Word.Document.12">
              <p:link updateAutomatic="1"/>
            </p:oleObj>
          </a:graphicData>
        </a:graphic>
      </p:graphicFrame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357166"/>
            <a:ext cx="8501122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Таким образом, линейно независимые функции</a:t>
            </a:r>
          </a:p>
          <a:p>
            <a:pPr>
              <a:buNone/>
            </a:pPr>
            <a:r>
              <a:rPr lang="ru-RU" sz="2800" dirty="0" smtClean="0"/>
              <a:t>                                             и </a:t>
            </a:r>
          </a:p>
          <a:p>
            <a:pPr>
              <a:buNone/>
            </a:pPr>
            <a:r>
              <a:rPr lang="ru-RU" sz="2800" dirty="0" smtClean="0"/>
              <a:t>образуют </a:t>
            </a:r>
            <a:r>
              <a:rPr lang="ru-RU" sz="2800" b="1" i="1" dirty="0" smtClean="0"/>
              <a:t>фундаментальную систему решений </a:t>
            </a:r>
            <a:r>
              <a:rPr lang="ru-RU" sz="2800" dirty="0" smtClean="0"/>
              <a:t>уравнения         и общее решение имеет вид: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600" dirty="0" smtClean="0"/>
          </a:p>
          <a:p>
            <a:pPr>
              <a:buNone/>
            </a:pPr>
            <a:r>
              <a:rPr lang="ru-RU" sz="2600" dirty="0" smtClean="0">
                <a:solidFill>
                  <a:srgbClr val="C00000"/>
                </a:solidFill>
              </a:rPr>
              <a:t>Пример.</a:t>
            </a:r>
            <a:r>
              <a:rPr lang="ru-RU" sz="2600" dirty="0" smtClean="0"/>
              <a:t> Решить уравнение</a:t>
            </a:r>
          </a:p>
          <a:p>
            <a:pPr>
              <a:buNone/>
            </a:pPr>
            <a:r>
              <a:rPr lang="ru-RU" sz="2600" dirty="0" smtClean="0"/>
              <a:t>Решение. Характеристическое уравнение</a:t>
            </a:r>
          </a:p>
          <a:p>
            <a:pPr>
              <a:buNone/>
            </a:pPr>
            <a:r>
              <a:rPr lang="ru-RU" sz="2600" dirty="0" smtClean="0"/>
              <a:t>   имеет два равных корня   </a:t>
            </a:r>
          </a:p>
          <a:p>
            <a:pPr>
              <a:buNone/>
            </a:pPr>
            <a:r>
              <a:rPr lang="ru-RU" sz="2600" dirty="0" smtClean="0"/>
              <a:t>Общее решение уравнения имеет вид</a:t>
            </a:r>
            <a:endParaRPr lang="ru-RU" sz="2600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860675" y="781050"/>
          <a:ext cx="1031875" cy="625475"/>
        </p:xfrm>
        <a:graphic>
          <a:graphicData uri="http://schemas.openxmlformats.org/presentationml/2006/ole">
            <p:oleObj spid="_x0000_s34818" name="Документ" r:id="rId3" imgW="1031477" imgH="624982" progId="Word.Document.12">
              <p:link updateAutomatic="1"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502150" y="781050"/>
          <a:ext cx="1249363" cy="625475"/>
        </p:xfrm>
        <a:graphic>
          <a:graphicData uri="http://schemas.openxmlformats.org/presentationml/2006/ole">
            <p:oleObj spid="_x0000_s34819" name="Документ" r:id="rId4" imgW="1248573" imgH="624982" progId="Word.Document.12">
              <p:link updateAutomatic="1"/>
            </p:oleObj>
          </a:graphicData>
        </a:graphic>
      </p:graphicFrame>
      <p:sp>
        <p:nvSpPr>
          <p:cNvPr id="6" name="Овал 5"/>
          <p:cNvSpPr/>
          <p:nvPr/>
        </p:nvSpPr>
        <p:spPr>
          <a:xfrm>
            <a:off x="2500298" y="1857364"/>
            <a:ext cx="428628" cy="428628"/>
          </a:xfrm>
          <a:prstGeom prst="ellipse">
            <a:avLst/>
          </a:prstGeom>
          <a:solidFill>
            <a:srgbClr val="FFFF00">
              <a:alpha val="69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000363" y="2357430"/>
          <a:ext cx="2833949" cy="714380"/>
        </p:xfrm>
        <a:graphic>
          <a:graphicData uri="http://schemas.openxmlformats.org/presentationml/2006/ole">
            <p:oleObj spid="_x0000_s34820" name="Документ" r:id="rId5" imgW="2480585" imgH="624982" progId="Word.Document.12">
              <p:link updateAutomatic="1"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357686" y="3357562"/>
          <a:ext cx="2363787" cy="555625"/>
        </p:xfrm>
        <a:graphic>
          <a:graphicData uri="http://schemas.openxmlformats.org/presentationml/2006/ole">
            <p:oleObj spid="_x0000_s34821" name="Документ" r:id="rId6" imgW="2364296" imgH="555860" progId="Word.Document.12">
              <p:link updateAutomatic="1"/>
            </p:oleObj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6361113" y="3781425"/>
          <a:ext cx="2062162" cy="531813"/>
        </p:xfrm>
        <a:graphic>
          <a:graphicData uri="http://schemas.openxmlformats.org/presentationml/2006/ole">
            <p:oleObj spid="_x0000_s34822" name="Документ" r:id="rId7" imgW="2061874" imgH="532459" progId="Word.Document.12">
              <p:link updateAutomatic="1"/>
            </p:oleObj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214810" y="4286256"/>
          <a:ext cx="1543050" cy="585788"/>
        </p:xfrm>
        <a:graphic>
          <a:graphicData uri="http://schemas.openxmlformats.org/presentationml/2006/ole">
            <p:oleObj spid="_x0000_s34823" name="Документ" r:id="rId8" imgW="1542355" imgH="586101" progId="Word.Document.12">
              <p:link updateAutomatic="1"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3074988" y="5210175"/>
          <a:ext cx="2535237" cy="625475"/>
        </p:xfrm>
        <a:graphic>
          <a:graphicData uri="http://schemas.openxmlformats.org/presentationml/2006/ole">
            <p:oleObj spid="_x0000_s34824" name="Документ" r:id="rId9" imgW="2534949" imgH="624982" progId="Word.Document.12">
              <p:link updateAutomatic="1"/>
            </p:oleObj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85728"/>
            <a:ext cx="8329642" cy="6215106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Случай 3. </a:t>
            </a:r>
            <a:r>
              <a:rPr lang="ru-RU" sz="2800" dirty="0" smtClean="0"/>
              <a:t>Дискриминант характеристического уравнения меньше нуля. Корни его – два комплексных сопряженных числа</a:t>
            </a:r>
          </a:p>
          <a:p>
            <a:pPr>
              <a:buNone/>
            </a:pPr>
            <a:endParaRPr lang="ru-RU" sz="12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                                      ,     где</a:t>
            </a:r>
          </a:p>
          <a:p>
            <a:pPr>
              <a:spcBef>
                <a:spcPts val="1800"/>
              </a:spcBef>
              <a:buNone/>
            </a:pPr>
            <a:r>
              <a:rPr lang="ru-RU" sz="2800" dirty="0" smtClean="0"/>
              <a:t>Соответствующие решения</a:t>
            </a:r>
          </a:p>
          <a:p>
            <a:pPr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spcBef>
                <a:spcPts val="1200"/>
              </a:spcBef>
              <a:buNone/>
            </a:pPr>
            <a:r>
              <a:rPr lang="ru-RU" sz="2800" dirty="0" smtClean="0"/>
              <a:t>      - это </a:t>
            </a:r>
            <a:r>
              <a:rPr lang="ru-RU" sz="2800" i="1" dirty="0" smtClean="0"/>
              <a:t>комплексные</a:t>
            </a:r>
            <a:r>
              <a:rPr lang="ru-RU" sz="2800" dirty="0" smtClean="0"/>
              <a:t> функции.</a:t>
            </a:r>
          </a:p>
          <a:p>
            <a:pPr>
              <a:spcBef>
                <a:spcPts val="0"/>
              </a:spcBef>
              <a:buNone/>
            </a:pPr>
            <a:endParaRPr lang="ru-RU" sz="14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Найдём два </a:t>
            </a:r>
            <a:r>
              <a:rPr lang="ru-RU" sz="2800" i="1" dirty="0" smtClean="0"/>
              <a:t>действительных</a:t>
            </a:r>
            <a:r>
              <a:rPr lang="ru-RU" sz="2800" dirty="0" smtClean="0"/>
              <a:t> частных решения ДУ  </a:t>
            </a:r>
            <a:endParaRPr lang="ru-RU" sz="2800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806450" y="1928813"/>
          <a:ext cx="3309938" cy="585787"/>
        </p:xfrm>
        <a:graphic>
          <a:graphicData uri="http://schemas.openxmlformats.org/presentationml/2006/ole">
            <p:oleObj spid="_x0000_s35842" name="Документ" r:id="rId3" imgW="3309727" imgH="586101" progId="Word.Document.12">
              <p:link updateAutomatic="1"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5286380" y="1571612"/>
          <a:ext cx="3232150" cy="1136650"/>
        </p:xfrm>
        <a:graphic>
          <a:graphicData uri="http://schemas.openxmlformats.org/presentationml/2006/ole">
            <p:oleObj spid="_x0000_s35843" name="Документ" r:id="rId4" imgW="3232321" imgH="1136561" progId="Word.Document.12">
              <p:link updateAutomatic="1"/>
            </p:oleObj>
          </a:graphicData>
        </a:graphic>
      </p:graphicFrame>
      <p:sp>
        <p:nvSpPr>
          <p:cNvPr id="6" name="Овал 5"/>
          <p:cNvSpPr/>
          <p:nvPr/>
        </p:nvSpPr>
        <p:spPr>
          <a:xfrm>
            <a:off x="8358214" y="4214818"/>
            <a:ext cx="428628" cy="428628"/>
          </a:xfrm>
          <a:prstGeom prst="ellipse">
            <a:avLst/>
          </a:prstGeom>
          <a:solidFill>
            <a:srgbClr val="FFFF00">
              <a:alpha val="69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111250" y="4860925"/>
          <a:ext cx="7150100" cy="838200"/>
        </p:xfrm>
        <a:graphic>
          <a:graphicData uri="http://schemas.openxmlformats.org/presentationml/2006/ole">
            <p:oleObj spid="_x0000_s35844" name="Equation" r:id="rId5" imgW="7149960" imgH="838080" progId="Equation.DSMT4">
              <p:link updateAutomatic="1"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928662" y="3071810"/>
          <a:ext cx="7292975" cy="647700"/>
        </p:xfrm>
        <a:graphic>
          <a:graphicData uri="http://schemas.openxmlformats.org/presentationml/2006/ole">
            <p:oleObj spid="_x0000_s35845" name="Документ" r:id="rId6" imgW="7292704" imgH="648383" progId="Word.Document.12">
              <p:link updateAutomatic="1"/>
            </p:oleObj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Решения                     образуют </a:t>
            </a:r>
            <a:r>
              <a:rPr lang="ru-RU" sz="2800" b="1" dirty="0" smtClean="0"/>
              <a:t>фундаментальную </a:t>
            </a:r>
          </a:p>
          <a:p>
            <a:pPr>
              <a:buNone/>
            </a:pPr>
            <a:r>
              <a:rPr lang="ru-RU" sz="2800" b="1" dirty="0" smtClean="0"/>
              <a:t>    систему решений</a:t>
            </a:r>
            <a:r>
              <a:rPr lang="ru-RU" sz="2800" dirty="0" smtClean="0"/>
              <a:t>, т.к. </a:t>
            </a:r>
          </a:p>
          <a:p>
            <a:pPr>
              <a:buNone/>
            </a:pPr>
            <a:r>
              <a:rPr lang="ru-RU" sz="2800" dirty="0" smtClean="0"/>
              <a:t>                                               (доказать самостоятельно)</a:t>
            </a:r>
          </a:p>
          <a:p>
            <a:pPr>
              <a:buNone/>
            </a:pPr>
            <a:r>
              <a:rPr lang="ru-RU" sz="2800" dirty="0" smtClean="0"/>
              <a:t>Итак, общее решение уравнения        в случае 3:</a:t>
            </a:r>
          </a:p>
          <a:p>
            <a:pPr>
              <a:buNone/>
            </a:pPr>
            <a:endParaRPr lang="ru-RU" sz="3600" dirty="0" smtClean="0"/>
          </a:p>
          <a:p>
            <a:pPr>
              <a:buNone/>
            </a:pPr>
            <a:endParaRPr lang="ru-RU" sz="2600" dirty="0" smtClean="0"/>
          </a:p>
          <a:p>
            <a:pPr>
              <a:buNone/>
            </a:pPr>
            <a:r>
              <a:rPr lang="ru-RU" sz="2600" dirty="0" smtClean="0">
                <a:solidFill>
                  <a:srgbClr val="C00000"/>
                </a:solidFill>
              </a:rPr>
              <a:t>Пример</a:t>
            </a:r>
            <a:r>
              <a:rPr lang="ru-RU" sz="2600" dirty="0" smtClean="0"/>
              <a:t>. Решить уравнение</a:t>
            </a:r>
          </a:p>
          <a:p>
            <a:pPr>
              <a:buNone/>
            </a:pPr>
            <a:r>
              <a:rPr lang="ru-RU" sz="2600" dirty="0" smtClean="0"/>
              <a:t>Решение. Характеристическое уравнение</a:t>
            </a:r>
          </a:p>
          <a:p>
            <a:pPr>
              <a:buNone/>
            </a:pPr>
            <a:r>
              <a:rPr lang="ru-RU" sz="2600" dirty="0" smtClean="0"/>
              <a:t>Дискриминант                                          . Корни </a:t>
            </a:r>
          </a:p>
          <a:p>
            <a:pPr>
              <a:buNone/>
            </a:pPr>
            <a:r>
              <a:rPr lang="ru-RU" sz="2600" dirty="0" smtClean="0"/>
              <a:t>  т.е.                             Тогда общее решение имеет вид:</a:t>
            </a:r>
            <a:endParaRPr lang="ru-RU" sz="2600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217738" y="352425"/>
          <a:ext cx="1085850" cy="585788"/>
        </p:xfrm>
        <a:graphic>
          <a:graphicData uri="http://schemas.openxmlformats.org/presentationml/2006/ole">
            <p:oleObj spid="_x0000_s36866" name="Документ" r:id="rId3" imgW="1085121" imgH="586101" progId="Word.Document.12">
              <p:link updateAutomatic="1"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289425" y="852488"/>
          <a:ext cx="1922463" cy="641350"/>
        </p:xfrm>
        <a:graphic>
          <a:graphicData uri="http://schemas.openxmlformats.org/presentationml/2006/ole">
            <p:oleObj spid="_x0000_s36867" name="Документ" r:id="rId4" imgW="1922183" imgH="640823" progId="Word.Document.12">
              <p:link updateAutomatic="1"/>
            </p:oleObj>
          </a:graphicData>
        </a:graphic>
      </p:graphicFrame>
      <p:sp>
        <p:nvSpPr>
          <p:cNvPr id="6" name="Овал 5"/>
          <p:cNvSpPr/>
          <p:nvPr/>
        </p:nvSpPr>
        <p:spPr>
          <a:xfrm>
            <a:off x="5643570" y="1928802"/>
            <a:ext cx="428628" cy="428628"/>
          </a:xfrm>
          <a:prstGeom prst="ellipse">
            <a:avLst/>
          </a:prstGeom>
          <a:solidFill>
            <a:srgbClr val="FFFF00">
              <a:alpha val="69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147888" y="2484438"/>
          <a:ext cx="4676775" cy="747712"/>
        </p:xfrm>
        <a:graphic>
          <a:graphicData uri="http://schemas.openxmlformats.org/presentationml/2006/ole">
            <p:oleObj spid="_x0000_s36868" name="Документ" r:id="rId5" imgW="4053542" imgH="648383" progId="Word.Document.12">
              <p:link updateAutomatic="1"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646613" y="3495675"/>
          <a:ext cx="2363787" cy="555625"/>
        </p:xfrm>
        <a:graphic>
          <a:graphicData uri="http://schemas.openxmlformats.org/presentationml/2006/ole">
            <p:oleObj spid="_x0000_s36869" name="Документ" r:id="rId6" imgW="2364296" imgH="555860" progId="Word.Document.12">
              <p:link updateAutomatic="1"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6432550" y="3924300"/>
          <a:ext cx="2078038" cy="531813"/>
        </p:xfrm>
        <a:graphic>
          <a:graphicData uri="http://schemas.openxmlformats.org/presentationml/2006/ole">
            <p:oleObj spid="_x0000_s36870" name="Документ" r:id="rId7" imgW="2077715" imgH="532459" progId="Word.Document.12">
              <p:link updateAutomatic="1"/>
            </p:oleObj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2716213" y="4495800"/>
          <a:ext cx="2938462" cy="469900"/>
        </p:xfrm>
        <a:graphic>
          <a:graphicData uri="http://schemas.openxmlformats.org/presentationml/2006/ole">
            <p:oleObj spid="_x0000_s36873" name="Документ" r:id="rId8" imgW="2937819" imgH="470177" progId="Word.Document.12">
              <p:link updateAutomatic="1"/>
            </p:oleObj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6932613" y="4424363"/>
          <a:ext cx="1581150" cy="547687"/>
        </p:xfrm>
        <a:graphic>
          <a:graphicData uri="http://schemas.openxmlformats.org/presentationml/2006/ole">
            <p:oleObj spid="_x0000_s36874" name="Документ" r:id="rId9" imgW="1581238" imgH="547580" progId="Word.Document.12">
              <p:link updateAutomatic="1"/>
            </p:oleObj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1360488" y="4924425"/>
          <a:ext cx="1814512" cy="547688"/>
        </p:xfrm>
        <a:graphic>
          <a:graphicData uri="http://schemas.openxmlformats.org/presentationml/2006/ole">
            <p:oleObj spid="_x0000_s36875" name="Документ" r:id="rId10" imgW="1814175" imgH="547580" progId="Word.Document.12">
              <p:link updateAutomatic="1"/>
            </p:oleObj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2646363" y="5424488"/>
          <a:ext cx="4092575" cy="647700"/>
        </p:xfrm>
        <a:graphic>
          <a:graphicData uri="http://schemas.openxmlformats.org/presentationml/2006/ole">
            <p:oleObj spid="_x0000_s36876" name="Документ" r:id="rId11" imgW="4092065" imgH="648383" progId="Word.Document.12">
              <p:link updateAutomatic="1"/>
            </p:oleObj>
          </a:graphicData>
        </a:graphic>
      </p:graphicFrame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9" name="Object 3"/>
          <p:cNvGraphicFramePr>
            <a:graphicFrameLocks noChangeAspect="1"/>
          </p:cNvGraphicFramePr>
          <p:nvPr>
            <p:ph idx="1"/>
          </p:nvPr>
        </p:nvGraphicFramePr>
        <p:xfrm>
          <a:off x="2714625" y="1952625"/>
          <a:ext cx="3632200" cy="1296988"/>
        </p:xfrm>
        <a:graphic>
          <a:graphicData uri="http://schemas.openxmlformats.org/presentationml/2006/ole">
            <p:oleObj spid="_x0000_s49154" name="Equation" r:id="rId3" imgW="3771720" imgH="1346040" progId="Equation.DSMT4">
              <p:embed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85786" y="428604"/>
            <a:ext cx="80010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</a:rPr>
              <a:t>Задача 5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</a:rPr>
              <a:t>(для самостоятельного решения)</a:t>
            </a:r>
          </a:p>
          <a:p>
            <a:pPr>
              <a:buNone/>
            </a:pP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</a:rPr>
              <a:t>Решить дифференциальное уравнение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Линейные ДУ 2 порядка с постоянными коэффициентами с правой частью (неоднородные)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214554"/>
            <a:ext cx="8929718" cy="44291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Общий вид:</a:t>
            </a:r>
            <a:r>
              <a:rPr lang="en-US" sz="2800" dirty="0" smtClean="0"/>
              <a:t>                                              </a:t>
            </a:r>
            <a:r>
              <a:rPr lang="ru-RU" sz="2800" dirty="0" smtClean="0"/>
              <a:t> где</a:t>
            </a:r>
            <a:r>
              <a:rPr lang="en-US" sz="2800" dirty="0" smtClean="0"/>
              <a:t>    </a:t>
            </a:r>
            <a:r>
              <a:rPr lang="ru-RU" sz="2800" dirty="0" smtClean="0"/>
              <a:t>      - </a:t>
            </a:r>
            <a:r>
              <a:rPr lang="ru-RU" sz="2600" dirty="0" smtClean="0"/>
              <a:t>постоянные коэффициенты, правая часть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/>
              <a:t>- некоторая функция.</a:t>
            </a:r>
          </a:p>
          <a:p>
            <a:pPr>
              <a:buNone/>
            </a:pPr>
            <a:r>
              <a:rPr lang="ru-RU" sz="2800" dirty="0" smtClean="0"/>
              <a:t>По теореме </a:t>
            </a:r>
            <a:r>
              <a:rPr lang="ru-RU" sz="2600" dirty="0" smtClean="0"/>
              <a:t>(о структуре) </a:t>
            </a:r>
            <a:r>
              <a:rPr lang="ru-RU" sz="2800" dirty="0" smtClean="0"/>
              <a:t>общий вид </a:t>
            </a:r>
            <a:r>
              <a:rPr lang="ru-RU" sz="2600" dirty="0" smtClean="0"/>
              <a:t>решения: </a:t>
            </a:r>
          </a:p>
          <a:p>
            <a:pPr>
              <a:spcBef>
                <a:spcPts val="0"/>
              </a:spcBef>
              <a:buNone/>
            </a:pPr>
            <a:r>
              <a:rPr lang="ru-RU" sz="2600" dirty="0" smtClean="0"/>
              <a:t>где      - общее решение соответствующего однородного уравнения</a:t>
            </a:r>
            <a:r>
              <a:rPr lang="en-US" sz="2600" dirty="0" smtClean="0"/>
              <a:t>, </a:t>
            </a:r>
            <a:r>
              <a:rPr lang="ru-RU" sz="2600" dirty="0" smtClean="0"/>
              <a:t>а</a:t>
            </a:r>
            <a:r>
              <a:rPr lang="en-US" sz="2600" dirty="0" smtClean="0"/>
              <a:t> </a:t>
            </a:r>
            <a:r>
              <a:rPr lang="ru-RU" sz="2600" dirty="0" smtClean="0"/>
              <a:t>     -какое-либо частное решение ДУ </a:t>
            </a:r>
          </a:p>
          <a:p>
            <a:pPr>
              <a:spcBef>
                <a:spcPts val="1800"/>
              </a:spcBef>
              <a:buNone/>
            </a:pPr>
            <a:r>
              <a:rPr lang="ru-RU" sz="2800" dirty="0" smtClean="0"/>
              <a:t>  Поиск     </a:t>
            </a:r>
            <a:r>
              <a:rPr lang="en-US" sz="2800" dirty="0" smtClean="0"/>
              <a:t>    </a:t>
            </a:r>
            <a:r>
              <a:rPr lang="ru-RU" sz="2800" dirty="0" smtClean="0"/>
              <a:t>зависит от правой части (функции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</a:p>
          <a:p>
            <a:pPr>
              <a:spcBef>
                <a:spcPts val="600"/>
              </a:spcBef>
              <a:buNone/>
            </a:pPr>
            <a:r>
              <a:rPr lang="ru-RU" sz="2800" dirty="0" smtClean="0"/>
              <a:t>Рассмотрим случаи, когда            имеет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                                                            «</a:t>
            </a:r>
            <a:r>
              <a:rPr lang="ru-RU" sz="2800" b="1" dirty="0" smtClean="0">
                <a:solidFill>
                  <a:srgbClr val="7030A0"/>
                </a:solidFill>
              </a:rPr>
              <a:t>специальный вид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285984" y="2285992"/>
          <a:ext cx="2852738" cy="555625"/>
        </p:xfrm>
        <a:graphic>
          <a:graphicData uri="http://schemas.openxmlformats.org/presentationml/2006/ole">
            <p:oleObj spid="_x0000_s43010" name="Документ" r:id="rId3" imgW="2852493" imgH="555860" progId="Word.Document.12">
              <p:link updateAutomatic="1"/>
            </p:oleObj>
          </a:graphicData>
        </a:graphic>
      </p:graphicFrame>
      <p:sp>
        <p:nvSpPr>
          <p:cNvPr id="6" name="Овал 5"/>
          <p:cNvSpPr/>
          <p:nvPr/>
        </p:nvSpPr>
        <p:spPr>
          <a:xfrm>
            <a:off x="5214942" y="2214554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500826" y="2357430"/>
          <a:ext cx="566737" cy="455612"/>
        </p:xfrm>
        <a:graphic>
          <a:graphicData uri="http://schemas.openxmlformats.org/presentationml/2006/ole">
            <p:oleObj spid="_x0000_s43011" name="Документ" r:id="rId4" imgW="566322" imgH="455056" progId="Word.Document.12">
              <p:link updateAutomatic="1"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143768" y="3429000"/>
          <a:ext cx="1668463" cy="704850"/>
        </p:xfrm>
        <a:graphic>
          <a:graphicData uri="http://schemas.openxmlformats.org/presentationml/2006/ole">
            <p:oleObj spid="_x0000_s43012" name="Документ" r:id="rId5" imgW="1442268" imgH="609862" progId="Word.Document.12">
              <p:link updateAutomatic="1"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931863" y="3995738"/>
          <a:ext cx="249237" cy="523875"/>
        </p:xfrm>
        <a:graphic>
          <a:graphicData uri="http://schemas.openxmlformats.org/presentationml/2006/ole">
            <p:oleObj spid="_x0000_s43013" name="Документ" r:id="rId6" imgW="248779" imgH="524539" progId="Word.Document.12">
              <p:link updateAutomatic="1"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500298" y="4357694"/>
          <a:ext cx="333375" cy="609600"/>
        </p:xfrm>
        <a:graphic>
          <a:graphicData uri="http://schemas.openxmlformats.org/presentationml/2006/ole">
            <p:oleObj spid="_x0000_s43014" name="Документ" r:id="rId7" imgW="334105" imgH="609862" progId="Word.Document.12">
              <p:link updateAutomatic="1"/>
            </p:oleObj>
          </a:graphicData>
        </a:graphic>
      </p:graphicFrame>
      <p:sp>
        <p:nvSpPr>
          <p:cNvPr id="11" name="Овал 10"/>
          <p:cNvSpPr/>
          <p:nvPr/>
        </p:nvSpPr>
        <p:spPr>
          <a:xfrm>
            <a:off x="7643834" y="4357694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1574800" y="4995863"/>
          <a:ext cx="333375" cy="609600"/>
        </p:xfrm>
        <a:graphic>
          <a:graphicData uri="http://schemas.openxmlformats.org/presentationml/2006/ole">
            <p:oleObj spid="_x0000_s43015" name="Документ" r:id="rId7" imgW="334105" imgH="609862" progId="Word.Document.12">
              <p:link updateAutomatic="1"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4357686" y="5572140"/>
          <a:ext cx="720725" cy="593725"/>
        </p:xfrm>
        <a:graphic>
          <a:graphicData uri="http://schemas.openxmlformats.org/presentationml/2006/ole">
            <p:oleObj spid="_x0000_s43016" name="Документ" r:id="rId8" imgW="721494" imgH="547580" progId="Word.Document.12">
              <p:link updateAutomatic="1"/>
            </p:oleObj>
          </a:graphicData>
        </a:graphic>
      </p:graphicFrame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643998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Случай 1</a:t>
            </a:r>
            <a:r>
              <a:rPr lang="ru-RU" sz="2800" dirty="0" smtClean="0"/>
              <a:t>: Правая часть имеет вид                        . </a:t>
            </a:r>
          </a:p>
          <a:p>
            <a:pPr>
              <a:buNone/>
            </a:pPr>
            <a:r>
              <a:rPr lang="ru-RU" sz="2800" dirty="0" smtClean="0"/>
              <a:t>    Тогда будем искать частное решение       в подобном же виде:                   . </a:t>
            </a:r>
          </a:p>
          <a:p>
            <a:pPr>
              <a:buNone/>
            </a:pPr>
            <a:r>
              <a:rPr lang="ru-RU" sz="2800" dirty="0" smtClean="0"/>
              <a:t>    Однако, если один из корней характеристического уравнения равен </a:t>
            </a:r>
            <a:r>
              <a:rPr lang="el-GR" sz="2800" dirty="0" smtClean="0"/>
              <a:t>α</a:t>
            </a:r>
            <a:r>
              <a:rPr lang="ru-RU" sz="2800" dirty="0" smtClean="0"/>
              <a:t>, то полагаем </a:t>
            </a:r>
          </a:p>
          <a:p>
            <a:pPr>
              <a:buNone/>
            </a:pPr>
            <a:r>
              <a:rPr lang="ru-RU" sz="2800" dirty="0" smtClean="0"/>
              <a:t>     Если же оба корня характеристического уравнения равны </a:t>
            </a:r>
            <a:r>
              <a:rPr lang="el-GR" sz="2800" dirty="0" smtClean="0"/>
              <a:t>α</a:t>
            </a:r>
            <a:r>
              <a:rPr lang="ru-RU" sz="2800" dirty="0" smtClean="0"/>
              <a:t>:                       ,  то полагаем </a:t>
            </a:r>
          </a:p>
          <a:p>
            <a:pPr>
              <a:buNone/>
            </a:pPr>
            <a:r>
              <a:rPr lang="ru-RU" sz="2800" dirty="0" smtClean="0"/>
              <a:t>   Коэффициент </a:t>
            </a:r>
            <a:r>
              <a:rPr lang="ru-RU" sz="2800" i="1" dirty="0" smtClean="0"/>
              <a:t>А</a:t>
            </a:r>
            <a:r>
              <a:rPr lang="ru-RU" sz="2800" dirty="0" smtClean="0"/>
              <a:t> находится методом неопределенных коэффициентов.</a:t>
            </a:r>
          </a:p>
          <a:p>
            <a:pPr>
              <a:buNone/>
            </a:pPr>
            <a:r>
              <a:rPr lang="ru-RU" sz="2800" b="1" dirty="0" smtClean="0">
                <a:solidFill>
                  <a:srgbClr val="7030A0"/>
                </a:solidFill>
              </a:rPr>
              <a:t>Пример.</a:t>
            </a:r>
            <a:r>
              <a:rPr lang="ru-RU" sz="2800" dirty="0" smtClean="0"/>
              <a:t> 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718175" y="280988"/>
          <a:ext cx="1651000" cy="609600"/>
        </p:xfrm>
        <a:graphic>
          <a:graphicData uri="http://schemas.openxmlformats.org/presentationml/2006/ole">
            <p:oleObj spid="_x0000_s44034" name="Документ" r:id="rId3" imgW="1651083" imgH="609862" progId="Word.Document.12">
              <p:link updateAutomatic="1"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432550" y="781050"/>
          <a:ext cx="333375" cy="609600"/>
        </p:xfrm>
        <a:graphic>
          <a:graphicData uri="http://schemas.openxmlformats.org/presentationml/2006/ole">
            <p:oleObj spid="_x0000_s44035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146300" y="1209675"/>
          <a:ext cx="1373188" cy="609600"/>
        </p:xfrm>
        <a:graphic>
          <a:graphicData uri="http://schemas.openxmlformats.org/presentationml/2006/ole">
            <p:oleObj spid="_x0000_s44036" name="Документ" r:id="rId5" imgW="1372422" imgH="609862" progId="Word.Document.12">
              <p:link updateAutomatic="1"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643570" y="2214554"/>
          <a:ext cx="1519238" cy="609600"/>
        </p:xfrm>
        <a:graphic>
          <a:graphicData uri="http://schemas.openxmlformats.org/presentationml/2006/ole">
            <p:oleObj spid="_x0000_s44037" name="Документ" r:id="rId6" imgW="1519673" imgH="609862" progId="Word.Document.12">
              <p:link updateAutomatic="1"/>
            </p:oleObj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6219825" y="3062288"/>
          <a:ext cx="1990725" cy="654050"/>
        </p:xfrm>
        <a:graphic>
          <a:graphicData uri="http://schemas.openxmlformats.org/presentationml/2006/ole">
            <p:oleObj spid="_x0000_s44038" name="Документ" r:id="rId7" imgW="1659364" imgH="609862" progId="Word.Document.12">
              <p:link updateAutomatic="1"/>
            </p:oleObj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289175" y="3138488"/>
          <a:ext cx="1543050" cy="579437"/>
        </p:xfrm>
        <a:graphic>
          <a:graphicData uri="http://schemas.openxmlformats.org/presentationml/2006/ole">
            <p:oleObj spid="_x0000_s44039" name="Документ" r:id="rId8" imgW="1542355" imgH="578901" progId="Word.Document.12">
              <p:link updateAutomatic="1"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2932113" y="4995863"/>
          <a:ext cx="2906712" cy="609600"/>
        </p:xfrm>
        <a:graphic>
          <a:graphicData uri="http://schemas.openxmlformats.org/presentationml/2006/ole">
            <p:oleObj spid="_x0000_s44040" name="Документ" r:id="rId9" imgW="2906497" imgH="609862" progId="Word.Document.12">
              <p:link updateAutomatic="1"/>
            </p:oleObj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Случай 2</a:t>
            </a:r>
            <a:r>
              <a:rPr lang="ru-RU" sz="2800" dirty="0" smtClean="0"/>
              <a:t>. Правая часть есть многочлен степени</a:t>
            </a:r>
            <a:r>
              <a:rPr lang="ru-RU" sz="2800" i="1" dirty="0" smtClean="0"/>
              <a:t> </a:t>
            </a:r>
            <a:r>
              <a:rPr lang="en-US" sz="2800" i="1" dirty="0" smtClean="0"/>
              <a:t>m</a:t>
            </a:r>
            <a:r>
              <a:rPr lang="ru-RU" sz="2800" i="1" dirty="0" smtClean="0"/>
              <a:t> </a:t>
            </a:r>
            <a:r>
              <a:rPr lang="ru-RU" sz="2800" dirty="0" smtClean="0"/>
              <a:t>от </a:t>
            </a:r>
            <a:r>
              <a:rPr lang="ru-RU" sz="2800" dirty="0" err="1" smtClean="0"/>
              <a:t>х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 </a:t>
            </a:r>
            <a:r>
              <a:rPr lang="ru-RU" sz="3600" dirty="0" smtClean="0"/>
              <a:t>    </a:t>
            </a:r>
          </a:p>
          <a:p>
            <a:pPr>
              <a:buNone/>
            </a:pPr>
            <a:r>
              <a:rPr lang="ru-RU" sz="2800" dirty="0" smtClean="0"/>
              <a:t>  Тогда ищем       в виде</a:t>
            </a:r>
          </a:p>
          <a:p>
            <a:pPr>
              <a:buNone/>
            </a:pPr>
            <a:r>
              <a:rPr lang="ru-RU" sz="2800" dirty="0" smtClean="0"/>
              <a:t>   Однако, если один из корней характеристического уравнения равен нулю, то полагаем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b="1" dirty="0" smtClean="0">
                <a:solidFill>
                  <a:srgbClr val="7030A0"/>
                </a:solidFill>
              </a:rPr>
              <a:t>  Пример.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   </a:t>
            </a:r>
          </a:p>
          <a:p>
            <a:pPr>
              <a:buNone/>
            </a:pPr>
            <a:r>
              <a:rPr lang="ru-RU" sz="2800" dirty="0" smtClean="0"/>
              <a:t> </a:t>
            </a:r>
          </a:p>
          <a:p>
            <a:pPr>
              <a:buNone/>
            </a:pPr>
            <a:endParaRPr lang="ru-RU" sz="2800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289175" y="709613"/>
          <a:ext cx="4945063" cy="617537"/>
        </p:xfrm>
        <a:graphic>
          <a:graphicData uri="http://schemas.openxmlformats.org/presentationml/2006/ole">
            <p:oleObj spid="_x0000_s48130" name="Документ" r:id="rId3" imgW="4944969" imgH="617422" progId="Word.Document.12">
              <p:link updateAutomatic="1"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432050" y="1423988"/>
          <a:ext cx="333375" cy="609600"/>
        </p:xfrm>
        <a:graphic>
          <a:graphicData uri="http://schemas.openxmlformats.org/presentationml/2006/ole">
            <p:oleObj spid="_x0000_s48131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003675" y="1423988"/>
          <a:ext cx="4759325" cy="617537"/>
        </p:xfrm>
        <a:graphic>
          <a:graphicData uri="http://schemas.openxmlformats.org/presentationml/2006/ole">
            <p:oleObj spid="_x0000_s48132" name="Документ" r:id="rId5" imgW="4759195" imgH="617422" progId="Word.Document.12">
              <p:link updateAutomatic="1"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860550" y="2852738"/>
          <a:ext cx="5418138" cy="617537"/>
        </p:xfrm>
        <a:graphic>
          <a:graphicData uri="http://schemas.openxmlformats.org/presentationml/2006/ole">
            <p:oleObj spid="_x0000_s48133" name="Документ" r:id="rId6" imgW="5417684" imgH="617422" progId="Word.Document.12">
              <p:link updateAutomatic="1"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428860" y="4572008"/>
          <a:ext cx="5030787" cy="592138"/>
        </p:xfrm>
        <a:graphic>
          <a:graphicData uri="http://schemas.openxmlformats.org/presentationml/2006/ole">
            <p:oleObj spid="_x0000_s48134" name="Документ" r:id="rId7" imgW="5030295" imgH="555860" progId="Word.Document.12">
              <p:link updateAutomatic="1"/>
            </p:oleObj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01122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Случай 3</a:t>
            </a:r>
            <a:r>
              <a:rPr lang="ru-RU" sz="2800" dirty="0" smtClean="0"/>
              <a:t>. Правая часть  есть линейная комбинация тригонометрических функций </a:t>
            </a:r>
          </a:p>
          <a:p>
            <a:pPr>
              <a:buNone/>
            </a:pPr>
            <a:r>
              <a:rPr lang="ru-RU" sz="2800" dirty="0" smtClean="0"/>
              <a:t>     Тогда ищем частное решение в виде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    Однако, если корни характеристического уравнения</a:t>
            </a:r>
          </a:p>
          <a:p>
            <a:pPr>
              <a:buNone/>
            </a:pPr>
            <a:r>
              <a:rPr lang="ru-RU" sz="2800" dirty="0" smtClean="0"/>
              <a:t>                         , то полагаем </a:t>
            </a:r>
            <a:endParaRPr lang="ru-RU" sz="2800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286380" y="785794"/>
          <a:ext cx="3511550" cy="547687"/>
        </p:xfrm>
        <a:graphic>
          <a:graphicData uri="http://schemas.openxmlformats.org/presentationml/2006/ole">
            <p:oleObj spid="_x0000_s45058" name="Документ" r:id="rId3" imgW="3511342" imgH="547580" progId="Word.Document.12">
              <p:link updateAutomatic="1"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646363" y="1709738"/>
          <a:ext cx="3278187" cy="609600"/>
        </p:xfrm>
        <a:graphic>
          <a:graphicData uri="http://schemas.openxmlformats.org/presentationml/2006/ole">
            <p:oleObj spid="_x0000_s45059" name="Документ" r:id="rId4" imgW="3278765" imgH="609862" progId="Word.Document.12">
              <p:link updateAutomatic="1"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000100" y="2857496"/>
          <a:ext cx="1341438" cy="617538"/>
        </p:xfrm>
        <a:graphic>
          <a:graphicData uri="http://schemas.openxmlformats.org/presentationml/2006/ole">
            <p:oleObj spid="_x0000_s45060" name="Документ" r:id="rId5" imgW="1341100" imgH="617422" progId="Word.Document.12">
              <p:link updateAutomatic="1"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575175" y="2709863"/>
          <a:ext cx="3767138" cy="647700"/>
        </p:xfrm>
        <a:graphic>
          <a:graphicData uri="http://schemas.openxmlformats.org/presentationml/2006/ole">
            <p:oleObj spid="_x0000_s45061" name="Документ" r:id="rId6" imgW="3766961" imgH="648383" progId="Word.Document.12">
              <p:link updateAutomatic="1"/>
            </p:oleObj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572149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Теорема 4.    Структура общего решения уравнения                                                  .</a:t>
            </a:r>
          </a:p>
          <a:p>
            <a:pPr>
              <a:buNone/>
            </a:pPr>
            <a:r>
              <a:rPr lang="ru-RU" dirty="0" smtClean="0"/>
              <a:t>	Если                - два линейно независимых частных решения уравнения        , то общее</a:t>
            </a:r>
          </a:p>
          <a:p>
            <a:pPr>
              <a:buNone/>
            </a:pPr>
            <a:r>
              <a:rPr lang="ru-RU" dirty="0" smtClean="0"/>
              <a:t>   решение имеет вид                                               ,</a:t>
            </a:r>
          </a:p>
          <a:p>
            <a:pPr>
              <a:buNone/>
            </a:pPr>
            <a:r>
              <a:rPr lang="ru-RU" dirty="0" smtClean="0"/>
              <a:t>    где             - произвольные постоянные.</a:t>
            </a:r>
          </a:p>
          <a:p>
            <a:pPr>
              <a:buNone/>
            </a:pPr>
            <a:r>
              <a:rPr lang="ru-RU" sz="2800" dirty="0" smtClean="0"/>
              <a:t>Доказательство. </a:t>
            </a:r>
          </a:p>
          <a:p>
            <a:pPr>
              <a:buNone/>
            </a:pPr>
            <a:r>
              <a:rPr lang="ru-RU" dirty="0" smtClean="0"/>
              <a:t> 1) по теореме 1 </a:t>
            </a:r>
            <a:r>
              <a:rPr lang="en-US" dirty="0" smtClean="0"/>
              <a:t>y(x) </a:t>
            </a:r>
            <a:r>
              <a:rPr lang="ru-RU" dirty="0" smtClean="0"/>
              <a:t>есть решение уравнения</a:t>
            </a:r>
          </a:p>
          <a:p>
            <a:pPr marL="179388" indent="-179388">
              <a:buNone/>
            </a:pPr>
            <a:r>
              <a:rPr lang="ru-RU" dirty="0" smtClean="0"/>
              <a:t>2) Докажем, что это </a:t>
            </a:r>
            <a:r>
              <a:rPr lang="ru-RU" u="sng" dirty="0" smtClean="0"/>
              <a:t>общее</a:t>
            </a:r>
            <a:r>
              <a:rPr lang="ru-RU" dirty="0" smtClean="0"/>
              <a:t> решение, т.е. для любых начальных условий можно найти </a:t>
            </a:r>
            <a:endParaRPr lang="ru-RU" dirty="0"/>
          </a:p>
        </p:txBody>
      </p:sp>
      <p:sp>
        <p:nvSpPr>
          <p:cNvPr id="4" name="8-конечная звезда 3"/>
          <p:cNvSpPr/>
          <p:nvPr/>
        </p:nvSpPr>
        <p:spPr>
          <a:xfrm>
            <a:off x="6516216" y="908720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914525" y="1463675"/>
          <a:ext cx="1138238" cy="696913"/>
        </p:xfrm>
        <a:graphic>
          <a:graphicData uri="http://schemas.openxmlformats.org/presentationml/2006/ole">
            <p:oleObj spid="_x0000_s14338" name="Документ" r:id="rId3" imgW="959212" imgH="587015" progId="Word.Document.12">
              <p:link updateAutomatic="1"/>
            </p:oleObj>
          </a:graphicData>
        </a:graphic>
      </p:graphicFrame>
      <p:sp>
        <p:nvSpPr>
          <p:cNvPr id="6" name="8-конечная звезда 5"/>
          <p:cNvSpPr/>
          <p:nvPr/>
        </p:nvSpPr>
        <p:spPr>
          <a:xfrm>
            <a:off x="6012160" y="1988840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289425" y="2543175"/>
          <a:ext cx="4087813" cy="692150"/>
        </p:xfrm>
        <a:graphic>
          <a:graphicData uri="http://schemas.openxmlformats.org/presentationml/2006/ole">
            <p:oleObj spid="_x0000_s14339" name="Документ" r:id="rId4" imgW="3476289" imgH="587015" progId="Word.Document.12">
              <p:link updateAutomatic="1"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482725" y="3121025"/>
          <a:ext cx="936625" cy="688975"/>
        </p:xfrm>
        <a:graphic>
          <a:graphicData uri="http://schemas.openxmlformats.org/presentationml/2006/ole">
            <p:oleObj spid="_x0000_s14340" name="Документ" r:id="rId5" imgW="797607" imgH="587015" progId="Word.Document.12">
              <p:link updateAutomatic="1"/>
            </p:oleObj>
          </a:graphicData>
        </a:graphic>
      </p:graphicFrame>
      <p:sp>
        <p:nvSpPr>
          <p:cNvPr id="9" name="8-конечная звезда 8"/>
          <p:cNvSpPr/>
          <p:nvPr/>
        </p:nvSpPr>
        <p:spPr>
          <a:xfrm>
            <a:off x="8388424" y="4293096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7747000" y="5281613"/>
          <a:ext cx="936625" cy="688975"/>
        </p:xfrm>
        <a:graphic>
          <a:graphicData uri="http://schemas.openxmlformats.org/presentationml/2006/ole">
            <p:oleObj spid="_x0000_s14341" name="Документ" r:id="rId5" imgW="797607" imgH="587015" progId="Word.Document.12">
              <p:link updateAutomatic="1"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843808" y="980728"/>
          <a:ext cx="3523892" cy="432048"/>
        </p:xfrm>
        <a:graphic>
          <a:graphicData uri="http://schemas.openxmlformats.org/presentationml/2006/ole">
            <p:oleObj spid="_x0000_s14342" name="Документ" r:id="rId6" imgW="3314326" imgH="405646" progId="Word.Document.12">
              <p:link updateAutomatic="1"/>
            </p:oleObj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357166"/>
            <a:ext cx="8501122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Случай 4. </a:t>
            </a:r>
            <a:r>
              <a:rPr lang="ru-RU" sz="2800" dirty="0" smtClean="0"/>
              <a:t>           Правая часть</a:t>
            </a:r>
          </a:p>
          <a:p>
            <a:pPr>
              <a:buNone/>
            </a:pPr>
            <a:r>
              <a:rPr lang="ru-RU" sz="2800" dirty="0" smtClean="0"/>
              <a:t>      В этом случае  </a:t>
            </a:r>
          </a:p>
          <a:p>
            <a:pPr>
              <a:buNone/>
            </a:pPr>
            <a:r>
              <a:rPr lang="ru-RU" sz="2600" dirty="0" smtClean="0"/>
              <a:t>   Если же один из корней характеристического уравнения</a:t>
            </a:r>
          </a:p>
          <a:p>
            <a:pPr>
              <a:spcBef>
                <a:spcPts val="0"/>
              </a:spcBef>
              <a:buNone/>
            </a:pPr>
            <a:r>
              <a:rPr lang="ru-RU" sz="2600" dirty="0" smtClean="0"/>
              <a:t> равен </a:t>
            </a:r>
            <a:r>
              <a:rPr lang="el-GR" sz="2600" dirty="0" smtClean="0"/>
              <a:t>α</a:t>
            </a:r>
            <a:r>
              <a:rPr lang="ru-RU" sz="2600" dirty="0" smtClean="0"/>
              <a:t>, то , как всегда в этом случае, умножаем      на </a:t>
            </a:r>
            <a:r>
              <a:rPr lang="ru-RU" sz="2600" dirty="0" err="1" smtClean="0"/>
              <a:t>х</a:t>
            </a:r>
            <a:endParaRPr lang="ru-RU" sz="2600" dirty="0" smtClean="0"/>
          </a:p>
          <a:p>
            <a:pPr>
              <a:spcBef>
                <a:spcPts val="0"/>
              </a:spcBef>
              <a:buNone/>
            </a:pPr>
            <a:endParaRPr lang="ru-RU" sz="2600" dirty="0" smtClean="0"/>
          </a:p>
          <a:p>
            <a:pPr>
              <a:spcBef>
                <a:spcPts val="0"/>
              </a:spcBef>
              <a:buNone/>
            </a:pP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ru-RU" sz="2600" dirty="0" smtClean="0"/>
              <a:t>   Если оба корня равны </a:t>
            </a:r>
            <a:r>
              <a:rPr lang="el-GR" sz="2600" dirty="0" smtClean="0"/>
              <a:t>α</a:t>
            </a:r>
            <a:r>
              <a:rPr lang="ru-RU" sz="2600" dirty="0" smtClean="0"/>
              <a:t>, то умножаем       на </a:t>
            </a:r>
            <a:endParaRPr lang="ru-RU" sz="2600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715008" y="357166"/>
          <a:ext cx="1960563" cy="625475"/>
        </p:xfrm>
        <a:graphic>
          <a:graphicData uri="http://schemas.openxmlformats.org/presentationml/2006/ole">
            <p:oleObj spid="_x0000_s46082" name="Документ" r:id="rId3" imgW="1961066" imgH="624982" progId="Word.Document.12">
              <p:link updateAutomatic="1"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143240" y="928670"/>
          <a:ext cx="1960563" cy="625475"/>
        </p:xfrm>
        <a:graphic>
          <a:graphicData uri="http://schemas.openxmlformats.org/presentationml/2006/ole">
            <p:oleObj spid="_x0000_s46083" name="Документ" r:id="rId3" imgW="1961066" imgH="624982" progId="Word.Document.12">
              <p:link updateAutomatic="1"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7358082" y="1785926"/>
          <a:ext cx="333375" cy="609600"/>
        </p:xfrm>
        <a:graphic>
          <a:graphicData uri="http://schemas.openxmlformats.org/presentationml/2006/ole">
            <p:oleObj spid="_x0000_s46084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000364" y="2285992"/>
          <a:ext cx="2116138" cy="625475"/>
        </p:xfrm>
        <a:graphic>
          <a:graphicData uri="http://schemas.openxmlformats.org/presentationml/2006/ole">
            <p:oleObj spid="_x0000_s46085" name="Документ" r:id="rId5" imgW="2116598" imgH="624982" progId="Word.Document.12">
              <p:link updateAutomatic="1"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72198" y="2857496"/>
          <a:ext cx="333375" cy="609600"/>
        </p:xfrm>
        <a:graphic>
          <a:graphicData uri="http://schemas.openxmlformats.org/presentationml/2006/ole">
            <p:oleObj spid="_x0000_s46086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7000892" y="2857496"/>
          <a:ext cx="317500" cy="531813"/>
        </p:xfrm>
        <a:graphic>
          <a:graphicData uri="http://schemas.openxmlformats.org/presentationml/2006/ole">
            <p:oleObj spid="_x0000_s46087" name="Документ" r:id="rId6" imgW="318264" imgH="532459" progId="Word.Document.12">
              <p:link updateAutomatic="1"/>
            </p:oleObj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3071813" y="3430588"/>
          <a:ext cx="2273300" cy="469900"/>
        </p:xfrm>
        <a:graphic>
          <a:graphicData uri="http://schemas.openxmlformats.org/presentationml/2006/ole">
            <p:oleObj spid="_x0000_s46088" name="Equation" r:id="rId7" imgW="2273040" imgH="469800" progId="Equation.DSMT4">
              <p:link updateAutomatic="1"/>
            </p:oleObj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01122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Случай 5 (наиболее общий).</a:t>
            </a:r>
            <a:r>
              <a:rPr lang="ru-RU" sz="2800" dirty="0" smtClean="0"/>
              <a:t> Правая часть имеет вид: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При отсутствии «резонанса» ищем       в виде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800" dirty="0" smtClean="0"/>
              <a:t> </a:t>
            </a:r>
          </a:p>
          <a:p>
            <a:pPr>
              <a:buNone/>
            </a:pPr>
            <a:r>
              <a:rPr lang="ru-RU" sz="2800" dirty="0" smtClean="0"/>
              <a:t> где </a:t>
            </a:r>
          </a:p>
          <a:p>
            <a:pPr>
              <a:buNone/>
            </a:pPr>
            <a:r>
              <a:rPr lang="ru-RU" sz="2800" dirty="0" smtClean="0"/>
              <a:t>         Если  же корни характеристического уравнения</a:t>
            </a:r>
          </a:p>
          <a:p>
            <a:pPr>
              <a:buNone/>
            </a:pPr>
            <a:endParaRPr lang="ru-RU" sz="8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                                , то 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860550" y="781050"/>
          <a:ext cx="5456238" cy="647700"/>
        </p:xfrm>
        <a:graphic>
          <a:graphicData uri="http://schemas.openxmlformats.org/presentationml/2006/ole">
            <p:oleObj spid="_x0000_s47106" name="Документ" r:id="rId3" imgW="5456207" imgH="648383" progId="Word.Document.12">
              <p:link updateAutomatic="1"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715008" y="1357298"/>
          <a:ext cx="333375" cy="609600"/>
        </p:xfrm>
        <a:graphic>
          <a:graphicData uri="http://schemas.openxmlformats.org/presentationml/2006/ole">
            <p:oleObj spid="_x0000_s47107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928794" y="1928802"/>
          <a:ext cx="4983163" cy="647700"/>
        </p:xfrm>
        <a:graphic>
          <a:graphicData uri="http://schemas.openxmlformats.org/presentationml/2006/ole">
            <p:oleObj spid="_x0000_s47108" name="Документ" r:id="rId5" imgW="4983852" imgH="648383" progId="Word.Document.12">
              <p:link updateAutomatic="1"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146175" y="2495550"/>
          <a:ext cx="1992313" cy="633413"/>
        </p:xfrm>
        <a:graphic>
          <a:graphicData uri="http://schemas.openxmlformats.org/presentationml/2006/ole">
            <p:oleObj spid="_x0000_s47109" name="Документ" r:id="rId6" imgW="1992029" imgH="633263" progId="Word.Document.12">
              <p:link updateAutomatic="1"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857356" y="4286256"/>
          <a:ext cx="5200650" cy="647700"/>
        </p:xfrm>
        <a:graphic>
          <a:graphicData uri="http://schemas.openxmlformats.org/presentationml/2006/ole">
            <p:oleObj spid="_x0000_s47110" name="Документ" r:id="rId7" imgW="5200228" imgH="648383" progId="Word.Document.12">
              <p:link updateAutomatic="1"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643042" y="3571876"/>
          <a:ext cx="1643062" cy="617537"/>
        </p:xfrm>
        <a:graphic>
          <a:graphicData uri="http://schemas.openxmlformats.org/presentationml/2006/ole">
            <p:oleObj spid="_x0000_s47111" name="Документ" r:id="rId8" imgW="1643523" imgH="617422" progId="Word.Document.12">
              <p:link updateAutomatic="1"/>
            </p:oleObj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404664"/>
            <a:ext cx="8640960" cy="572149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Пусть начальные условия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Тогда</a:t>
            </a:r>
          </a:p>
          <a:p>
            <a:pPr>
              <a:buNone/>
            </a:pPr>
            <a:endParaRPr lang="ru-RU" sz="24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Эта система линейных уравнений с неизвестными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             имеет единственное решение, т.к. определитель системы                                           .  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(теорема </a:t>
            </a:r>
            <a:r>
              <a:rPr lang="ru-RU" sz="2800" dirty="0" err="1" smtClean="0"/>
              <a:t>Кронекера-Капелли</a:t>
            </a:r>
            <a:r>
              <a:rPr lang="ru-RU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Следовательно, задача Коши разрешима, 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 и                                               - общее решение 								уравнения</a:t>
            </a:r>
            <a:endParaRPr lang="ru-RU" sz="2800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938713" y="381000"/>
          <a:ext cx="4000500" cy="709613"/>
        </p:xfrm>
        <a:graphic>
          <a:graphicData uri="http://schemas.openxmlformats.org/presentationml/2006/ole">
            <p:oleObj spid="_x0000_s15362" name="Документ" r:id="rId3" imgW="3314326" imgH="587015" progId="Word.Document.12">
              <p:link updateAutomatic="1"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7024688" y="963613"/>
          <a:ext cx="1358900" cy="668337"/>
        </p:xfrm>
        <a:graphic>
          <a:graphicData uri="http://schemas.openxmlformats.org/presentationml/2006/ole">
            <p:oleObj spid="_x0000_s15363" name="Документ" r:id="rId4" imgW="1398057" imgH="585212" progId="Word.Document.12">
              <p:link updateAutomatic="1"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624013" y="1330325"/>
          <a:ext cx="3806825" cy="1255713"/>
        </p:xfrm>
        <a:graphic>
          <a:graphicData uri="http://schemas.openxmlformats.org/presentationml/2006/ole">
            <p:oleObj spid="_x0000_s15364" name="Документ" r:id="rId5" imgW="3637894" imgH="1199991" progId="Word.Document.12">
              <p:link updateAutomatic="1"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760413" y="2917825"/>
          <a:ext cx="796925" cy="587375"/>
        </p:xfrm>
        <a:graphic>
          <a:graphicData uri="http://schemas.openxmlformats.org/presentationml/2006/ole">
            <p:oleObj spid="_x0000_s15365" name="Документ" r:id="rId6" imgW="797607" imgH="587015" progId="Word.Document.12">
              <p:link updateAutomatic="1"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572000" y="3429000"/>
          <a:ext cx="3086100" cy="603250"/>
        </p:xfrm>
        <a:graphic>
          <a:graphicData uri="http://schemas.openxmlformats.org/presentationml/2006/ole">
            <p:oleObj spid="_x0000_s15366" name="Документ" r:id="rId7" imgW="2991117" imgH="585212" progId="Word.Document.12">
              <p:link updateAutomatic="1"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263650" y="4645025"/>
          <a:ext cx="3476625" cy="587375"/>
        </p:xfrm>
        <a:graphic>
          <a:graphicData uri="http://schemas.openxmlformats.org/presentationml/2006/ole">
            <p:oleObj spid="_x0000_s15367" name="Документ" r:id="rId8" imgW="3476289" imgH="587015" progId="Word.Document.12">
              <p:link updateAutomatic="1"/>
            </p:oleObj>
          </a:graphicData>
        </a:graphic>
      </p:graphicFrame>
      <p:sp>
        <p:nvSpPr>
          <p:cNvPr id="10" name="8-конечная звезда 9"/>
          <p:cNvSpPr/>
          <p:nvPr/>
        </p:nvSpPr>
        <p:spPr>
          <a:xfrm>
            <a:off x="7740352" y="5085184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568952" cy="5649491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C00000"/>
                </a:solidFill>
              </a:rPr>
              <a:t>Фундаментальная система решений </a:t>
            </a:r>
            <a:r>
              <a:rPr lang="ru-RU" sz="2800" dirty="0" smtClean="0"/>
              <a:t>уравнения </a:t>
            </a:r>
          </a:p>
          <a:p>
            <a:pPr>
              <a:buNone/>
            </a:pPr>
            <a:r>
              <a:rPr lang="ru-RU" sz="2800" dirty="0" smtClean="0"/>
              <a:t>    </a:t>
            </a:r>
          </a:p>
          <a:p>
            <a:pPr>
              <a:buNone/>
            </a:pPr>
            <a:r>
              <a:rPr lang="ru-RU" sz="2800" dirty="0" smtClean="0"/>
              <a:t>это совокупность линейно независимых частных решений          такая, что любое другое частное решение есть линейная комбинация этой системы.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Для уравнения         любые два линейно независимых  частных решения  образуют фундаментальную систему решений.</a:t>
            </a:r>
            <a:endParaRPr lang="ru-RU" sz="2800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83768" y="1052736"/>
          <a:ext cx="3889375" cy="657225"/>
        </p:xfrm>
        <a:graphic>
          <a:graphicData uri="http://schemas.openxmlformats.org/presentationml/2006/ole">
            <p:oleObj spid="_x0000_s1027" name="Документ" r:id="rId3" imgW="3302834" imgH="556727" progId="Word.Document.12">
              <p:link updateAutomatic="1"/>
            </p:oleObj>
          </a:graphicData>
        </a:graphic>
      </p:graphicFrame>
      <p:sp>
        <p:nvSpPr>
          <p:cNvPr id="5" name="8-конечная звезда 4"/>
          <p:cNvSpPr/>
          <p:nvPr/>
        </p:nvSpPr>
        <p:spPr>
          <a:xfrm>
            <a:off x="6516216" y="980728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6" name="8-конечная звезда 5"/>
          <p:cNvSpPr/>
          <p:nvPr/>
        </p:nvSpPr>
        <p:spPr>
          <a:xfrm>
            <a:off x="2267744" y="2060848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7" name="8-конечная звезда 6"/>
          <p:cNvSpPr/>
          <p:nvPr/>
        </p:nvSpPr>
        <p:spPr>
          <a:xfrm>
            <a:off x="2714612" y="3429000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728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0070C0"/>
                </a:solidFill>
              </a:rPr>
              <a:t>Линейные неоднородные дифференциальные уравнения 2 порядка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569371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Общий вид:</a:t>
            </a:r>
          </a:p>
          <a:p>
            <a:pPr>
              <a:buNone/>
            </a:pPr>
            <a:r>
              <a:rPr lang="ru-RU" sz="2800" dirty="0" smtClean="0"/>
              <a:t>Соответствующее ему однородное уравнение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2800" b="1" dirty="0" smtClean="0"/>
              <a:t>Теорема.  Структура </a:t>
            </a:r>
            <a:r>
              <a:rPr lang="ru-RU" sz="2800" dirty="0" smtClean="0"/>
              <a:t>общего решения уравнения         . </a:t>
            </a:r>
          </a:p>
          <a:p>
            <a:pPr>
              <a:spcBef>
                <a:spcPts val="1200"/>
              </a:spcBef>
              <a:buNone/>
            </a:pPr>
            <a:r>
              <a:rPr lang="ru-RU" sz="2800" dirty="0" smtClean="0"/>
              <a:t>    Общим решением ДУ          является сумма общего </a:t>
            </a:r>
          </a:p>
          <a:p>
            <a:pPr>
              <a:spcBef>
                <a:spcPts val="1200"/>
              </a:spcBef>
              <a:buNone/>
            </a:pPr>
            <a:r>
              <a:rPr lang="ru-RU" sz="2800" dirty="0" smtClean="0"/>
              <a:t>     решения ДУ                                     и какого-либо</a:t>
            </a:r>
          </a:p>
          <a:p>
            <a:pPr>
              <a:spcBef>
                <a:spcPts val="1200"/>
              </a:spcBef>
              <a:buNone/>
            </a:pPr>
            <a:r>
              <a:rPr lang="ru-RU" sz="2800" dirty="0" smtClean="0"/>
              <a:t>     частного решения          ДУ         , т.е.                        . </a:t>
            </a:r>
          </a:p>
          <a:p>
            <a:pPr>
              <a:buNone/>
            </a:pP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5" name="8-конечная звезда 4"/>
          <p:cNvSpPr/>
          <p:nvPr/>
        </p:nvSpPr>
        <p:spPr>
          <a:xfrm>
            <a:off x="7072330" y="1643050"/>
            <a:ext cx="407538" cy="428628"/>
          </a:xfrm>
          <a:prstGeom prst="star8">
            <a:avLst/>
          </a:prstGeom>
          <a:solidFill>
            <a:srgbClr val="FF0000">
              <a:alpha val="1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2</a:t>
            </a:r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915816" y="2708920"/>
          <a:ext cx="3523892" cy="432048"/>
        </p:xfrm>
        <a:graphic>
          <a:graphicData uri="http://schemas.openxmlformats.org/presentationml/2006/ole">
            <p:oleObj spid="_x0000_s16387" name="Документ" r:id="rId3" imgW="3314326" imgH="405646" progId="Word.Document.12">
              <p:link updateAutomatic="1"/>
            </p:oleObj>
          </a:graphicData>
        </a:graphic>
      </p:graphicFrame>
      <p:sp>
        <p:nvSpPr>
          <p:cNvPr id="8" name="8-конечная звезда 7"/>
          <p:cNvSpPr/>
          <p:nvPr/>
        </p:nvSpPr>
        <p:spPr>
          <a:xfrm>
            <a:off x="6500826" y="2714620"/>
            <a:ext cx="412668" cy="426348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1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9" name="8-конечная звезда 8"/>
          <p:cNvSpPr/>
          <p:nvPr/>
        </p:nvSpPr>
        <p:spPr>
          <a:xfrm>
            <a:off x="7884368" y="3357562"/>
            <a:ext cx="402408" cy="431478"/>
          </a:xfrm>
          <a:prstGeom prst="star8">
            <a:avLst/>
          </a:prstGeom>
          <a:solidFill>
            <a:srgbClr val="FF0000">
              <a:alpha val="1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2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0" name="8-конечная звезда 9"/>
          <p:cNvSpPr/>
          <p:nvPr/>
        </p:nvSpPr>
        <p:spPr>
          <a:xfrm>
            <a:off x="4071934" y="3929066"/>
            <a:ext cx="503486" cy="436038"/>
          </a:xfrm>
          <a:prstGeom prst="star8">
            <a:avLst/>
          </a:prstGeom>
          <a:solidFill>
            <a:srgbClr val="FF0000">
              <a:alpha val="1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2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1" name="8-конечная звезда 10"/>
          <p:cNvSpPr/>
          <p:nvPr/>
        </p:nvSpPr>
        <p:spPr>
          <a:xfrm>
            <a:off x="2699792" y="4500570"/>
            <a:ext cx="443448" cy="440598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347864" y="4509120"/>
          <a:ext cx="2181225" cy="428625"/>
        </p:xfrm>
        <a:graphic>
          <a:graphicData uri="http://schemas.openxmlformats.org/presentationml/2006/ole">
            <p:oleObj spid="_x0000_s16388" name="Документ" r:id="rId4" imgW="2181659" imgH="428723" progId="Word.Document.12">
              <p:link updateAutomatic="1"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707904" y="4941168"/>
          <a:ext cx="392113" cy="648072"/>
        </p:xfrm>
        <a:graphic>
          <a:graphicData uri="http://schemas.openxmlformats.org/presentationml/2006/ole">
            <p:oleObj spid="_x0000_s16389" name="Документ" r:id="rId5" imgW="392878" imgH="532929" progId="Word.Document.12">
              <p:link updateAutomatic="1"/>
            </p:oleObj>
          </a:graphicData>
        </a:graphic>
      </p:graphicFrame>
      <p:sp>
        <p:nvSpPr>
          <p:cNvPr id="14" name="8-конечная звезда 13"/>
          <p:cNvSpPr/>
          <p:nvPr/>
        </p:nvSpPr>
        <p:spPr>
          <a:xfrm>
            <a:off x="4786314" y="5072074"/>
            <a:ext cx="434898" cy="445158"/>
          </a:xfrm>
          <a:prstGeom prst="star8">
            <a:avLst/>
          </a:prstGeom>
          <a:solidFill>
            <a:srgbClr val="FF0000">
              <a:alpha val="1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2</a:t>
            </a:r>
            <a:endParaRPr lang="ru-RU" sz="3200" dirty="0">
              <a:solidFill>
                <a:schemeClr val="tx1"/>
              </a:solidFill>
            </a:endParaRP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6228184" y="5013175"/>
          <a:ext cx="1728192" cy="557803"/>
        </p:xfrm>
        <a:graphic>
          <a:graphicData uri="http://schemas.openxmlformats.org/presentationml/2006/ole">
            <p:oleObj spid="_x0000_s16390" name="Документ" r:id="rId6" imgW="1651956" imgH="532929" progId="Word.Document.12">
              <p:link updateAutomatic="1"/>
            </p:oleObj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146425" y="1638300"/>
          <a:ext cx="3836988" cy="555625"/>
        </p:xfrm>
        <a:graphic>
          <a:graphicData uri="http://schemas.openxmlformats.org/presentationml/2006/ole">
            <p:oleObj spid="_x0000_s16391" name="Документ" r:id="rId7" imgW="3836806" imgH="555860" progId="Word.Document.12">
              <p:link updateAutomatic="1"/>
            </p:oleObj>
          </a:graphicData>
        </a:graphic>
      </p:graphicFrame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buAutoNum type="arabicParenR"/>
            </a:pPr>
            <a:r>
              <a:rPr lang="ru-RU" sz="2800" dirty="0" smtClean="0"/>
              <a:t>Докажем, что                      - решение ДУ</a:t>
            </a:r>
          </a:p>
          <a:p>
            <a:pPr marL="514350" indent="-514350">
              <a:buAutoNum type="arabicParenR"/>
            </a:pPr>
            <a:endParaRPr lang="ru-RU" sz="2800" dirty="0" smtClean="0"/>
          </a:p>
          <a:p>
            <a:pPr marL="514350" indent="-514350">
              <a:buAutoNum type="arabicParenR"/>
            </a:pPr>
            <a:endParaRPr lang="ru-RU" sz="2800" dirty="0" smtClean="0"/>
          </a:p>
          <a:p>
            <a:pPr marL="514350" indent="-514350">
              <a:buAutoNum type="arabicParenR"/>
            </a:pPr>
            <a:endParaRPr lang="ru-RU" sz="2800" dirty="0" smtClean="0"/>
          </a:p>
          <a:p>
            <a:pPr marL="514350" indent="-514350">
              <a:buAutoNum type="arabicParenR"/>
            </a:pPr>
            <a:endParaRPr lang="ru-RU" sz="2800" dirty="0" smtClean="0"/>
          </a:p>
          <a:p>
            <a:pPr marL="514350" indent="-514350">
              <a:buAutoNum type="arabicParenR"/>
            </a:pPr>
            <a:r>
              <a:rPr lang="ru-RU" sz="2800" dirty="0" smtClean="0"/>
              <a:t>Докажем, что это общее решение.  Пусть  даны                                          какие-то начальные  условия</a:t>
            </a:r>
          </a:p>
          <a:p>
            <a:pPr marL="514350" indent="-514350">
              <a:buNone/>
            </a:pPr>
            <a:endParaRPr lang="ru-RU" sz="2800" dirty="0" smtClean="0"/>
          </a:p>
          <a:p>
            <a:pPr marL="514350" indent="-514350">
              <a:buNone/>
            </a:pPr>
            <a:r>
              <a:rPr lang="ru-RU" sz="2800" dirty="0" smtClean="0"/>
              <a:t>Тогда </a:t>
            </a:r>
            <a:endParaRPr lang="ru-RU" sz="2800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203848" y="836712"/>
          <a:ext cx="1652587" cy="533400"/>
        </p:xfrm>
        <a:graphic>
          <a:graphicData uri="http://schemas.openxmlformats.org/presentationml/2006/ole">
            <p:oleObj spid="_x0000_s17410" name="Документ" r:id="rId3" imgW="1651956" imgH="532929" progId="Word.Document.12">
              <p:link updateAutomatic="1"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619672" y="1412776"/>
          <a:ext cx="5149850" cy="730250"/>
        </p:xfrm>
        <a:graphic>
          <a:graphicData uri="http://schemas.openxmlformats.org/presentationml/2006/ole">
            <p:oleObj spid="_x0000_s17411" name="Документ" r:id="rId4" imgW="5149792" imgH="730163" progId="Word.Document.12">
              <p:link updateAutomatic="1"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971600" y="2132856"/>
          <a:ext cx="6754812" cy="1089025"/>
        </p:xfrm>
        <a:graphic>
          <a:graphicData uri="http://schemas.openxmlformats.org/presentationml/2006/ole">
            <p:oleObj spid="_x0000_s17412" name="Документ" r:id="rId5" imgW="6755062" imgH="1088934" progId="Word.Document.12">
              <p:link updateAutomatic="1"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436096" y="3933056"/>
          <a:ext cx="3325813" cy="428625"/>
        </p:xfrm>
        <a:graphic>
          <a:graphicData uri="http://schemas.openxmlformats.org/presentationml/2006/ole">
            <p:oleObj spid="_x0000_s17413" name="Документ" r:id="rId6" imgW="3325459" imgH="428723" progId="Word.Document.12">
              <p:link updateAutomatic="1"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907704" y="4581128"/>
          <a:ext cx="5265737" cy="1379537"/>
        </p:xfrm>
        <a:graphic>
          <a:graphicData uri="http://schemas.openxmlformats.org/presentationml/2006/ole">
            <p:oleObj spid="_x0000_s17414" name="Документ" r:id="rId7" imgW="5265070" imgH="1378836" progId="Word.Document.12">
              <p:link updateAutomatic="1"/>
            </p:oleObj>
          </a:graphicData>
        </a:graphic>
      </p:graphicFrame>
      <p:sp>
        <p:nvSpPr>
          <p:cNvPr id="8" name="8-конечная звезда 7"/>
          <p:cNvSpPr/>
          <p:nvPr/>
        </p:nvSpPr>
        <p:spPr>
          <a:xfrm>
            <a:off x="6929454" y="857232"/>
            <a:ext cx="402408" cy="431478"/>
          </a:xfrm>
          <a:prstGeom prst="star8">
            <a:avLst/>
          </a:prstGeom>
          <a:solidFill>
            <a:srgbClr val="FF0000">
              <a:alpha val="1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2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ru-RU" sz="2800" dirty="0" smtClean="0"/>
              <a:t>Эта система линейных уравнений с неизвестными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             имеет единственное решение, т.к. определитель системы есть не равный нулю определитель Вронского </a:t>
            </a:r>
          </a:p>
          <a:p>
            <a:pPr>
              <a:spcBef>
                <a:spcPts val="1200"/>
              </a:spcBef>
              <a:buNone/>
            </a:pPr>
            <a:r>
              <a:rPr lang="ru-RU" sz="2800" dirty="0" smtClean="0"/>
              <a:t>    (следует из теоремы Кронекера–</a:t>
            </a:r>
            <a:r>
              <a:rPr lang="ru-RU" sz="2800" dirty="0" err="1" smtClean="0"/>
              <a:t>Капелли</a:t>
            </a:r>
            <a:r>
              <a:rPr lang="ru-RU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ru-RU" sz="1400" dirty="0" smtClean="0"/>
          </a:p>
          <a:p>
            <a:pPr>
              <a:spcBef>
                <a:spcPts val="0"/>
              </a:spcBef>
              <a:buNone/>
            </a:pPr>
            <a:r>
              <a:rPr lang="ru-RU" sz="2800" b="1" dirty="0" smtClean="0"/>
              <a:t>Теорема</a:t>
            </a:r>
            <a:r>
              <a:rPr lang="ru-RU" sz="2800" dirty="0" smtClean="0"/>
              <a:t> ( о наложении решений)      </a:t>
            </a:r>
          </a:p>
          <a:p>
            <a:pPr>
              <a:spcBef>
                <a:spcPts val="600"/>
              </a:spcBef>
              <a:buNone/>
            </a:pPr>
            <a:r>
              <a:rPr lang="ru-RU" sz="2800" dirty="0" smtClean="0"/>
              <a:t>    Пусть       - частное решение ДУ</a:t>
            </a:r>
          </a:p>
          <a:p>
            <a:pPr>
              <a:spcBef>
                <a:spcPts val="600"/>
              </a:spcBef>
              <a:buNone/>
            </a:pPr>
            <a:r>
              <a:rPr lang="ru-RU" sz="2800" dirty="0" smtClean="0"/>
              <a:t>     и         - частное решение ДУ </a:t>
            </a:r>
          </a:p>
          <a:p>
            <a:pPr>
              <a:spcBef>
                <a:spcPts val="600"/>
              </a:spcBef>
              <a:buNone/>
            </a:pPr>
            <a:r>
              <a:rPr lang="ru-RU" sz="2800" dirty="0" smtClean="0"/>
              <a:t>   тогда                              - решение ДУ</a:t>
            </a:r>
          </a:p>
          <a:p>
            <a:pPr>
              <a:spcBef>
                <a:spcPts val="600"/>
              </a:spcBef>
              <a:buNone/>
            </a:pPr>
            <a:r>
              <a:rPr lang="ru-RU" sz="2800" dirty="0" smtClean="0"/>
              <a:t>                                                                           . </a:t>
            </a:r>
          </a:p>
          <a:p>
            <a:pPr>
              <a:spcBef>
                <a:spcPts val="600"/>
              </a:spcBef>
              <a:buNone/>
            </a:pPr>
            <a:r>
              <a:rPr lang="ru-RU" sz="2800" dirty="0" smtClean="0"/>
              <a:t>                       (доказать самостоятельно)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043608" y="980728"/>
          <a:ext cx="808037" cy="428625"/>
        </p:xfrm>
        <a:graphic>
          <a:graphicData uri="http://schemas.openxmlformats.org/presentationml/2006/ole">
            <p:oleObj spid="_x0000_s18434" name="Документ" r:id="rId3" imgW="808381" imgH="428723" progId="Word.Document.12">
              <p:link updateAutomatic="1"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932040" y="1916832"/>
          <a:ext cx="3001963" cy="428625"/>
        </p:xfrm>
        <a:graphic>
          <a:graphicData uri="http://schemas.openxmlformats.org/presentationml/2006/ole">
            <p:oleObj spid="_x0000_s18435" name="Документ" r:id="rId4" imgW="3002609" imgH="428723" progId="Word.Document.12">
              <p:link updateAutomatic="1"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785918" y="3429000"/>
          <a:ext cx="441325" cy="519113"/>
        </p:xfrm>
        <a:graphic>
          <a:graphicData uri="http://schemas.openxmlformats.org/presentationml/2006/ole">
            <p:oleObj spid="_x0000_s18436" name="Документ" r:id="rId5" imgW="442113" imgH="519499" progId="Word.Document.12">
              <p:link updateAutomatic="1"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786446" y="3500438"/>
          <a:ext cx="2898775" cy="433387"/>
        </p:xfrm>
        <a:graphic>
          <a:graphicData uri="http://schemas.openxmlformats.org/presentationml/2006/ole">
            <p:oleObj spid="_x0000_s18437" name="Документ" r:id="rId6" imgW="2898216" imgH="434176" progId="Word.Document.12">
              <p:link updateAutomatic="1"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285852" y="4000504"/>
          <a:ext cx="495300" cy="519113"/>
        </p:xfrm>
        <a:graphic>
          <a:graphicData uri="http://schemas.openxmlformats.org/presentationml/2006/ole">
            <p:oleObj spid="_x0000_s18438" name="Документ" r:id="rId7" imgW="495397" imgH="519499" progId="Word.Document.12">
              <p:link updateAutomatic="1"/>
            </p:oleObj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5429256" y="4000504"/>
          <a:ext cx="2936875" cy="433387"/>
        </p:xfrm>
        <a:graphic>
          <a:graphicData uri="http://schemas.openxmlformats.org/presentationml/2006/ole">
            <p:oleObj spid="_x0000_s18439" name="Документ" r:id="rId8" imgW="2936379" imgH="434176" progId="Word.Document.12">
              <p:link updateAutomatic="1"/>
            </p:oleObj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785918" y="4500570"/>
          <a:ext cx="2022475" cy="519113"/>
        </p:xfrm>
        <a:graphic>
          <a:graphicData uri="http://schemas.openxmlformats.org/presentationml/2006/ole">
            <p:oleObj spid="_x0000_s18440" name="Документ" r:id="rId9" imgW="2021911" imgH="519499" progId="Word.Document.12">
              <p:link updateAutomatic="1"/>
            </p:oleObj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2571736" y="5072074"/>
          <a:ext cx="3983037" cy="433387"/>
        </p:xfrm>
        <a:graphic>
          <a:graphicData uri="http://schemas.openxmlformats.org/presentationml/2006/ole">
            <p:oleObj spid="_x0000_s18441" name="Документ" r:id="rId10" imgW="3982977" imgH="434176" progId="Word.Document.12">
              <p:link updateAutomatic="1"/>
            </p:oleObj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rgbClr val="0070C0"/>
                </a:solidFill>
              </a:rPr>
              <a:t>Линейные ДУ 2 порядка с постоянными коэффициентами без правой части (однородные) 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071678"/>
            <a:ext cx="8572560" cy="44291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Общий вид                                                 </a:t>
            </a:r>
          </a:p>
          <a:p>
            <a:pPr>
              <a:buNone/>
            </a:pPr>
            <a:r>
              <a:rPr lang="ru-RU" dirty="0" smtClean="0"/>
              <a:t> 			                             </a:t>
            </a:r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                 где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cs typeface="Times New Roman" pitchFamily="18" charset="0"/>
              </a:rPr>
              <a:t>постоянные коэффициенты.</a:t>
            </a:r>
          </a:p>
          <a:p>
            <a:pPr>
              <a:buNone/>
            </a:pPr>
            <a:r>
              <a:rPr lang="ru-RU" dirty="0" smtClean="0">
                <a:cs typeface="Times New Roman" pitchFamily="18" charset="0"/>
              </a:rPr>
              <a:t>Будем искать частные решения в виде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.</a:t>
            </a:r>
          </a:p>
          <a:p>
            <a:pPr>
              <a:buNone/>
            </a:pPr>
            <a:r>
              <a:rPr lang="ru-RU" dirty="0" smtClean="0">
                <a:cs typeface="Times New Roman" pitchFamily="18" charset="0"/>
              </a:rPr>
              <a:t>Тогда                ,                  .  </a:t>
            </a:r>
          </a:p>
          <a:p>
            <a:pPr>
              <a:buNone/>
            </a:pPr>
            <a:r>
              <a:rPr lang="ru-RU" dirty="0" smtClean="0">
                <a:cs typeface="Times New Roman" pitchFamily="18" charset="0"/>
              </a:rPr>
              <a:t>Подставим в уравнение:</a:t>
            </a:r>
          </a:p>
          <a:p>
            <a:pPr>
              <a:buNone/>
            </a:pPr>
            <a:r>
              <a:rPr lang="ru-RU" dirty="0" smtClean="0">
                <a:cs typeface="Times New Roman" pitchFamily="18" charset="0"/>
              </a:rPr>
              <a:t>                                           или</a:t>
            </a:r>
          </a:p>
          <a:p>
            <a:pPr>
              <a:spcBef>
                <a:spcPts val="1200"/>
              </a:spcBef>
              <a:buNone/>
            </a:pPr>
            <a:r>
              <a:rPr lang="ru-RU" dirty="0" smtClean="0">
                <a:cs typeface="Times New Roman" pitchFamily="18" charset="0"/>
              </a:rPr>
              <a:t>                             </a:t>
            </a:r>
            <a:endParaRPr lang="ru-RU" dirty="0">
              <a:cs typeface="Times New Roman" pitchFamily="18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071802" y="2428868"/>
          <a:ext cx="2921645" cy="500066"/>
        </p:xfrm>
        <a:graphic>
          <a:graphicData uri="http://schemas.openxmlformats.org/presentationml/2006/ole">
            <p:oleObj spid="_x0000_s31746" name="Документ" r:id="rId3" imgW="2356016" imgH="403935" progId="Word.Document.12">
              <p:link updateAutomatic="1"/>
            </p:oleObj>
          </a:graphicData>
        </a:graphic>
      </p:graphicFrame>
      <p:sp>
        <p:nvSpPr>
          <p:cNvPr id="5" name="Овал 4"/>
          <p:cNvSpPr/>
          <p:nvPr/>
        </p:nvSpPr>
        <p:spPr>
          <a:xfrm>
            <a:off x="6143636" y="2428868"/>
            <a:ext cx="428628" cy="428628"/>
          </a:xfrm>
          <a:prstGeom prst="ellipse">
            <a:avLst/>
          </a:prstGeom>
          <a:solidFill>
            <a:srgbClr val="FFFF00">
              <a:alpha val="69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7143768" y="3571876"/>
          <a:ext cx="1214446" cy="782462"/>
        </p:xfrm>
        <a:graphic>
          <a:graphicData uri="http://schemas.openxmlformats.org/presentationml/2006/ole">
            <p:oleObj spid="_x0000_s31747" name="Документ" r:id="rId4" imgW="946151" imgH="609862" progId="Word.Document.12">
              <p:link updateAutomatic="1"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428728" y="4088405"/>
          <a:ext cx="1285884" cy="664575"/>
        </p:xfrm>
        <a:graphic>
          <a:graphicData uri="http://schemas.openxmlformats.org/presentationml/2006/ole">
            <p:oleObj spid="_x0000_s31748" name="Документ" r:id="rId5" imgW="1178728" imgH="609862" progId="Word.Document.12">
              <p:link updateAutomatic="1"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000364" y="4121629"/>
          <a:ext cx="1428760" cy="631351"/>
        </p:xfrm>
        <a:graphic>
          <a:graphicData uri="http://schemas.openxmlformats.org/presentationml/2006/ole">
            <p:oleObj spid="_x0000_s31749" name="Документ" r:id="rId6" imgW="1379983" imgH="609862" progId="Word.Document.12">
              <p:link updateAutomatic="1"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714348" y="5252418"/>
          <a:ext cx="3429024" cy="643570"/>
        </p:xfrm>
        <a:graphic>
          <a:graphicData uri="http://schemas.openxmlformats.org/presentationml/2006/ole">
            <p:oleObj spid="_x0000_s31750" name="Документ" r:id="rId7" imgW="3247802" imgH="609862" progId="Word.Document.12">
              <p:link updateAutomatic="1"/>
            </p:oleObj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429256" y="5143512"/>
          <a:ext cx="3104472" cy="804863"/>
        </p:xfrm>
        <a:graphic>
          <a:graphicData uri="http://schemas.openxmlformats.org/presentationml/2006/ole">
            <p:oleObj spid="_x0000_s31751" name="Документ" r:id="rId8" imgW="2829091" imgH="733706" progId="Word.Document.12">
              <p:link updateAutomatic="1"/>
            </p:oleObj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endParaRPr lang="ru-RU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ru-RU" dirty="0" smtClean="0">
                <a:cs typeface="Times New Roman" pitchFamily="18" charset="0"/>
              </a:rPr>
              <a:t>			</a:t>
            </a:r>
          </a:p>
          <a:p>
            <a:pPr>
              <a:spcBef>
                <a:spcPts val="1200"/>
              </a:spcBef>
              <a:buNone/>
            </a:pPr>
            <a:r>
              <a:rPr lang="ru-RU" dirty="0" smtClean="0">
                <a:cs typeface="Times New Roman" pitchFamily="18" charset="0"/>
              </a:rPr>
              <a:t>			- </a:t>
            </a:r>
            <a:r>
              <a:rPr lang="ru-RU" b="1" i="1" dirty="0" smtClean="0">
                <a:solidFill>
                  <a:srgbClr val="C00000"/>
                </a:solidFill>
                <a:cs typeface="Times New Roman" pitchFamily="18" charset="0"/>
              </a:rPr>
              <a:t>характеристическое уравнение.</a:t>
            </a:r>
          </a:p>
          <a:p>
            <a:pPr>
              <a:buNone/>
            </a:pPr>
            <a:r>
              <a:rPr lang="ru-RU" dirty="0" smtClean="0">
                <a:cs typeface="Times New Roman" pitchFamily="18" charset="0"/>
              </a:rPr>
              <a:t>	Дискриминант  </a:t>
            </a:r>
          </a:p>
          <a:p>
            <a:pPr>
              <a:buNone/>
            </a:pPr>
            <a:r>
              <a:rPr lang="ru-RU" dirty="0" smtClean="0">
                <a:cs typeface="Times New Roman" pitchFamily="18" charset="0"/>
              </a:rPr>
              <a:t>Возможны 3 случая:</a:t>
            </a:r>
          </a:p>
          <a:p>
            <a:pPr>
              <a:buNone/>
            </a:pPr>
            <a:r>
              <a:rPr lang="ru-RU" dirty="0" smtClean="0">
                <a:cs typeface="Times New Roman" pitchFamily="18" charset="0"/>
              </a:rPr>
              <a:t>			1) </a:t>
            </a:r>
          </a:p>
          <a:p>
            <a:pPr>
              <a:buNone/>
            </a:pPr>
            <a:r>
              <a:rPr lang="ru-RU" dirty="0" smtClean="0">
                <a:cs typeface="Times New Roman" pitchFamily="18" charset="0"/>
              </a:rPr>
              <a:t>			2)</a:t>
            </a:r>
          </a:p>
          <a:p>
            <a:pPr>
              <a:buNone/>
            </a:pPr>
            <a:r>
              <a:rPr lang="ru-RU" dirty="0" smtClean="0">
                <a:cs typeface="Times New Roman" pitchFamily="18" charset="0"/>
              </a:rPr>
              <a:t>			3) </a:t>
            </a:r>
            <a:endParaRPr lang="ru-RU" dirty="0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500034" y="847269"/>
          <a:ext cx="2714644" cy="773311"/>
        </p:xfrm>
        <a:graphic>
          <a:graphicData uri="http://schemas.openxmlformats.org/presentationml/2006/ole">
            <p:oleObj spid="_x0000_s39939" name="Документ" r:id="rId3" imgW="2139640" imgH="609862" progId="Word.Document.12">
              <p:link updateAutomatic="1"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714744" y="2285992"/>
          <a:ext cx="1866900" cy="508000"/>
        </p:xfrm>
        <a:graphic>
          <a:graphicData uri="http://schemas.openxmlformats.org/presentationml/2006/ole">
            <p:oleObj spid="_x0000_s39940" name="Equation" r:id="rId4" imgW="1866600" imgH="50796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857488" y="3500438"/>
          <a:ext cx="1054100" cy="419100"/>
        </p:xfrm>
        <a:graphic>
          <a:graphicData uri="http://schemas.openxmlformats.org/presentationml/2006/ole">
            <p:oleObj spid="_x0000_s39941" name="Equation" r:id="rId5" imgW="1054080" imgH="419040" progId="Equation.DSMT4">
              <p:embed/>
            </p:oleObj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2928926" y="4071942"/>
          <a:ext cx="1054100" cy="419100"/>
        </p:xfrm>
        <a:graphic>
          <a:graphicData uri="http://schemas.openxmlformats.org/presentationml/2006/ole">
            <p:oleObj spid="_x0000_s39943" name="Equation" r:id="rId6" imgW="1054080" imgH="419040" progId="Equation.DSMT4">
              <p:embed/>
            </p:oleObj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2928926" y="4643446"/>
          <a:ext cx="1054100" cy="419100"/>
        </p:xfrm>
        <a:graphic>
          <a:graphicData uri="http://schemas.openxmlformats.org/presentationml/2006/ole">
            <p:oleObj spid="_x0000_s39944" name="Equation" r:id="rId7" imgW="1054080" imgH="419040" progId="Equation.DSMT4">
              <p:embed/>
            </p:oleObj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761</Words>
  <Application>Microsoft Office PowerPoint</Application>
  <PresentationFormat>Экран (4:3)</PresentationFormat>
  <Paragraphs>197</Paragraphs>
  <Slides>21</Slides>
  <Notes>1</Notes>
  <HiddenSlides>0</HiddenSlides>
  <MMClips>0</MMClips>
  <ScaleCrop>false</ScaleCrop>
  <HeadingPairs>
    <vt:vector size="8" baseType="variant">
      <vt:variant>
        <vt:lpstr>Тема</vt:lpstr>
      </vt:variant>
      <vt:variant>
        <vt:i4>1</vt:i4>
      </vt:variant>
      <vt:variant>
        <vt:lpstr>Связи</vt:lpstr>
      </vt:variant>
      <vt:variant>
        <vt:i4>112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135" baseType="lpstr">
      <vt:lpstr>Тема Office</vt:lpstr>
      <vt:lpstr>F:\ДифУры\6Диффур.docx!OLE_LINK37</vt:lpstr>
      <vt:lpstr>F:\ДифУры\6Диффур.docx!OLE_LINK21</vt:lpstr>
      <vt:lpstr>F:\ДифУры\6Диффур.docx!OLE_LINK51</vt:lpstr>
      <vt:lpstr>F:\ДифУры\6Диффур.docx!OLE_LINK51</vt:lpstr>
      <vt:lpstr>F:\ДифУры\6Диффур.docx!OLE_LINK16</vt:lpstr>
      <vt:lpstr>F:\ДифУры\6Диффур.docx!OLE_LINK52</vt:lpstr>
      <vt:lpstr>F:\ДифУры\6Диффур.docx!OLE_LINK53</vt:lpstr>
      <vt:lpstr>F:\ДифУры\6Диффур.docx!OLE_LINK54</vt:lpstr>
      <vt:lpstr>F:\ДифУры\6Диффур.docx!OLE_LINK51</vt:lpstr>
      <vt:lpstr>F:\ДифУры\6Диффур.docx!OLE_LINK55</vt:lpstr>
      <vt:lpstr>F:\ДифУры\6Диффур.docx!OLE_LINK21</vt:lpstr>
      <vt:lpstr>F:\ДифУры\6Диффур.docx!OLE_LINK16</vt:lpstr>
      <vt:lpstr>F:\ДифУры\6Диффур.docx!OLE_LINK57</vt:lpstr>
      <vt:lpstr>F:\ДифУры\6Диффур.docx!OLE_LINK58</vt:lpstr>
      <vt:lpstr>F:\ДифУры\6Диффур.docx!OLE_LINK59</vt:lpstr>
      <vt:lpstr>F:\ДифУры\6Диффур.docx!OLE_LINK60</vt:lpstr>
      <vt:lpstr>E:\ЛЕКЦИИ\Лекции ДУ\Далее.docx!OLE_LINK81</vt:lpstr>
      <vt:lpstr>F:\ДифУры\6Диффур.docx!OLE_LINK60</vt:lpstr>
      <vt:lpstr>F:\ДифУры\6Диффур.docx!OLE_LINK61</vt:lpstr>
      <vt:lpstr>F:\ДифУры\6Диффур.docx!OLE_LINK62</vt:lpstr>
      <vt:lpstr>F:\ДифУры\6Диффур.docx!OLE_LINK52</vt:lpstr>
      <vt:lpstr>F:\ДифУры\6Диффур.docx!OLE_LINK63</vt:lpstr>
      <vt:lpstr>F:\ДифУры\6Диффур.docx!OLE_LINK51</vt:lpstr>
      <vt:lpstr>F:\ДифУры\6Диффур.docx!OLE_LINK64</vt:lpstr>
      <vt:lpstr>Документ1!OLE_LINK65</vt:lpstr>
      <vt:lpstr>Документ1!OLE_LINK66</vt:lpstr>
      <vt:lpstr>Документ1!OLE_LINK67</vt:lpstr>
      <vt:lpstr>Документ1!OLE_LINK68</vt:lpstr>
      <vt:lpstr>Документ1!OLE_LINK69</vt:lpstr>
      <vt:lpstr>Документ1!OLE_LINK70</vt:lpstr>
      <vt:lpstr>Документ1!OLE_LINK80</vt:lpstr>
      <vt:lpstr>E:\ЛЕКЦИИ\Лекции ДУ\Далее.docx!OLE_LINK82</vt:lpstr>
      <vt:lpstr>E:\ЛЕКЦИИ\Лекции ДУ\Далее.docx!OLE_LINK83</vt:lpstr>
      <vt:lpstr>E:\ЛЕКЦИИ\Лекции ДУ\Далее.docx!OLE_LINK84</vt:lpstr>
      <vt:lpstr>E:\ЛЕКЦИИ\Лекции ДУ\Далее.docx!OLE_LINK85</vt:lpstr>
      <vt:lpstr>E:\ЛЕКЦИИ\Лекции ДУ\Далее.docx!OLE_LINK86</vt:lpstr>
      <vt:lpstr>E:\ЛЕКЦИИ\Лекции ДУ\Далее.docx!OLE_LINK87</vt:lpstr>
      <vt:lpstr>E:\ЛЕКЦИИ\Лекции ДУ\Далее.docx!OLE_LINK90</vt:lpstr>
      <vt:lpstr>E:\ЛЕКЦИИ\Лекции ДУ\Далее.docx!OLE_LINK91</vt:lpstr>
      <vt:lpstr>E:\ЛЕКЦИИ\Лекции ДУ\Далее.docx!OLE_LINK92</vt:lpstr>
      <vt:lpstr>E:\ЛЕКЦИИ\Лекции ДУ\Далее.docx!OLE_LINK93</vt:lpstr>
      <vt:lpstr>E:\ЛЕКЦИИ\Лекции ДУ\Далее.docx!OLE_LINK94</vt:lpstr>
      <vt:lpstr>E:\ЛЕКЦИИ\Лекции ДУ\Далее.docx!OLE_LINK95</vt:lpstr>
      <vt:lpstr>E:\ЛЕКЦИИ\Лекции ДУ\Далее.docx!OLE_LINK96</vt:lpstr>
      <vt:lpstr>E:\ЛЕКЦИИ\Лекции ДУ\Далее.docx!OLE_LINK97</vt:lpstr>
      <vt:lpstr>E:\ЛЕКЦИИ\Лекции ДУ\Далее.docx!OLE_LINK122</vt:lpstr>
      <vt:lpstr>E:\ЛЕКЦИИ\Лекции ДУ\Далее.docx!OLE_LINK123</vt:lpstr>
      <vt:lpstr>Далее.docx!OLE_LINK88</vt:lpstr>
      <vt:lpstr>Далее.docx!OLE_LINK89</vt:lpstr>
      <vt:lpstr>E:\ЛЕКЦИИ\Лекции ДУ\Далее.docx!OLE_LINK98</vt:lpstr>
      <vt:lpstr>E:\ЛЕКЦИИ\Лекции ДУ\Далее.docx!OLE_LINK100</vt:lpstr>
      <vt:lpstr>E:\ЛЕКЦИИ\Лекции ДУ\Далее.docx!OLE_LINK101</vt:lpstr>
      <vt:lpstr>E:\ЛЕКЦИИ\Лекции ДУ\Далее.docx!_Hlk473315401</vt:lpstr>
      <vt:lpstr>E:\ЛЕКЦИИ\Лекции ДУ\Далее.docx!OLE_LINK102</vt:lpstr>
      <vt:lpstr>E:\ЛЕКЦИИ\Лекции ДУ\Далее.docx!OLE_LINK103</vt:lpstr>
      <vt:lpstr>E:\ЛЕКЦИИ\Лекции ДУ\Далее.docx!OLE_LINK104</vt:lpstr>
      <vt:lpstr>E:\ЛЕКЦИИ\Лекции ДУ\Далее.docx!OLE_LINK98</vt:lpstr>
      <vt:lpstr>E:\ЛЕКЦИИ\Лекции ДУ\Далее.docx!OLE_LINK100</vt:lpstr>
      <vt:lpstr>E:\ЛЕКЦИИ\Лекции ДУ\Далее.docx!OLE_LINK105</vt:lpstr>
      <vt:lpstr>E:\ЛЕКЦИИ\Лекции ДУ\Далее.docx!OLE_LINK106</vt:lpstr>
      <vt:lpstr>E:\ЛЕКЦИИ\Лекции ДУ\Далее.docx!OLE_LINK107</vt:lpstr>
      <vt:lpstr>E:\ЛЕКЦИИ\Лекции ДУ\Далее.docx!OLE_LINK108</vt:lpstr>
      <vt:lpstr>E:\ЛЕКЦИИ\Лекции ДУ\Далее.docx!OLE_LINK109</vt:lpstr>
      <vt:lpstr>E:\ЛЕКЦИИ\Лекции ДУ\Далее.docx!OLE_LINK110</vt:lpstr>
      <vt:lpstr>E:\ЛЕКЦИИ\Лекции ДУ\Далее.docx!OLE_LINK111</vt:lpstr>
      <vt:lpstr>E:\ЛЕКЦИИ\Лекции ДУ\Далее.docx!_Hlk473317460</vt:lpstr>
      <vt:lpstr>Далее.docx!OLE_LINK112</vt:lpstr>
      <vt:lpstr>E:\ЛЕКЦИИ\Лекции ДУ\Далее.docx!OLE_LINK113</vt:lpstr>
      <vt:lpstr>E:\ЛЕКЦИИ\Лекции ДУ\Далее.docx!OLE_LINK114</vt:lpstr>
      <vt:lpstr>E:\ЛЕКЦИИ\Лекции ДУ\Далее.docx!OLE_LINK115</vt:lpstr>
      <vt:lpstr>E:\ЛЕКЦИИ\Лекции ДУ\Далее.docx!OLE_LINK116</vt:lpstr>
      <vt:lpstr>E:\ЛЕКЦИИ\Лекции ДУ\Далее.docx!OLE_LINK117</vt:lpstr>
      <vt:lpstr>E:\ЛЕКЦИИ\Лекции ДУ\Далее.docx!OLE_LINK118</vt:lpstr>
      <vt:lpstr>E:\ЛЕКЦИИ\Лекции ДУ\Далее.docx!OLE_LINK119</vt:lpstr>
      <vt:lpstr>E:\ЛЕКЦИИ\Лекции ДУ\Далее.docx!OLE_LINK120</vt:lpstr>
      <vt:lpstr>E:\ЛЕКЦИИ\Лекции ДУ\Далее.docx!OLE_LINK121</vt:lpstr>
      <vt:lpstr>E:\ЛЕКЦИИ\Лекции ДУ\Далее.docx!OLE_LINK124</vt:lpstr>
      <vt:lpstr>E:\ЛЕКЦИИ\Лекции ДУ\Далее.docx!OLE_LINK125</vt:lpstr>
      <vt:lpstr>E:\ЛЕКЦИИ\Лекции ДУ\Далее.docx!OLE_LINK126</vt:lpstr>
      <vt:lpstr>E:\ЛЕКЦИИ\Лекции ДУ\Далее.docx!OLE_LINK127</vt:lpstr>
      <vt:lpstr>E:\ЛЕКЦИИ\Лекции ДУ\Далее.docx!OLE_LINK128</vt:lpstr>
      <vt:lpstr>E:\ЛЕКЦИИ\Лекции ДУ\Далее.docx!OLE_LINK128</vt:lpstr>
      <vt:lpstr>E:\ЛЕКЦИИ\Лекции ДУ\Далее.docx!OLE_LINK129</vt:lpstr>
      <vt:lpstr>E:\ЛЕКЦИИ\Лекции ДУ\Далее.docx!OLE_LINK130</vt:lpstr>
      <vt:lpstr>E:\ЛЕКЦИИ\Лекции ДУ\Далее.docx!OLE_LINK128</vt:lpstr>
      <vt:lpstr>E:\ЛЕКЦИИ\Лекции ДУ\Далее.docx!OLE_LINK131</vt:lpstr>
      <vt:lpstr>E:\ЛЕКЦИИ\Лекции ДУ\Далее.docx!OLE_LINK133</vt:lpstr>
      <vt:lpstr>E:\ЛЕКЦИИ\Лекции ДУ\Далее.docx!OLE_LINK134</vt:lpstr>
      <vt:lpstr>E:\ЛЕКЦИИ\Лекции ДУ\Далее.docx!OLE_LINK135</vt:lpstr>
      <vt:lpstr>E:\ЛЕКЦИИ\Лекции ДУ\Далее.docx!OLE_LINK146</vt:lpstr>
      <vt:lpstr>E:\ЛЕКЦИИ\Лекции ДУ\Далее.docx!OLE_LINK136</vt:lpstr>
      <vt:lpstr>E:\ЛЕКЦИИ\Лекции ДУ\Далее.docx!OLE_LINK128</vt:lpstr>
      <vt:lpstr>E:\ЛЕКЦИИ\Лекции ДУ\Далее.docx!OLE_LINK137</vt:lpstr>
      <vt:lpstr>E:\ЛЕКЦИИ\Лекции ДУ\Далее.docx!OLE_LINK138</vt:lpstr>
      <vt:lpstr>E:\ЛЕКЦИИ\Лекции ДУ\Далее.docx!OLE_LINK153</vt:lpstr>
      <vt:lpstr>E:\ЛЕКЦИИ\Лекции ДУ\Далее.docx!OLE_LINK139</vt:lpstr>
      <vt:lpstr>E:\ЛЕКЦИИ\Лекции ДУ\Далее.docx!OLE_LINK140</vt:lpstr>
      <vt:lpstr>E:\ЛЕКЦИИ\Лекции ДУ\Далее.docx!OLE_LINK141</vt:lpstr>
      <vt:lpstr>E:\ЛЕКЦИИ\Лекции ДУ\Далее.docx!OLE_LINK142</vt:lpstr>
      <vt:lpstr>E:\ЛЕКЦИИ\Лекции ДУ\Далее.docx!OLE_LINK143</vt:lpstr>
      <vt:lpstr>E:\ЛЕКЦИИ\Лекции ДУ\Далее.docx!OLE_LINK143</vt:lpstr>
      <vt:lpstr>E:\ЛЕКЦИИ\Лекции ДУ\Далее.docx!OLE_LINK144</vt:lpstr>
      <vt:lpstr>E:\ЛЕКЦИИ\Лекции ДУ\Далее.docx!OLE_LINK145</vt:lpstr>
      <vt:lpstr>E:\ЛЕКЦИИ\Лекции ДУ\Далее.docx!OLE_LINK144</vt:lpstr>
      <vt:lpstr>E:\ЛЕКЦИИ\Лекции ДУ\Далее.docx!OLE_LINK147</vt:lpstr>
      <vt:lpstr>E:\ЛЕКЦИИ\Лекции ДУ\Далее.docx!_Hlk473392776</vt:lpstr>
      <vt:lpstr>E:\ЛЕКЦИИ\Лекции ДУ\Далее.docx!OLE_LINK148</vt:lpstr>
      <vt:lpstr>E:\ЛЕКЦИИ\Лекции ДУ\Далее.docx!OLE_LINK144</vt:lpstr>
      <vt:lpstr>E:\ЛЕКЦИИ\Лекции ДУ\Далее.docx!OLE_LINK149</vt:lpstr>
      <vt:lpstr>E:\ЛЕКЦИИ\Лекции ДУ\Далее.docx!OLE_LINK150</vt:lpstr>
      <vt:lpstr>E:\ЛЕКЦИИ\Лекции ДУ\Далее.docx!OLE_LINK151</vt:lpstr>
      <vt:lpstr>E:\ЛЕКЦИИ\Лекции ДУ\Далее.docx!OLE_LINK152</vt:lpstr>
      <vt:lpstr>Equation</vt:lpstr>
      <vt:lpstr>Лекция 4</vt:lpstr>
      <vt:lpstr>Слайд 2</vt:lpstr>
      <vt:lpstr>Слайд 3</vt:lpstr>
      <vt:lpstr>Слайд 4</vt:lpstr>
      <vt:lpstr>Линейные неоднородные дифференциальные уравнения 2 порядка</vt:lpstr>
      <vt:lpstr>Слайд 6</vt:lpstr>
      <vt:lpstr>Слайд 7</vt:lpstr>
      <vt:lpstr>Линейные ДУ 2 порядка с постоянными коэффициентами без правой части (однородные) 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Линейные ДУ 2 порядка с постоянными коэффициентами с правой частью (неоднородные)</vt:lpstr>
      <vt:lpstr>Слайд 17</vt:lpstr>
      <vt:lpstr>Слайд 18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Vova</dc:creator>
  <cp:lastModifiedBy>user</cp:lastModifiedBy>
  <cp:revision>55</cp:revision>
  <dcterms:created xsi:type="dcterms:W3CDTF">2017-01-06T04:52:52Z</dcterms:created>
  <dcterms:modified xsi:type="dcterms:W3CDTF">2017-02-24T06:29:46Z</dcterms:modified>
</cp:coreProperties>
</file>