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4" r:id="rId18"/>
    <p:sldId id="273" r:id="rId19"/>
    <p:sldId id="26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48" autoAdjust="0"/>
    <p:restoredTop sz="95908" autoAdjust="0"/>
  </p:normalViewPr>
  <p:slideViewPr>
    <p:cSldViewPr>
      <p:cViewPr>
        <p:scale>
          <a:sx n="63" d="100"/>
          <a:sy n="63" d="100"/>
        </p:scale>
        <p:origin x="-135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5AC5-CDE1-4F9E-BED4-C195788D35FD}" type="datetimeFigureOut">
              <a:rPr lang="ru-RU" smtClean="0"/>
              <a:pPr/>
              <a:t>15.03.2017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7B0F-83F2-431E-83B4-0C470C2A12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903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6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7.png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Лекция 6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Найдём изображение функции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Необходимо отметить, что несобственный интеграл сходится, если наложить условие:</a:t>
            </a:r>
          </a:p>
          <a:p>
            <a:pPr>
              <a:buNone/>
            </a:pPr>
            <a:r>
              <a:rPr lang="ru-RU" sz="2800" dirty="0" smtClean="0"/>
              <a:t>Тогда 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 дальнейшем это всегда предполагается.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215074" y="3500438"/>
          <a:ext cx="1333500" cy="406400"/>
        </p:xfrm>
        <a:graphic>
          <a:graphicData uri="http://schemas.openxmlformats.org/presentationml/2006/ole">
            <p:oleObj spid="_x0000_s23554" name="Equation" r:id="rId3" imgW="1333440" imgH="4060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71538" y="4500570"/>
          <a:ext cx="7152548" cy="785818"/>
        </p:xfrm>
        <a:graphic>
          <a:graphicData uri="http://schemas.openxmlformats.org/presentationml/2006/ole">
            <p:oleObj spid="_x0000_s23555" name="Equation" r:id="rId4" imgW="5663880" imgH="62208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58863" y="1214438"/>
          <a:ext cx="6248400" cy="1320800"/>
        </p:xfrm>
        <a:graphic>
          <a:graphicData uri="http://schemas.openxmlformats.org/presentationml/2006/ole">
            <p:oleObj spid="_x0000_s23556" name="Equation" r:id="rId5" imgW="6248160" imgH="132048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29256" y="285728"/>
          <a:ext cx="1785950" cy="621200"/>
        </p:xfrm>
        <a:graphic>
          <a:graphicData uri="http://schemas.openxmlformats.org/presentationml/2006/ole">
            <p:oleObj spid="_x0000_s23557" name="Equation" r:id="rId6" imgW="1460160" imgH="507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Теорема о существовании изображения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2800" dirty="0" smtClean="0"/>
              <a:t>      Изображение                                   определено в </a:t>
            </a:r>
          </a:p>
          <a:p>
            <a:pPr>
              <a:buNone/>
            </a:pPr>
            <a:r>
              <a:rPr lang="ru-RU" sz="2800" dirty="0" smtClean="0"/>
              <a:t>  комплексной полуплоскости                           ,  где</a:t>
            </a:r>
          </a:p>
          <a:p>
            <a:pPr>
              <a:buNone/>
            </a:pPr>
            <a:r>
              <a:rPr lang="ru-RU" sz="2800" dirty="0" smtClean="0"/>
              <a:t>        - показатель роста           .</a:t>
            </a:r>
          </a:p>
          <a:p>
            <a:pPr>
              <a:buNone/>
            </a:pPr>
            <a:endParaRPr lang="ru-RU" sz="1600" dirty="0" smtClean="0"/>
          </a:p>
          <a:p>
            <a:r>
              <a:rPr lang="ru-RU" dirty="0" smtClean="0"/>
              <a:t>Теорема о единственности оригинала</a:t>
            </a:r>
          </a:p>
          <a:p>
            <a:pPr>
              <a:buNone/>
            </a:pPr>
            <a:r>
              <a:rPr lang="ru-RU" sz="2800" dirty="0" smtClean="0"/>
              <a:t>     Если                                         , то  </a:t>
            </a:r>
          </a:p>
          <a:p>
            <a:pPr>
              <a:buNone/>
            </a:pPr>
            <a:r>
              <a:rPr lang="ru-RU" sz="2800" dirty="0" smtClean="0"/>
              <a:t>    т.е. у </a:t>
            </a:r>
            <a:r>
              <a:rPr lang="ru-RU" sz="2800" b="1" dirty="0" smtClean="0"/>
              <a:t>разных</a:t>
            </a:r>
            <a:r>
              <a:rPr lang="ru-RU" sz="2800" dirty="0" smtClean="0"/>
              <a:t> оригиналов </a:t>
            </a:r>
            <a:r>
              <a:rPr lang="ru-RU" sz="2800" b="1" dirty="0" smtClean="0"/>
              <a:t>разные</a:t>
            </a:r>
            <a:r>
              <a:rPr lang="ru-RU" sz="2800" dirty="0" smtClean="0"/>
              <a:t> изображения.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28992" y="1071546"/>
          <a:ext cx="2438400" cy="520700"/>
        </p:xfrm>
        <a:graphic>
          <a:graphicData uri="http://schemas.openxmlformats.org/presentationml/2006/ole">
            <p:oleObj spid="_x0000_s24578" name="Equation" r:id="rId3" imgW="2438280" imgH="5205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214942" y="1643050"/>
          <a:ext cx="1943100" cy="457200"/>
        </p:xfrm>
        <a:graphic>
          <a:graphicData uri="http://schemas.openxmlformats.org/presentationml/2006/ole">
            <p:oleObj spid="_x0000_s24579" name="Equation" r:id="rId4" imgW="1942920" imgH="4572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14348" y="2143116"/>
          <a:ext cx="317500" cy="457200"/>
        </p:xfrm>
        <a:graphic>
          <a:graphicData uri="http://schemas.openxmlformats.org/presentationml/2006/ole">
            <p:oleObj spid="_x0000_s24580" name="Equation" r:id="rId5" imgW="317160" imgH="4572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143372" y="2143116"/>
          <a:ext cx="685800" cy="419100"/>
        </p:xfrm>
        <a:graphic>
          <a:graphicData uri="http://schemas.openxmlformats.org/presentationml/2006/ole">
            <p:oleObj spid="_x0000_s24581" name="Equation" r:id="rId6" imgW="685800" imgH="4190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857356" y="3500438"/>
          <a:ext cx="2997200" cy="520700"/>
        </p:xfrm>
        <a:graphic>
          <a:graphicData uri="http://schemas.openxmlformats.org/presentationml/2006/ole">
            <p:oleObj spid="_x0000_s24582" name="Equation" r:id="rId7" imgW="2997000" imgH="52056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572132" y="3571876"/>
          <a:ext cx="1854200" cy="444500"/>
        </p:xfrm>
        <a:graphic>
          <a:graphicData uri="http://schemas.openxmlformats.org/presentationml/2006/ole">
            <p:oleObj spid="_x0000_s24583" name="Equation" r:id="rId8" imgW="18540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преобразования Лапласа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Теорема линейности</a:t>
            </a:r>
          </a:p>
          <a:p>
            <a:pPr marL="514350" indent="-514350">
              <a:buNone/>
            </a:pPr>
            <a:r>
              <a:rPr lang="ru-RU" sz="2800" dirty="0" smtClean="0"/>
              <a:t>Если                                                           , то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dirty="0" smtClean="0"/>
              <a:t>т.е. линейная комбинация оригиналов преобразуется в такую же линейную комбинацию соответствующих изображений.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i="1" dirty="0" smtClean="0"/>
              <a:t>Предлагается доказать самостоятельно</a:t>
            </a:r>
            <a:r>
              <a:rPr lang="ru-RU" sz="2800" dirty="0" smtClean="0"/>
              <a:t>.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1.</a:t>
            </a:r>
            <a:endParaRPr lang="ru-RU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428728" y="1857364"/>
          <a:ext cx="4356100" cy="520700"/>
        </p:xfrm>
        <a:graphic>
          <a:graphicData uri="http://schemas.openxmlformats.org/presentationml/2006/ole">
            <p:oleObj spid="_x0000_s25602" name="Equation" r:id="rId3" imgW="4356000" imgH="5205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715140" y="1928802"/>
          <a:ext cx="1473200" cy="406400"/>
        </p:xfrm>
        <a:graphic>
          <a:graphicData uri="http://schemas.openxmlformats.org/presentationml/2006/ole">
            <p:oleObj spid="_x0000_s25603" name="Equation" r:id="rId4" imgW="1473120" imgH="4060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57290" y="2500306"/>
          <a:ext cx="6108700" cy="520700"/>
        </p:xfrm>
        <a:graphic>
          <a:graphicData uri="http://schemas.openxmlformats.org/presentationml/2006/ole">
            <p:oleObj spid="_x0000_s25604" name="Equation" r:id="rId5" imgW="6108480" imgH="52056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57422" y="5214950"/>
          <a:ext cx="2997200" cy="965200"/>
        </p:xfrm>
        <a:graphic>
          <a:graphicData uri="http://schemas.openxmlformats.org/presentationml/2006/ole">
            <p:oleObj spid="_x0000_s25605" name="Equation" r:id="rId6" imgW="2997000" imgH="965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2. </a:t>
            </a: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3.</a:t>
            </a:r>
            <a:endParaRPr lang="ru-RU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500166" y="928670"/>
          <a:ext cx="7035800" cy="2171700"/>
        </p:xfrm>
        <a:graphic>
          <a:graphicData uri="http://schemas.openxmlformats.org/presentationml/2006/ole">
            <p:oleObj spid="_x0000_s27650" name="Equation" r:id="rId3" imgW="7035480" imgH="2171520" progId="Equation.DSMT4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571604" y="3643314"/>
          <a:ext cx="6819900" cy="2146300"/>
        </p:xfrm>
        <a:graphic>
          <a:graphicData uri="http://schemas.openxmlformats.org/presentationml/2006/ole">
            <p:oleObj spid="_x0000_s27651" name="Equation" r:id="rId4" imgW="6819840" imgH="2145960" progId="Equation.DSMT4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786182" y="121442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228599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4546" y="50006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29058" y="3929066"/>
            <a:ext cx="5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2. Теорема подобия</a:t>
            </a:r>
          </a:p>
          <a:p>
            <a:pPr>
              <a:buNone/>
            </a:pPr>
            <a:r>
              <a:rPr lang="ru-RU" sz="2800" dirty="0" smtClean="0"/>
              <a:t>      Если                          и 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&gt; 0</a:t>
            </a:r>
            <a:r>
              <a:rPr lang="ru-RU" sz="2800" dirty="0" smtClean="0"/>
              <a:t>  , то</a:t>
            </a:r>
            <a:endParaRPr lang="en-US" sz="2800" dirty="0" smtClean="0"/>
          </a:p>
          <a:p>
            <a:pPr>
              <a:spcBef>
                <a:spcPts val="1800"/>
              </a:spcBef>
              <a:buNone/>
            </a:pPr>
            <a:r>
              <a:rPr lang="ru-RU" sz="2800" b="1" dirty="0" smtClean="0"/>
              <a:t>Доказательство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28794" y="1071546"/>
          <a:ext cx="1828800" cy="419100"/>
        </p:xfrm>
        <a:graphic>
          <a:graphicData uri="http://schemas.openxmlformats.org/presentationml/2006/ole">
            <p:oleObj spid="_x0000_s26626" name="Equation" r:id="rId3" imgW="182880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5008" y="714356"/>
          <a:ext cx="2699271" cy="1071570"/>
        </p:xfrm>
        <a:graphic>
          <a:graphicData uri="http://schemas.openxmlformats.org/presentationml/2006/ole">
            <p:oleObj spid="_x0000_s26627" name="Equation" r:id="rId4" imgW="2527200" imgH="100296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57224" y="2071678"/>
          <a:ext cx="6045200" cy="1130300"/>
        </p:xfrm>
        <a:graphic>
          <a:graphicData uri="http://schemas.openxmlformats.org/presentationml/2006/ole">
            <p:oleObj spid="_x0000_s26628" name="Equation" r:id="rId5" imgW="6045120" imgH="113004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71538" y="3286124"/>
          <a:ext cx="6819900" cy="1143000"/>
        </p:xfrm>
        <a:graphic>
          <a:graphicData uri="http://schemas.openxmlformats.org/presentationml/2006/ole">
            <p:oleObj spid="_x0000_s26629" name="Equation" r:id="rId6" imgW="6819840" imgH="114300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000100" y="4572008"/>
          <a:ext cx="1638300" cy="1003300"/>
        </p:xfrm>
        <a:graphic>
          <a:graphicData uri="http://schemas.openxmlformats.org/presentationml/2006/ole">
            <p:oleObj spid="_x0000_s26630" name="Equation" r:id="rId7" imgW="1638000" imgH="1002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4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dirty="0" smtClean="0"/>
              <a:t>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                     </a:t>
            </a:r>
            <a:r>
              <a:rPr lang="ru-RU" dirty="0" smtClean="0"/>
              <a:t>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5</a:t>
            </a:r>
            <a:r>
              <a:rPr lang="ru-RU" sz="2800" dirty="0" smtClean="0"/>
              <a:t>.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8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dirty="0" smtClean="0"/>
              <a:t>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r>
              <a:rPr lang="ru-RU" dirty="0" smtClean="0"/>
              <a:t>                    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85786" y="1357298"/>
          <a:ext cx="2108200" cy="990600"/>
        </p:xfrm>
        <a:graphic>
          <a:graphicData uri="http://schemas.openxmlformats.org/presentationml/2006/ole">
            <p:oleObj spid="_x0000_s28674" name="Equation" r:id="rId3" imgW="2108160" imgH="99036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0430" y="1357298"/>
          <a:ext cx="4927600" cy="1549400"/>
        </p:xfrm>
        <a:graphic>
          <a:graphicData uri="http://schemas.openxmlformats.org/presentationml/2006/ole">
            <p:oleObj spid="_x0000_s28675" name="Equation" r:id="rId4" imgW="4927320" imgH="154908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14348" y="3929066"/>
          <a:ext cx="2159000" cy="990600"/>
        </p:xfrm>
        <a:graphic>
          <a:graphicData uri="http://schemas.openxmlformats.org/presentationml/2006/ole">
            <p:oleObj spid="_x0000_s28676" name="Equation" r:id="rId5" imgW="2158920" imgH="99036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00430" y="3500438"/>
          <a:ext cx="4978400" cy="1981200"/>
        </p:xfrm>
        <a:graphic>
          <a:graphicData uri="http://schemas.openxmlformats.org/presentationml/2006/ole">
            <p:oleObj spid="_x0000_s28677" name="Equation" r:id="rId6" imgW="4978080" imgH="1981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Обратная задача.</a:t>
            </a:r>
          </a:p>
          <a:p>
            <a:pPr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  </a:t>
            </a:r>
            <a:r>
              <a:rPr lang="ru-RU" sz="2800" b="1" i="1" dirty="0" smtClean="0"/>
              <a:t>По данному изображению найти оригинал</a:t>
            </a:r>
            <a:r>
              <a:rPr lang="ru-RU" sz="2800" i="1" dirty="0" smtClean="0"/>
              <a:t>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Например,                                                - изображение</a:t>
            </a:r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2800" dirty="0" smtClean="0"/>
              <a:t>Тогда</a:t>
            </a:r>
          </a:p>
          <a:p>
            <a:pPr>
              <a:buNone/>
            </a:pPr>
            <a:endParaRPr lang="ru-RU" sz="4800" dirty="0" smtClean="0"/>
          </a:p>
          <a:p>
            <a:pPr>
              <a:buNone/>
            </a:pPr>
            <a:r>
              <a:rPr lang="ru-RU" sz="2800" dirty="0" smtClean="0"/>
              <a:t>Поэтому                                                            - оригинал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357422" y="1928802"/>
          <a:ext cx="3594100" cy="1016000"/>
        </p:xfrm>
        <a:graphic>
          <a:graphicData uri="http://schemas.openxmlformats.org/presentationml/2006/ole">
            <p:oleObj spid="_x0000_s29698" name="Equation" r:id="rId3" imgW="3593880" imgH="101592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43042" y="3071810"/>
          <a:ext cx="6756400" cy="1016000"/>
        </p:xfrm>
        <a:graphic>
          <a:graphicData uri="http://schemas.openxmlformats.org/presentationml/2006/ole">
            <p:oleObj spid="_x0000_s29699" name="Equation" r:id="rId4" imgW="6756120" imgH="101592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14546" y="4500570"/>
          <a:ext cx="4292600" cy="889000"/>
        </p:xfrm>
        <a:graphic>
          <a:graphicData uri="http://schemas.openxmlformats.org/presentationml/2006/ole">
            <p:oleObj spid="_x0000_s29700" name="Equation" r:id="rId5" imgW="4292280" imgH="888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00079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. </a:t>
            </a:r>
            <a:r>
              <a:rPr lang="ru-RU" b="1" dirty="0" smtClean="0">
                <a:solidFill>
                  <a:srgbClr val="FF0000"/>
                </a:solidFill>
              </a:rPr>
              <a:t>Дифференцирование оригинала</a:t>
            </a:r>
          </a:p>
          <a:p>
            <a:pPr>
              <a:buNone/>
            </a:pPr>
            <a:r>
              <a:rPr lang="ru-RU" sz="2800" dirty="0" smtClean="0"/>
              <a:t>     Если          </a:t>
            </a:r>
            <a:r>
              <a:rPr lang="en-US" sz="2800" dirty="0" smtClean="0"/>
              <a:t> – </a:t>
            </a:r>
            <a:r>
              <a:rPr lang="ru-RU" sz="2800" dirty="0" smtClean="0"/>
              <a:t>оригинал с показателем роста </a:t>
            </a:r>
            <a:r>
              <a:rPr lang="en-US" sz="2800" dirty="0" smtClean="0"/>
              <a:t>s</a:t>
            </a:r>
            <a:r>
              <a:rPr lang="ru-RU" sz="2800" dirty="0" smtClean="0"/>
              <a:t>, существует             - также оригинал и                        , то 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2800" b="1" dirty="0" smtClean="0"/>
              <a:t>     Доказательство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43174" y="1428736"/>
          <a:ext cx="774700" cy="419100"/>
        </p:xfrm>
        <a:graphic>
          <a:graphicData uri="http://schemas.openxmlformats.org/presentationml/2006/ole">
            <p:oleObj spid="_x0000_s31746" name="Equation" r:id="rId3" imgW="77436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643042" y="1000108"/>
          <a:ext cx="685800" cy="419100"/>
        </p:xfrm>
        <a:graphic>
          <a:graphicData uri="http://schemas.openxmlformats.org/presentationml/2006/ole">
            <p:oleObj spid="_x0000_s31747" name="Equation" r:id="rId4" imgW="685800" imgH="41904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500826" y="1428736"/>
          <a:ext cx="1828800" cy="419100"/>
        </p:xfrm>
        <a:graphic>
          <a:graphicData uri="http://schemas.openxmlformats.org/presentationml/2006/ole">
            <p:oleObj spid="_x0000_s31750" name="Equation" r:id="rId5" imgW="1828800" imgH="41904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85918" y="2000240"/>
          <a:ext cx="5880100" cy="431800"/>
        </p:xfrm>
        <a:graphic>
          <a:graphicData uri="http://schemas.openxmlformats.org/presentationml/2006/ole">
            <p:oleObj spid="_x0000_s31751" name="Equation" r:id="rId6" imgW="5879880" imgH="43164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28596" y="3143248"/>
          <a:ext cx="8432800" cy="1206500"/>
        </p:xfrm>
        <a:graphic>
          <a:graphicData uri="http://schemas.openxmlformats.org/presentationml/2006/ole">
            <p:oleObj spid="_x0000_s31752" name="Equation" r:id="rId7" imgW="8432640" imgH="1206360" progId="Equation.DSMT4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000100" y="4500570"/>
          <a:ext cx="7594600" cy="1130300"/>
        </p:xfrm>
        <a:graphic>
          <a:graphicData uri="http://schemas.openxmlformats.org/presentationml/2006/ole">
            <p:oleObj spid="_x0000_s31753" name="Equation" r:id="rId8" imgW="7594560" imgH="1130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Следствие. </a:t>
            </a:r>
          </a:p>
          <a:p>
            <a:pPr>
              <a:buNone/>
            </a:pPr>
            <a:endParaRPr lang="ru-RU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Пример 6. </a:t>
            </a:r>
            <a:r>
              <a:rPr lang="ru-RU" sz="3000" dirty="0" smtClean="0"/>
              <a:t>Найти изображение</a:t>
            </a:r>
            <a:endParaRPr lang="ru-RU" sz="3000" b="1" dirty="0">
              <a:solidFill>
                <a:srgbClr val="C00000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928794" y="857232"/>
          <a:ext cx="5143500" cy="508000"/>
        </p:xfrm>
        <a:graphic>
          <a:graphicData uri="http://schemas.openxmlformats.org/presentationml/2006/ole">
            <p:oleObj spid="_x0000_s32770" name="Equation" r:id="rId3" imgW="5143320" imgH="507960" progId="Equation.DSMT4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000100" y="1571612"/>
          <a:ext cx="7061200" cy="508000"/>
        </p:xfrm>
        <a:graphic>
          <a:graphicData uri="http://schemas.openxmlformats.org/presentationml/2006/ole">
            <p:oleObj spid="_x0000_s32771" name="Equation" r:id="rId4" imgW="7061040" imgH="50796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610225" y="2357438"/>
          <a:ext cx="2070100" cy="520700"/>
        </p:xfrm>
        <a:graphic>
          <a:graphicData uri="http://schemas.openxmlformats.org/presentationml/2006/ole">
            <p:oleObj spid="_x0000_s32772" name="Equation" r:id="rId5" imgW="2070000" imgH="52056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114425" y="2928938"/>
          <a:ext cx="6248400" cy="990600"/>
        </p:xfrm>
        <a:graphic>
          <a:graphicData uri="http://schemas.openxmlformats.org/presentationml/2006/ole">
            <p:oleObj spid="_x0000_s32773" name="Equation" r:id="rId6" imgW="6248160" imgH="990360" progId="Equation.DSMT4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785918" y="4000504"/>
          <a:ext cx="4381500" cy="990600"/>
        </p:xfrm>
        <a:graphic>
          <a:graphicData uri="http://schemas.openxmlformats.org/presentationml/2006/ole">
            <p:oleObj spid="_x0000_s32774" name="Equation" r:id="rId7" imgW="4381200" imgH="990360" progId="Equation.DSMT4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500313" y="4962525"/>
          <a:ext cx="2921000" cy="1219200"/>
        </p:xfrm>
        <a:graphic>
          <a:graphicData uri="http://schemas.openxmlformats.org/presentationml/2006/ole">
            <p:oleObj spid="_x0000_s32775" name="Equation" r:id="rId8" imgW="2920680" imgH="1218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4. Дифференцирование изображения</a:t>
            </a:r>
          </a:p>
          <a:p>
            <a:pPr>
              <a:buNone/>
            </a:pPr>
            <a:r>
              <a:rPr lang="ru-RU" sz="3000" dirty="0" smtClean="0"/>
              <a:t>     Пусть</a:t>
            </a:r>
            <a:r>
              <a:rPr lang="ru-RU" sz="3000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r>
              <a:rPr lang="en-US" dirty="0" smtClean="0"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.</a:t>
            </a:r>
            <a:r>
              <a:rPr lang="en-US" sz="3000" dirty="0" smtClean="0">
                <a:cs typeface="Arial" pitchFamily="34" charset="0"/>
              </a:rPr>
              <a:t> </a:t>
            </a:r>
            <a:r>
              <a:rPr lang="ru-RU" sz="3000" dirty="0" smtClean="0">
                <a:cs typeface="Arial" pitchFamily="34" charset="0"/>
              </a:rPr>
              <a:t>Тогда </a:t>
            </a:r>
          </a:p>
          <a:p>
            <a:pPr>
              <a:buNone/>
            </a:pPr>
            <a:r>
              <a:rPr lang="ru-RU" sz="2800" b="1" dirty="0" smtClean="0">
                <a:cs typeface="Arial" pitchFamily="34" charset="0"/>
              </a:rPr>
              <a:t>Доказательство.</a:t>
            </a:r>
          </a:p>
          <a:p>
            <a:pPr>
              <a:buNone/>
            </a:pPr>
            <a:endParaRPr lang="ru-RU" sz="30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ru-RU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Следствие.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1071546"/>
            <a:ext cx="2643206" cy="43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071678"/>
            <a:ext cx="8770760" cy="18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929058" y="50006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4929198"/>
            <a:ext cx="3643338" cy="60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14612" y="4214818"/>
          <a:ext cx="2819400" cy="520700"/>
        </p:xfrm>
        <a:graphic>
          <a:graphicData uri="http://schemas.openxmlformats.org/presentationml/2006/ole">
            <p:oleObj spid="_x0000_s30722" name="Equation" r:id="rId6" imgW="2819160" imgH="52056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786182" y="4214818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14282" y="3571876"/>
          <a:ext cx="241300" cy="241300"/>
        </p:xfrm>
        <a:graphic>
          <a:graphicData uri="http://schemas.openxmlformats.org/presentationml/2006/ole">
            <p:oleObj spid="_x0000_s30723" name="Equation" r:id="rId7" imgW="241200" imgH="24120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8715404" y="2643182"/>
          <a:ext cx="241300" cy="241300"/>
        </p:xfrm>
        <a:graphic>
          <a:graphicData uri="http://schemas.openxmlformats.org/presentationml/2006/ole">
            <p:oleObj spid="_x0000_s30724" name="Equation" r:id="rId8" imgW="241200" imgH="24120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357950" y="1142984"/>
          <a:ext cx="241300" cy="241300"/>
        </p:xfrm>
        <a:graphic>
          <a:graphicData uri="http://schemas.openxmlformats.org/presentationml/2006/ole">
            <p:oleObj spid="_x0000_s30725" name="Equation" r:id="rId9" imgW="241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Операционное исчисление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783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Операционное исчисление — один из методов математического анализа, позволяющий в ряде случаев с помощью весьма простых средств решать сложные математические задачи.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 основе метода лежит идея замены изучаемых функций (оригиналов) некоторыми другими функциями (изображениями), получаемыми из первых по определённому правилу (преобразованием Лапласа).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 истоков операционного исчисления стоят Лаплас,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О.Хевисайд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М.Ващенко-Захарченко, Дюамель и др.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Исчисление окончательно сформировалось к середине ХХ века.</a:t>
            </a:r>
          </a:p>
          <a:p>
            <a:pPr>
              <a:spcBef>
                <a:spcPts val="0"/>
              </a:spcBef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Пример</a:t>
            </a:r>
            <a:r>
              <a:rPr lang="ru-RU" b="1" dirty="0" smtClean="0">
                <a:solidFill>
                  <a:srgbClr val="C00000"/>
                </a:solidFill>
              </a:rPr>
              <a:t> 7. </a:t>
            </a:r>
            <a:r>
              <a:rPr lang="ru-RU" sz="2800" dirty="0" smtClean="0"/>
              <a:t>Найти изображение                   . </a:t>
            </a:r>
          </a:p>
          <a:p>
            <a:pPr>
              <a:buNone/>
            </a:pPr>
            <a:r>
              <a:rPr lang="ru-RU" sz="2800" dirty="0" smtClean="0"/>
              <a:t>     Имеем: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  Тогда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8. </a:t>
            </a:r>
            <a:r>
              <a:rPr lang="ru-RU" sz="2800" dirty="0" smtClean="0"/>
              <a:t>Найти изображение</a:t>
            </a:r>
          </a:p>
          <a:p>
            <a:pPr>
              <a:buNone/>
            </a:pPr>
            <a:r>
              <a:rPr lang="ru-RU" sz="2800" dirty="0" smtClean="0"/>
              <a:t>      Известно: </a:t>
            </a:r>
          </a:p>
          <a:p>
            <a:pPr>
              <a:buNone/>
            </a:pPr>
            <a:r>
              <a:rPr lang="ru-RU" sz="2800" dirty="0" smtClean="0"/>
              <a:t>     </a:t>
            </a:r>
          </a:p>
          <a:p>
            <a:pPr>
              <a:buNone/>
            </a:pPr>
            <a:r>
              <a:rPr lang="ru-RU" sz="2800" dirty="0" smtClean="0"/>
              <a:t>    Тогда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74" y="1071546"/>
            <a:ext cx="4216446" cy="1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573713" y="527050"/>
          <a:ext cx="1320800" cy="508000"/>
        </p:xfrm>
        <a:graphic>
          <a:graphicData uri="http://schemas.openxmlformats.org/presentationml/2006/ole">
            <p:oleObj spid="_x0000_s33794" name="Equation" r:id="rId4" imgW="1320480" imgH="507960" progId="Equation.DSMT4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572000" y="14287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72264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500306"/>
          <a:ext cx="1333500" cy="990600"/>
        </p:xfrm>
        <a:graphic>
          <a:graphicData uri="http://schemas.openxmlformats.org/presentationml/2006/ole">
            <p:oleObj spid="_x0000_s33795" name="Equation" r:id="rId5" imgW="1333440" imgH="990360" progId="Equation.DSMT4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857620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3240" y="557214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71802" y="442913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428992" y="2500306"/>
          <a:ext cx="1498600" cy="990600"/>
        </p:xfrm>
        <a:graphic>
          <a:graphicData uri="http://schemas.openxmlformats.org/presentationml/2006/ole">
            <p:oleObj spid="_x0000_s33796" name="Equation" r:id="rId6" imgW="1498320" imgH="99036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272213" y="2500313"/>
          <a:ext cx="1625600" cy="990600"/>
        </p:xfrm>
        <a:graphic>
          <a:graphicData uri="http://schemas.openxmlformats.org/presentationml/2006/ole">
            <p:oleObj spid="_x0000_s33797" name="Equation" r:id="rId7" imgW="1625400" imgH="990360" progId="Equation.DSMT4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5072066" y="2857496"/>
          <a:ext cx="872564" cy="214314"/>
        </p:xfrm>
        <a:graphic>
          <a:graphicData uri="http://schemas.openxmlformats.org/presentationml/2006/ole">
            <p:oleObj spid="_x0000_s33798" name="Equation" r:id="rId8" imgW="723600" imgH="177480" progId="Equation.DSMT4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357818" y="3714752"/>
          <a:ext cx="1562100" cy="508000"/>
        </p:xfrm>
        <a:graphic>
          <a:graphicData uri="http://schemas.openxmlformats.org/presentationml/2006/ole">
            <p:oleObj spid="_x0000_s33799" name="Equation" r:id="rId9" imgW="1562040" imgH="50796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571736" y="4214818"/>
          <a:ext cx="1905000" cy="965200"/>
        </p:xfrm>
        <a:graphic>
          <a:graphicData uri="http://schemas.openxmlformats.org/presentationml/2006/ole">
            <p:oleObj spid="_x0000_s33800" name="Equation" r:id="rId10" imgW="1904760" imgH="965160" progId="Equation.DSMT4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500298" y="5143512"/>
          <a:ext cx="4572000" cy="1320800"/>
        </p:xfrm>
        <a:graphic>
          <a:graphicData uri="http://schemas.openxmlformats.org/presentationml/2006/ole">
            <p:oleObj spid="_x0000_s33801" name="Equation" r:id="rId11" imgW="4572000" imgH="1320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85720" y="285728"/>
            <a:ext cx="4214842" cy="614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Французский математик,   механик, физик и астроном; известен работами в области небесной механики, дифференциальных уравнений, один из создателей теории вероятностей. </a:t>
            </a:r>
          </a:p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65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Заслуги Лапласа в области чистой и </a:t>
            </a:r>
            <a:r>
              <a:rPr kumimoji="0" lang="ru-RU" sz="6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при-кладной</a:t>
            </a: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математики и особенно в астрономии громадны: он усовершенствовал почти все разделы этих наук.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4" y="1"/>
            <a:ext cx="4714876" cy="602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786182" y="6143644"/>
            <a:ext cx="5357818" cy="560406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ru-RU" sz="2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Пьер-Симо́н</a:t>
            </a:r>
            <a:r>
              <a:rPr lang="ru-RU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маркиз де </a:t>
            </a: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Лапла́с</a:t>
            </a:r>
            <a:r>
              <a:rPr lang="ru-RU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ru-RU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1749 — 1827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52"/>
            <a:ext cx="5000660" cy="6429420"/>
          </a:xfrm>
        </p:spPr>
        <p:txBody>
          <a:bodyPr>
            <a:noAutofit/>
          </a:bodyPr>
          <a:lstStyle/>
          <a:p>
            <a:pPr marL="88900" indent="-8890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Английский учёный-самоучка, инженер, математик и физик. Впервые применил комплексные числа для изучения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электричес-ких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цепей, разработал технику применения преобразования Лапласа для решения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диффер-енциальных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уравнений,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пере-формулировал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уравнения Максвелла в современных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тер-минах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и, независимо от других математиков, создал векторный анализ. Несмотря на то, что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Хевисайд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большую часть жизни был не в ладах с научным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сооб-ществом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его работы изменили облик математики и физики.</a:t>
            </a:r>
            <a:endParaRPr lang="ru-RU" sz="2400" dirty="0" smtClean="0"/>
          </a:p>
          <a:p>
            <a:pPr marL="88900" indent="-8890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ocuments\_ДОКУМЕНТЫ\МАТЕМАТИКА\ЛекцииСГМА\Oliver_Heavisi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018" y="381000"/>
            <a:ext cx="3655382" cy="48339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57818" y="5500702"/>
            <a:ext cx="3786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Оливер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Хе́висайд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(1850 –1925)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определения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71546"/>
            <a:ext cx="8458200" cy="540545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Оригиналом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называется функция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действительного переменного, удовлетворяющая условиям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1)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вместе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своей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производной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непрерывна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всей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оси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за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возможным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исключением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точек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разрыва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рода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причем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каждом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конечном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интервале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оси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таких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точек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имеется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лишь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конечное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число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Т.е.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кусочно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непрерывна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2)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 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0 .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3) c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уществуют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такие постоянные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≥ 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что для всякого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t</a:t>
            </a:r>
            <a:endParaRPr lang="ru-RU" sz="28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886200" y="5410200"/>
          <a:ext cx="2349842" cy="575789"/>
        </p:xfrm>
        <a:graphic>
          <a:graphicData uri="http://schemas.openxmlformats.org/presentationml/2006/ole">
            <p:oleObj spid="_x0000_s1027" name="Equation" r:id="rId3" imgW="19177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Замечания к определению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Условие 1) исключает из класса оригиналов функции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 typeface="Wingdings" pitchFamily="2" charset="2"/>
              <a:buChar char="§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Из условия 2) следует, например:</a:t>
            </a:r>
          </a:p>
          <a:p>
            <a:pPr>
              <a:buNone/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означает </a:t>
            </a:r>
          </a:p>
          <a:p>
            <a:pPr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Условие 3) означает, что оригинал растёт не быстрее, чем экспонента, т.е. функции</a:t>
            </a:r>
          </a:p>
          <a:p>
            <a:pPr>
              <a:buFont typeface="Wingdings" pitchFamily="2" charset="2"/>
              <a:buChar char="§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не являются оригиналами.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316288" y="1428750"/>
          <a:ext cx="2146300" cy="838200"/>
        </p:xfrm>
        <a:graphic>
          <a:graphicData uri="http://schemas.openxmlformats.org/presentationml/2006/ole">
            <p:oleObj spid="_x0000_s20481" name="Equation" r:id="rId3" imgW="2145960" imgH="8380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28728" y="3000372"/>
          <a:ext cx="1244600" cy="482600"/>
        </p:xfrm>
        <a:graphic>
          <a:graphicData uri="http://schemas.openxmlformats.org/presentationml/2006/ole">
            <p:oleObj spid="_x0000_s20482" name="Equation" r:id="rId4" imgW="1244520" imgH="4824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214810" y="2786058"/>
          <a:ext cx="3162300" cy="1066800"/>
        </p:xfrm>
        <a:graphic>
          <a:graphicData uri="http://schemas.openxmlformats.org/presentationml/2006/ole">
            <p:oleObj spid="_x0000_s20483" name="Equation" r:id="rId5" imgW="3162240" imgH="10666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411413" y="4714875"/>
          <a:ext cx="3684587" cy="642938"/>
        </p:xfrm>
        <a:graphic>
          <a:graphicData uri="http://schemas.openxmlformats.org/presentationml/2006/ole">
            <p:oleObj spid="_x0000_s20484" name="Equation" r:id="rId6" imgW="298440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Изображением </a:t>
            </a:r>
            <a:r>
              <a:rPr lang="ru-RU" dirty="0" smtClean="0"/>
              <a:t> </a:t>
            </a:r>
            <a:r>
              <a:rPr lang="ru-RU" sz="2800" dirty="0" smtClean="0"/>
              <a:t>оригинала </a:t>
            </a:r>
            <a:r>
              <a:rPr lang="en-US" sz="2800" dirty="0" smtClean="0"/>
              <a:t>f(t) </a:t>
            </a:r>
            <a:r>
              <a:rPr lang="ru-RU" sz="2800" dirty="0" smtClean="0"/>
              <a:t>называется  функция комплексного переменного, вычисляемая по формуле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Переход от оригинала </a:t>
            </a:r>
            <a:r>
              <a:rPr lang="en-US" sz="2800" dirty="0" smtClean="0"/>
              <a:t>f(t)  </a:t>
            </a:r>
            <a:r>
              <a:rPr lang="ru-RU" sz="2800" dirty="0" smtClean="0"/>
              <a:t>к изображению </a:t>
            </a:r>
            <a:r>
              <a:rPr lang="en-US" sz="2800" dirty="0" smtClean="0"/>
              <a:t>F(p)</a:t>
            </a:r>
            <a:r>
              <a:rPr lang="ru-RU" sz="2800" dirty="0" smtClean="0"/>
              <a:t> есть </a:t>
            </a:r>
            <a:r>
              <a:rPr lang="ru-RU" sz="3600" b="1" dirty="0" smtClean="0">
                <a:solidFill>
                  <a:srgbClr val="C00000"/>
                </a:solidFill>
              </a:rPr>
              <a:t>преобразование Лапласа</a:t>
            </a:r>
            <a:r>
              <a:rPr lang="ru-RU" sz="28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ru-RU" sz="2800" dirty="0" smtClean="0"/>
              <a:t>Обозначения: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 </a:t>
            </a:r>
            <a:r>
              <a:rPr lang="ru-RU" sz="2800" dirty="0" smtClean="0"/>
              <a:t>÷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)  </a:t>
            </a:r>
            <a:r>
              <a:rPr lang="ru-RU" sz="2800" dirty="0" smtClean="0"/>
              <a:t>или 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143108" y="2000240"/>
          <a:ext cx="3822700" cy="1346200"/>
        </p:xfrm>
        <a:graphic>
          <a:graphicData uri="http://schemas.openxmlformats.org/presentationml/2006/ole">
            <p:oleObj spid="_x0000_s21506" name="Equation" r:id="rId3" imgW="3822480" imgH="13460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143504" y="4643446"/>
          <a:ext cx="2438400" cy="520700"/>
        </p:xfrm>
        <a:graphic>
          <a:graphicData uri="http://schemas.openxmlformats.org/presentationml/2006/ole">
            <p:oleObj spid="_x0000_s21509" name="Equation" r:id="rId4" imgW="243828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533400"/>
            <a:ext cx="8229600" cy="5592763"/>
          </a:xfrm>
          <a:blipFill rotWithShape="1">
            <a:blip r:embed="rId3"/>
            <a:stretch>
              <a:fillRect l="-1111" t="-872" r="-148"/>
            </a:stretch>
          </a:blipFill>
        </p:spPr>
        <p:txBody>
          <a:bodyPr/>
          <a:lstStyle/>
          <a:p>
            <a:r>
              <a:rPr lang="ru-RU" dirty="0" smtClean="0"/>
              <a:t>≓</a:t>
            </a:r>
            <a:endParaRPr lang="ru-RU" dirty="0">
              <a:noFill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28596" y="571480"/>
          <a:ext cx="8215370" cy="2928958"/>
        </p:xfrm>
        <a:graphic>
          <a:graphicData uri="http://schemas.openxmlformats.org/presentationml/2006/ole">
            <p:oleObj spid="_x0000_s19459" name="Equation" r:id="rId4" imgW="2654280" imgH="1028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Единичная функция </a:t>
            </a:r>
            <a:r>
              <a:rPr lang="ru-RU" sz="2800" b="1" dirty="0" err="1" smtClean="0"/>
              <a:t>Хевисайда</a:t>
            </a:r>
            <a:r>
              <a:rPr lang="ru-RU" sz="2800" b="1" dirty="0" smtClean="0"/>
              <a:t> </a:t>
            </a:r>
            <a:endParaRPr lang="en-US" sz="2800" b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Найдём изображение </a:t>
            </a:r>
            <a:r>
              <a:rPr lang="el-GR" sz="2800" dirty="0" smtClean="0"/>
              <a:t>χ</a:t>
            </a:r>
            <a:r>
              <a:rPr lang="ru-RU" sz="2800" dirty="0" smtClean="0"/>
              <a:t>(</a:t>
            </a:r>
            <a:r>
              <a:rPr lang="en-US" sz="2800" dirty="0" smtClean="0"/>
              <a:t>t):</a:t>
            </a:r>
          </a:p>
          <a:p>
            <a:pPr>
              <a:buNone/>
            </a:pPr>
            <a:endParaRPr lang="en-US" sz="2800" dirty="0" smtClean="0"/>
          </a:p>
          <a:p>
            <a:pPr>
              <a:spcBef>
                <a:spcPts val="2400"/>
              </a:spcBef>
              <a:buNone/>
            </a:pPr>
            <a:r>
              <a:rPr lang="ru-RU" sz="2800" dirty="0" smtClean="0"/>
              <a:t> </a:t>
            </a:r>
          </a:p>
          <a:p>
            <a:pPr>
              <a:spcBef>
                <a:spcPts val="2400"/>
              </a:spcBef>
              <a:buNone/>
            </a:pPr>
            <a:r>
              <a:rPr lang="ru-RU" sz="2800" dirty="0" smtClean="0"/>
              <a:t>(при                   )</a:t>
            </a:r>
            <a:endParaRPr lang="en-US" sz="2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00100" y="1071546"/>
          <a:ext cx="3035300" cy="1016000"/>
        </p:xfrm>
        <a:graphic>
          <a:graphicData uri="http://schemas.openxmlformats.org/presentationml/2006/ole">
            <p:oleObj spid="_x0000_s22530" name="Equation" r:id="rId3" imgW="3035160" imgH="1015920" progId="Equation.DSMT4">
              <p:embed/>
            </p:oleObj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4786314" y="1785926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5429256" y="157161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000628" y="1785926"/>
            <a:ext cx="928694" cy="15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929322" y="1357298"/>
            <a:ext cx="1643074" cy="15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3570" y="1142984"/>
            <a:ext cx="4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1785926"/>
            <a:ext cx="33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001024" y="157161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</a:t>
            </a:r>
            <a:endParaRPr lang="ru-RU" sz="16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000232" y="3214686"/>
          <a:ext cx="4673600" cy="1244600"/>
        </p:xfrm>
        <a:graphic>
          <a:graphicData uri="http://schemas.openxmlformats.org/presentationml/2006/ole">
            <p:oleObj spid="_x0000_s22531" name="Equation" r:id="rId4" imgW="4673520" imgH="1244520" progId="Equation.DSMT4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357290" y="4714884"/>
          <a:ext cx="1308100" cy="406400"/>
        </p:xfrm>
        <a:graphic>
          <a:graphicData uri="http://schemas.openxmlformats.org/presentationml/2006/ole">
            <p:oleObj spid="_x0000_s22534" name="Equation" r:id="rId5" imgW="1307880" imgH="4060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612</Words>
  <Application>Microsoft Office PowerPoint</Application>
  <PresentationFormat>Экран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Лекция 6</vt:lpstr>
      <vt:lpstr>Операционное исчисление</vt:lpstr>
      <vt:lpstr>Пьер-Симо́н, маркиз де Лапла́с  1749 — 1827</vt:lpstr>
      <vt:lpstr>Слайд 4</vt:lpstr>
      <vt:lpstr>Основные определения</vt:lpstr>
      <vt:lpstr>Слайд 6</vt:lpstr>
      <vt:lpstr>Слайд 7</vt:lpstr>
      <vt:lpstr>Слайд 8</vt:lpstr>
      <vt:lpstr>Слайд 9</vt:lpstr>
      <vt:lpstr>Слайд 10</vt:lpstr>
      <vt:lpstr>Слайд 11</vt:lpstr>
      <vt:lpstr>Свойства преобразования Лапласа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ivan</dc:creator>
  <cp:lastModifiedBy>user</cp:lastModifiedBy>
  <cp:revision>92</cp:revision>
  <dcterms:created xsi:type="dcterms:W3CDTF">2015-03-11T05:54:30Z</dcterms:created>
  <dcterms:modified xsi:type="dcterms:W3CDTF">2017-03-15T13:11:35Z</dcterms:modified>
</cp:coreProperties>
</file>