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5" r:id="rId13"/>
    <p:sldId id="276" r:id="rId14"/>
    <p:sldId id="263" r:id="rId15"/>
    <p:sldId id="264" r:id="rId16"/>
    <p:sldId id="265" r:id="rId17"/>
    <p:sldId id="267" r:id="rId18"/>
    <p:sldId id="268" r:id="rId19"/>
    <p:sldId id="269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7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70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29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24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27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26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5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35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0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3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33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31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38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37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&#1044;&#1072;&#1083;&#1077;&#1077;.docx!OLE_LINK142" TargetMode="External"/><Relationship Id="rId5" Type="http://schemas.openxmlformats.org/officeDocument/2006/relationships/oleObject" Target="&#1044;&#1072;&#1083;&#1077;&#1077;.docx!OLE_LINK141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43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_Hlk47339277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47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45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&#1044;&#1072;&#1083;&#1077;&#1077;.docx!OLE_LINK152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48" TargetMode="External"/><Relationship Id="rId7" Type="http://schemas.openxmlformats.org/officeDocument/2006/relationships/oleObject" Target="&#1044;&#1072;&#1083;&#1077;&#1077;.docx!OLE_LINK15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&#1044;&#1072;&#1083;&#1077;&#1077;.docx!OLE_LINK150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49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5</a:t>
            </a:r>
            <a:endParaRPr lang="ru-RU"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Следовательно,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Получаем 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Система имеет единственное решение  </a:t>
            </a:r>
            <a:r>
              <a:rPr lang="ru-RU" sz="2800" dirty="0" smtClean="0">
                <a:solidFill>
                  <a:srgbClr val="FF0000"/>
                </a:solidFill>
              </a:rPr>
              <a:t>(почему?)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Пример.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характеристическое уравнение: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Ищем решение в виде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         , где</a:t>
            </a:r>
            <a:endParaRPr lang="ru-RU" sz="2800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500430" y="4643446"/>
          <a:ext cx="1447800" cy="457200"/>
        </p:xfrm>
        <a:graphic>
          <a:graphicData uri="http://schemas.openxmlformats.org/presentationml/2006/ole">
            <p:oleObj spid="_x0000_s30722" name="Equation" r:id="rId3" imgW="1447560" imgH="457200" progId="Equation.DSMT4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86116" y="357166"/>
          <a:ext cx="2730500" cy="444500"/>
        </p:xfrm>
        <a:graphic>
          <a:graphicData uri="http://schemas.openxmlformats.org/presentationml/2006/ole">
            <p:oleObj spid="_x0000_s30723" name="Equation" r:id="rId4" imgW="2730240" imgH="444240" progId="Equation.DSMT4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143240" y="1000108"/>
          <a:ext cx="2933700" cy="1104900"/>
        </p:xfrm>
        <a:graphic>
          <a:graphicData uri="http://schemas.openxmlformats.org/presentationml/2006/ole">
            <p:oleObj spid="_x0000_s30724" name="Equation" r:id="rId5" imgW="2933640" imgH="110484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852613" y="2708275"/>
          <a:ext cx="2641600" cy="914400"/>
        </p:xfrm>
        <a:graphic>
          <a:graphicData uri="http://schemas.openxmlformats.org/presentationml/2006/ole">
            <p:oleObj spid="_x0000_s30725" name="Equation" r:id="rId6" imgW="2641320" imgH="9144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500694" y="3714752"/>
          <a:ext cx="3467100" cy="571500"/>
        </p:xfrm>
        <a:graphic>
          <a:graphicData uri="http://schemas.openxmlformats.org/presentationml/2006/ole">
            <p:oleObj spid="_x0000_s30726" name="Equation" r:id="rId7" imgW="3466800" imgH="57132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571736" y="5214950"/>
          <a:ext cx="3606800" cy="444500"/>
        </p:xfrm>
        <a:graphic>
          <a:graphicData uri="http://schemas.openxmlformats.org/presentationml/2006/ole">
            <p:oleObj spid="_x0000_s30727" name="Equation" r:id="rId8" imgW="3606480" imgH="44424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540000" y="5786438"/>
          <a:ext cx="4673600" cy="520700"/>
        </p:xfrm>
        <a:graphic>
          <a:graphicData uri="http://schemas.openxmlformats.org/presentationml/2006/ole">
            <p:oleObj spid="_x0000_s30728" name="Equation" r:id="rId9" imgW="4673520" imgH="52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58404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Получаем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Решаем эту систему методом </a:t>
            </a:r>
            <a:r>
              <a:rPr lang="ru-RU" sz="2800" dirty="0" err="1" smtClean="0"/>
              <a:t>Крамера</a:t>
            </a:r>
            <a:r>
              <a:rPr lang="ru-RU" sz="2800" dirty="0" smtClean="0"/>
              <a:t>: 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143125" y="527050"/>
          <a:ext cx="6273800" cy="1536700"/>
        </p:xfrm>
        <a:graphic>
          <a:graphicData uri="http://schemas.openxmlformats.org/presentationml/2006/ole">
            <p:oleObj spid="_x0000_s32777" name="Equation" r:id="rId3" imgW="6273720" imgH="1536480" progId="Equation.DSMT4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768350" y="2889250"/>
          <a:ext cx="7607300" cy="1079500"/>
        </p:xfrm>
        <a:graphic>
          <a:graphicData uri="http://schemas.openxmlformats.org/presentationml/2006/ole">
            <p:oleObj spid="_x0000_s32778" name="Equation" r:id="rId4" imgW="7607160" imgH="1079280" progId="Equation.DSMT4">
              <p:embed/>
            </p:oleObj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785786" y="4286256"/>
          <a:ext cx="6642100" cy="1536700"/>
        </p:xfrm>
        <a:graphic>
          <a:graphicData uri="http://schemas.openxmlformats.org/presentationml/2006/ole">
            <p:oleObj spid="_x0000_s32779" name="Equation" r:id="rId5" imgW="6642000" imgH="1536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428604"/>
            <a:ext cx="8372476" cy="5768997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Следовательно: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Интегрируя, получим</a:t>
            </a:r>
            <a:endParaRPr lang="ru-RU" sz="2800" dirty="0"/>
          </a:p>
        </p:txBody>
      </p:sp>
      <p:graphicFrame>
        <p:nvGraphicFramePr>
          <p:cNvPr id="35842" name="Object 11"/>
          <p:cNvGraphicFramePr>
            <a:graphicFrameLocks noChangeAspect="1"/>
          </p:cNvGraphicFramePr>
          <p:nvPr/>
        </p:nvGraphicFramePr>
        <p:xfrm>
          <a:off x="1833563" y="285750"/>
          <a:ext cx="5118100" cy="1536700"/>
        </p:xfrm>
        <a:graphic>
          <a:graphicData uri="http://schemas.openxmlformats.org/presentationml/2006/ole">
            <p:oleObj spid="_x0000_s35842" name="Equation" r:id="rId3" imgW="5117760" imgH="153648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00298" y="2571744"/>
          <a:ext cx="3149600" cy="889000"/>
        </p:xfrm>
        <a:graphic>
          <a:graphicData uri="http://schemas.openxmlformats.org/presentationml/2006/ole">
            <p:oleObj spid="_x0000_s35843" name="Equation" r:id="rId4" imgW="3149280" imgH="88884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500298" y="3643314"/>
          <a:ext cx="5448300" cy="914400"/>
        </p:xfrm>
        <a:graphic>
          <a:graphicData uri="http://schemas.openxmlformats.org/presentationml/2006/ole">
            <p:oleObj spid="_x0000_s35844" name="Equation" r:id="rId5" imgW="5448240" imgH="9144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643042" y="5286388"/>
          <a:ext cx="2540000" cy="444500"/>
        </p:xfrm>
        <a:graphic>
          <a:graphicData uri="http://schemas.openxmlformats.org/presentationml/2006/ole">
            <p:oleObj spid="_x0000_s35845" name="Equation" r:id="rId6" imgW="2539800" imgH="44424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632325" y="5000625"/>
          <a:ext cx="2603500" cy="889000"/>
        </p:xfrm>
        <a:graphic>
          <a:graphicData uri="http://schemas.openxmlformats.org/presentationml/2006/ole">
            <p:oleObj spid="_x0000_s35846" name="Equation" r:id="rId7" imgW="2603160" imgH="888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Общее решение:</a:t>
            </a:r>
            <a:endParaRPr lang="ru-RU" sz="30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643306" y="500042"/>
          <a:ext cx="1778000" cy="457200"/>
        </p:xfrm>
        <a:graphic>
          <a:graphicData uri="http://schemas.openxmlformats.org/presentationml/2006/ole">
            <p:oleObj spid="_x0000_s36866" name="Equation" r:id="rId3" imgW="1777680" imgH="45720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00034" y="1071546"/>
          <a:ext cx="8394700" cy="939800"/>
        </p:xfrm>
        <a:graphic>
          <a:graphicData uri="http://schemas.openxmlformats.org/presentationml/2006/ole">
            <p:oleObj spid="_x0000_s36867" name="Equation" r:id="rId4" imgW="8394480" imgH="939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Системы линейных ДУ с постоянными коэффициентами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Общий вид: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- неизвестные (искомые) функции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190750" y="2305050"/>
          <a:ext cx="4762500" cy="2247900"/>
        </p:xfrm>
        <a:graphic>
          <a:graphicData uri="http://schemas.openxmlformats.org/presentationml/2006/ole">
            <p:oleObj spid="_x0000_s20483" name="Equation" r:id="rId3" imgW="4762440" imgH="224784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472" y="5214950"/>
          <a:ext cx="1803400" cy="457200"/>
        </p:xfrm>
        <a:graphic>
          <a:graphicData uri="http://schemas.openxmlformats.org/presentationml/2006/ole">
            <p:oleObj spid="_x0000_s20484" name="Equation" r:id="rId4" imgW="180324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572560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Ограничимся случаем  </a:t>
            </a:r>
            <a:r>
              <a:rPr lang="en-US" sz="3000" dirty="0" smtClean="0"/>
              <a:t>n=2</a:t>
            </a:r>
            <a:r>
              <a:rPr lang="ru-RU" sz="3000" dirty="0" smtClean="0"/>
              <a:t>: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Рассмотрим 2 метода решения системы</a:t>
            </a:r>
          </a:p>
          <a:p>
            <a:pPr>
              <a:buNone/>
            </a:pPr>
            <a:r>
              <a:rPr lang="ru-RU" sz="3000" dirty="0" smtClean="0"/>
              <a:t>   1) сведение к одному уравнению 2 порядка;</a:t>
            </a:r>
          </a:p>
          <a:p>
            <a:pPr>
              <a:buNone/>
            </a:pPr>
            <a:r>
              <a:rPr lang="ru-RU" sz="3000" dirty="0" smtClean="0"/>
              <a:t>   2) матричный метод.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14612" y="1142984"/>
          <a:ext cx="2908300" cy="1104900"/>
        </p:xfrm>
        <a:graphic>
          <a:graphicData uri="http://schemas.openxmlformats.org/presentationml/2006/ole">
            <p:oleObj spid="_x0000_s21506" name="Equation" r:id="rId3" imgW="2908080" imgH="1104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643998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/>
              <a:t>1) </a:t>
            </a:r>
            <a:r>
              <a:rPr lang="ru-RU" sz="3000" b="1" i="1" dirty="0" smtClean="0"/>
              <a:t>Сведение к одному уравнению</a:t>
            </a:r>
            <a:r>
              <a:rPr lang="ru-RU" sz="3000" dirty="0" smtClean="0"/>
              <a:t>.</a:t>
            </a:r>
          </a:p>
          <a:p>
            <a:pPr>
              <a:buNone/>
            </a:pPr>
            <a:r>
              <a:rPr lang="ru-RU" sz="3000" dirty="0" smtClean="0"/>
              <a:t> </a:t>
            </a:r>
            <a:r>
              <a:rPr lang="ru-RU" sz="2800" dirty="0" smtClean="0"/>
              <a:t>Дифференцируем, например, 1-ое уравнение системы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2800" dirty="0" smtClean="0"/>
              <a:t> и подставим из второго уравнения       . Получим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В итоге будем иметь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или                                                         .</a:t>
            </a:r>
          </a:p>
          <a:p>
            <a:pPr>
              <a:buNone/>
            </a:pPr>
            <a:r>
              <a:rPr lang="ru-RU" sz="2800" dirty="0" smtClean="0"/>
              <a:t>Решение таких уравнений рассмотрено ранее.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285984" y="2643182"/>
          <a:ext cx="4357718" cy="1068874"/>
        </p:xfrm>
        <a:graphic>
          <a:graphicData uri="http://schemas.openxmlformats.org/presentationml/2006/ole">
            <p:oleObj spid="_x0000_s22530" name="Equation" r:id="rId3" imgW="4711680" imgH="11556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57884" y="2143116"/>
          <a:ext cx="368300" cy="444500"/>
        </p:xfrm>
        <a:graphic>
          <a:graphicData uri="http://schemas.openxmlformats.org/presentationml/2006/ole">
            <p:oleObj spid="_x0000_s22531" name="Equation" r:id="rId4" imgW="368280" imgH="444240" progId="Equation.DSMT4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643175" y="1529880"/>
          <a:ext cx="2714644" cy="470359"/>
        </p:xfrm>
        <a:graphic>
          <a:graphicData uri="http://schemas.openxmlformats.org/presentationml/2006/ole">
            <p:oleObj spid="_x0000_s22532" name="Equation" r:id="rId5" imgW="2565360" imgH="444240" progId="Equation.DSMT4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71604" y="4071942"/>
          <a:ext cx="6210300" cy="990600"/>
        </p:xfrm>
        <a:graphic>
          <a:graphicData uri="http://schemas.openxmlformats.org/presentationml/2006/ole">
            <p:oleObj spid="_x0000_s22533" name="Equation" r:id="rId6" imgW="6210000" imgH="990360" progId="Equation.DSMT4">
              <p:embed/>
            </p:oleObj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2428860" y="5143512"/>
          <a:ext cx="3086100" cy="444500"/>
        </p:xfrm>
        <a:graphic>
          <a:graphicData uri="http://schemas.openxmlformats.org/presentationml/2006/ole">
            <p:oleObj spid="_x0000_s22534" name="Equation" r:id="rId7" imgW="308592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>
                <a:solidFill>
                  <a:srgbClr val="C00000"/>
                </a:solidFill>
              </a:rPr>
              <a:t>Пример.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приводится к виду</a:t>
            </a:r>
          </a:p>
          <a:p>
            <a:pPr>
              <a:buNone/>
            </a:pPr>
            <a:r>
              <a:rPr lang="ru-RU" sz="3000" dirty="0" smtClean="0"/>
              <a:t>Корни характеристического уравнения</a:t>
            </a:r>
          </a:p>
          <a:p>
            <a:pPr>
              <a:buNone/>
            </a:pPr>
            <a:r>
              <a:rPr lang="ru-RU" sz="3000" dirty="0" smtClean="0"/>
              <a:t>Тогда  </a:t>
            </a:r>
          </a:p>
          <a:p>
            <a:pPr>
              <a:buNone/>
            </a:pPr>
            <a:r>
              <a:rPr lang="ru-RU" sz="3000" dirty="0" smtClean="0"/>
              <a:t>Найдем         из первого уравнения системы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     </a:t>
            </a:r>
            <a:r>
              <a:rPr lang="ru-RU" sz="3000" dirty="0" smtClean="0">
                <a:solidFill>
                  <a:srgbClr val="C00000"/>
                </a:solidFill>
              </a:rPr>
              <a:t>Ответ:</a:t>
            </a:r>
            <a:r>
              <a:rPr lang="ru-RU" sz="3000" dirty="0" smtClean="0"/>
              <a:t> 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571604" y="3571876"/>
          <a:ext cx="5934075" cy="592138"/>
        </p:xfrm>
        <a:graphic>
          <a:graphicData uri="http://schemas.openxmlformats.org/presentationml/2006/ole">
            <p:oleObj spid="_x0000_s25606" name="Equation" r:id="rId3" imgW="5219640" imgH="520560" progId="Equation.DSMT4">
              <p:embed/>
            </p:oleObj>
          </a:graphicData>
        </a:graphic>
      </p:graphicFrame>
      <p:graphicFrame>
        <p:nvGraphicFramePr>
          <p:cNvPr id="25608" name="Object 9"/>
          <p:cNvGraphicFramePr>
            <a:graphicFrameLocks noChangeAspect="1"/>
          </p:cNvGraphicFramePr>
          <p:nvPr/>
        </p:nvGraphicFramePr>
        <p:xfrm>
          <a:off x="2643174" y="4214818"/>
          <a:ext cx="3235325" cy="592137"/>
        </p:xfrm>
        <a:graphic>
          <a:graphicData uri="http://schemas.openxmlformats.org/presentationml/2006/ole">
            <p:oleObj spid="_x0000_s25608" name="Equation" r:id="rId4" imgW="2844720" imgH="520560" progId="Equation.DSMT4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714612" y="5000636"/>
          <a:ext cx="3495675" cy="1401762"/>
        </p:xfrm>
        <a:graphic>
          <a:graphicData uri="http://schemas.openxmlformats.org/presentationml/2006/ole">
            <p:oleObj spid="_x0000_s25609" name="Equation" r:id="rId5" imgW="3073320" imgH="1231560" progId="Equation.DSMT4">
              <p:embed/>
            </p:oleObj>
          </a:graphicData>
        </a:graphic>
      </p:graphicFrame>
      <p:graphicFrame>
        <p:nvGraphicFramePr>
          <p:cNvPr id="25610" name="Object 3"/>
          <p:cNvGraphicFramePr>
            <a:graphicFrameLocks noChangeAspect="1"/>
          </p:cNvGraphicFramePr>
          <p:nvPr/>
        </p:nvGraphicFramePr>
        <p:xfrm>
          <a:off x="2357422" y="285728"/>
          <a:ext cx="2387600" cy="1104900"/>
        </p:xfrm>
        <a:graphic>
          <a:graphicData uri="http://schemas.openxmlformats.org/presentationml/2006/ole">
            <p:oleObj spid="_x0000_s25610" name="Equation" r:id="rId6" imgW="2387520" imgH="1104840" progId="Equation.DSMT4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3786182" y="1500174"/>
          <a:ext cx="2616200" cy="444500"/>
        </p:xfrm>
        <a:graphic>
          <a:graphicData uri="http://schemas.openxmlformats.org/presentationml/2006/ole">
            <p:oleObj spid="_x0000_s25611" name="Equation" r:id="rId7" imgW="2616120" imgH="444240" progId="Equation.DSMT4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858016" y="2000240"/>
          <a:ext cx="1879600" cy="444500"/>
        </p:xfrm>
        <a:graphic>
          <a:graphicData uri="http://schemas.openxmlformats.org/presentationml/2006/ole">
            <p:oleObj spid="_x0000_s25612" name="Equation" r:id="rId8" imgW="1879560" imgH="444240" progId="Equation.DSMT4">
              <p:embed/>
            </p:oleObj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1500166" y="2500306"/>
          <a:ext cx="2400300" cy="520700"/>
        </p:xfrm>
        <a:graphic>
          <a:graphicData uri="http://schemas.openxmlformats.org/presentationml/2006/ole">
            <p:oleObj spid="_x0000_s25617" name="Equation" r:id="rId9" imgW="2400120" imgH="520560" progId="Equation.DSMT4">
              <p:embed/>
            </p:oleObj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1785918" y="3071810"/>
          <a:ext cx="368300" cy="444500"/>
        </p:xfrm>
        <a:graphic>
          <a:graphicData uri="http://schemas.openxmlformats.org/presentationml/2006/ole">
            <p:oleObj spid="_x0000_s25619" name="Equation" r:id="rId10" imgW="36828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57166"/>
            <a:ext cx="8643998" cy="62151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2) </a:t>
            </a:r>
            <a:r>
              <a:rPr lang="ru-RU" sz="3000" b="1" i="1" dirty="0" smtClean="0"/>
              <a:t>Матричный метод</a:t>
            </a:r>
          </a:p>
          <a:p>
            <a:pPr>
              <a:buNone/>
            </a:pPr>
            <a:r>
              <a:rPr lang="ru-RU" sz="2800" dirty="0" smtClean="0"/>
              <a:t>Частное решение системы</a:t>
            </a:r>
          </a:p>
          <a:p>
            <a:pPr>
              <a:buNone/>
            </a:pPr>
            <a:r>
              <a:rPr lang="ru-RU" sz="2800" dirty="0" smtClean="0"/>
              <a:t>     будем искать в виде</a:t>
            </a:r>
            <a:r>
              <a:rPr lang="ru-RU" sz="3000" dirty="0" smtClean="0"/>
              <a:t>: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2800" dirty="0" smtClean="0"/>
              <a:t>Подставим              в систему и сократим на                :</a:t>
            </a:r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2800" dirty="0" smtClean="0"/>
              <a:t>Или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r>
              <a:rPr lang="ru-RU" sz="2800" dirty="0" smtClean="0"/>
              <a:t>Система имеет ненулевое решение, если определитель её равен нулю</a:t>
            </a:r>
            <a:r>
              <a:rPr lang="ru-RU" sz="3000" dirty="0" smtClean="0"/>
              <a:t>.</a:t>
            </a:r>
            <a:endParaRPr lang="ru-RU" sz="3000" dirty="0"/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5143504" y="571480"/>
          <a:ext cx="2908300" cy="1104900"/>
        </p:xfrm>
        <a:graphic>
          <a:graphicData uri="http://schemas.openxmlformats.org/presentationml/2006/ole">
            <p:oleObj spid="_x0000_s26626" name="Equation" r:id="rId3" imgW="2908080" imgH="1104840" progId="Equation.DSMT4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424113" y="1785938"/>
          <a:ext cx="3149600" cy="520700"/>
        </p:xfrm>
        <a:graphic>
          <a:graphicData uri="http://schemas.openxmlformats.org/presentationml/2006/ole">
            <p:oleObj spid="_x0000_s26627" name="Equation" r:id="rId4" imgW="3149280" imgH="52056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00892" y="2285992"/>
          <a:ext cx="1041400" cy="428628"/>
        </p:xfrm>
        <a:graphic>
          <a:graphicData uri="http://schemas.openxmlformats.org/presentationml/2006/ole">
            <p:oleObj spid="_x0000_s26628" name="Equation" r:id="rId5" imgW="1041120" imgH="431640" progId="Equation.DSMT4">
              <p:embed/>
            </p:oleObj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2857488" y="2786058"/>
          <a:ext cx="2679700" cy="1104900"/>
        </p:xfrm>
        <a:graphic>
          <a:graphicData uri="http://schemas.openxmlformats.org/presentationml/2006/ole">
            <p:oleObj spid="_x0000_s26629" name="Equation" r:id="rId6" imgW="2679480" imgH="1104840" progId="Equation.DSMT4">
              <p:embed/>
            </p:oleObj>
          </a:graphicData>
        </a:graphic>
      </p:graphicFrame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2714612" y="4143380"/>
          <a:ext cx="3352800" cy="1231900"/>
        </p:xfrm>
        <a:graphic>
          <a:graphicData uri="http://schemas.openxmlformats.org/presentationml/2006/ole">
            <p:oleObj spid="_x0000_s26630" name="Equation" r:id="rId7" imgW="3352680" imgH="123156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214546" y="2357430"/>
          <a:ext cx="825500" cy="444500"/>
        </p:xfrm>
        <a:graphic>
          <a:graphicData uri="http://schemas.openxmlformats.org/presentationml/2006/ole">
            <p:oleObj spid="_x0000_s26631" name="Equation" r:id="rId8" imgW="825480" imgH="444240" progId="Equation.DSMT4">
              <p:embed/>
            </p:oleObj>
          </a:graphicData>
        </a:graphic>
      </p:graphicFrame>
      <p:sp>
        <p:nvSpPr>
          <p:cNvPr id="9" name="Овал 8"/>
          <p:cNvSpPr/>
          <p:nvPr/>
        </p:nvSpPr>
        <p:spPr>
          <a:xfrm>
            <a:off x="2071670" y="4500570"/>
            <a:ext cx="428628" cy="4286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501122" cy="600079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Раскрывая определитель, получим</a:t>
            </a:r>
          </a:p>
          <a:p>
            <a:pPr>
              <a:buNone/>
            </a:pPr>
            <a:endParaRPr lang="ru-RU" sz="3000" dirty="0" smtClean="0"/>
          </a:p>
          <a:p>
            <a:pPr>
              <a:buFontTx/>
              <a:buChar char="-"/>
            </a:pPr>
            <a:r>
              <a:rPr lang="ru-RU" sz="3000" b="1" i="1" dirty="0" smtClean="0"/>
              <a:t>характеристическое уравнение </a:t>
            </a:r>
            <a:r>
              <a:rPr lang="ru-RU" sz="3000" dirty="0" smtClean="0"/>
              <a:t>системы.</a:t>
            </a:r>
          </a:p>
          <a:p>
            <a:pPr>
              <a:buNone/>
            </a:pPr>
            <a:r>
              <a:rPr lang="ru-RU" sz="3000" dirty="0" smtClean="0"/>
              <a:t>    Возможны разные случаи.</a:t>
            </a:r>
          </a:p>
          <a:p>
            <a:pPr>
              <a:buNone/>
            </a:pPr>
            <a:r>
              <a:rPr lang="ru-RU" sz="3000" dirty="0" smtClean="0"/>
              <a:t>    Рассмотрим  пример.  Решить систему: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643174" y="285728"/>
          <a:ext cx="3048000" cy="1079500"/>
        </p:xfrm>
        <a:graphic>
          <a:graphicData uri="http://schemas.openxmlformats.org/presentationml/2006/ole">
            <p:oleObj spid="_x0000_s27650" name="Equation" r:id="rId3" imgW="3047760" imgH="10792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4" y="2071678"/>
          <a:ext cx="5829300" cy="558800"/>
        </p:xfrm>
        <a:graphic>
          <a:graphicData uri="http://schemas.openxmlformats.org/presentationml/2006/ole">
            <p:oleObj spid="_x0000_s27652" name="Equation" r:id="rId4" imgW="5829120" imgH="558720" progId="Equation.DSMT4">
              <p:embed/>
            </p:oleObj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2500298" y="4286256"/>
          <a:ext cx="2705100" cy="1993900"/>
        </p:xfrm>
        <a:graphic>
          <a:graphicData uri="http://schemas.openxmlformats.org/presentationml/2006/ole">
            <p:oleObj spid="_x0000_s27653" name="Equation" r:id="rId5" imgW="2705040" imgH="1993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Линейные ДУ 2 порядка с постоянными коэффициентами с правой частью (неоднородные)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214554"/>
            <a:ext cx="8929718" cy="44291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Общий вид:</a:t>
            </a:r>
            <a:r>
              <a:rPr lang="en-US" sz="2800" dirty="0" smtClean="0"/>
              <a:t>                                              </a:t>
            </a:r>
            <a:r>
              <a:rPr lang="ru-RU" sz="2800" dirty="0" smtClean="0"/>
              <a:t> где</a:t>
            </a:r>
            <a:r>
              <a:rPr lang="en-US" sz="2800" dirty="0" smtClean="0"/>
              <a:t>    </a:t>
            </a:r>
            <a:r>
              <a:rPr lang="ru-RU" sz="2800" dirty="0" smtClean="0"/>
              <a:t>      - </a:t>
            </a:r>
            <a:r>
              <a:rPr lang="ru-RU" sz="2600" dirty="0" smtClean="0"/>
              <a:t>постоянные коэффициенты, правая часть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/>
              <a:t>- некоторая функция.</a:t>
            </a:r>
          </a:p>
          <a:p>
            <a:pPr>
              <a:buNone/>
            </a:pPr>
            <a:r>
              <a:rPr lang="ru-RU" sz="2800" dirty="0" smtClean="0"/>
              <a:t>По теореме </a:t>
            </a:r>
            <a:r>
              <a:rPr lang="ru-RU" sz="2600" dirty="0" smtClean="0"/>
              <a:t>(о структуре) </a:t>
            </a:r>
            <a:r>
              <a:rPr lang="ru-RU" sz="2800" dirty="0" smtClean="0"/>
              <a:t>общий вид </a:t>
            </a:r>
            <a:r>
              <a:rPr lang="ru-RU" sz="2600" dirty="0" smtClean="0"/>
              <a:t>решения: </a:t>
            </a:r>
          </a:p>
          <a:p>
            <a:pPr>
              <a:spcBef>
                <a:spcPts val="0"/>
              </a:spcBef>
              <a:buNone/>
            </a:pPr>
            <a:r>
              <a:rPr lang="ru-RU" sz="2600" dirty="0" smtClean="0"/>
              <a:t>где      - общее решение соответствующего однородного уравнения</a:t>
            </a:r>
            <a:r>
              <a:rPr lang="en-US" sz="2600" dirty="0" smtClean="0"/>
              <a:t>, </a:t>
            </a:r>
            <a:r>
              <a:rPr lang="ru-RU" sz="2600" dirty="0" smtClean="0"/>
              <a:t>а</a:t>
            </a:r>
            <a:r>
              <a:rPr lang="en-US" sz="2600" dirty="0" smtClean="0"/>
              <a:t> </a:t>
            </a:r>
            <a:r>
              <a:rPr lang="ru-RU" sz="2600" dirty="0" smtClean="0"/>
              <a:t>     -какое-либо частное решение ДУ 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  Поиск     </a:t>
            </a:r>
            <a:r>
              <a:rPr lang="en-US" sz="2800" dirty="0" smtClean="0"/>
              <a:t>    </a:t>
            </a:r>
            <a:r>
              <a:rPr lang="ru-RU" sz="2800" dirty="0" smtClean="0"/>
              <a:t>зависит от правой части (функции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Рассмотрим случаи, когда            имеет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                «</a:t>
            </a:r>
            <a:r>
              <a:rPr lang="ru-RU" sz="2800" b="1" dirty="0" smtClean="0">
                <a:solidFill>
                  <a:srgbClr val="7030A0"/>
                </a:solidFill>
              </a:rPr>
              <a:t>специальный вид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67744" y="2204864"/>
          <a:ext cx="2852738" cy="555625"/>
        </p:xfrm>
        <a:graphic>
          <a:graphicData uri="http://schemas.openxmlformats.org/presentationml/2006/ole">
            <p:oleObj spid="_x0000_s2051" name="Документ" r:id="rId3" imgW="2852493" imgH="555860" progId="Word.Document.12">
              <p:link updateAutomatic="1"/>
            </p:oleObj>
          </a:graphicData>
        </a:graphic>
      </p:graphicFrame>
      <p:sp>
        <p:nvSpPr>
          <p:cNvPr id="6" name="Овал 5"/>
          <p:cNvSpPr/>
          <p:nvPr/>
        </p:nvSpPr>
        <p:spPr>
          <a:xfrm>
            <a:off x="5214942" y="2214554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500826" y="2357430"/>
          <a:ext cx="566737" cy="455612"/>
        </p:xfrm>
        <a:graphic>
          <a:graphicData uri="http://schemas.openxmlformats.org/presentationml/2006/ole">
            <p:oleObj spid="_x0000_s2052" name="Документ" r:id="rId4" imgW="566322" imgH="455056" progId="Word.Document.12">
              <p:link updateAutomatic="1"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072330" y="3500438"/>
          <a:ext cx="1668463" cy="704850"/>
        </p:xfrm>
        <a:graphic>
          <a:graphicData uri="http://schemas.openxmlformats.org/presentationml/2006/ole">
            <p:oleObj spid="_x0000_s2053" name="Документ" r:id="rId5" imgW="1442268" imgH="609862" progId="Word.Document.12">
              <p:link updateAutomatic="1"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31863" y="3995738"/>
          <a:ext cx="249237" cy="523875"/>
        </p:xfrm>
        <a:graphic>
          <a:graphicData uri="http://schemas.openxmlformats.org/presentationml/2006/ole">
            <p:oleObj spid="_x0000_s2054" name="Документ" r:id="rId6" imgW="248779" imgH="524539" progId="Word.Document.12">
              <p:link updateAutomatic="1"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500298" y="4357694"/>
          <a:ext cx="333375" cy="609600"/>
        </p:xfrm>
        <a:graphic>
          <a:graphicData uri="http://schemas.openxmlformats.org/presentationml/2006/ole">
            <p:oleObj spid="_x0000_s2055" name="Документ" r:id="rId7" imgW="334105" imgH="609862" progId="Word.Document.12">
              <p:link updateAutomatic="1"/>
            </p:oleObj>
          </a:graphicData>
        </a:graphic>
      </p:graphicFrame>
      <p:sp>
        <p:nvSpPr>
          <p:cNvPr id="11" name="Овал 10"/>
          <p:cNvSpPr/>
          <p:nvPr/>
        </p:nvSpPr>
        <p:spPr>
          <a:xfrm>
            <a:off x="7643834" y="4357694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574800" y="4995863"/>
          <a:ext cx="333375" cy="609600"/>
        </p:xfrm>
        <a:graphic>
          <a:graphicData uri="http://schemas.openxmlformats.org/presentationml/2006/ole">
            <p:oleObj spid="_x0000_s2057" name="Документ" r:id="rId7" imgW="334105" imgH="609862" progId="Word.Document.12">
              <p:link updateAutomatic="1"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357686" y="5572140"/>
          <a:ext cx="720725" cy="593725"/>
        </p:xfrm>
        <a:graphic>
          <a:graphicData uri="http://schemas.openxmlformats.org/presentationml/2006/ole">
            <p:oleObj spid="_x0000_s2062" name="Документ" r:id="rId8" imgW="721494" imgH="54758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1510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Характеристическое уравнение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2800" dirty="0" smtClean="0"/>
              <a:t>Частные решения ищем в виде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При </a:t>
            </a:r>
            <a:r>
              <a:rPr lang="en-US" sz="2800" dirty="0" smtClean="0"/>
              <a:t>k=</a:t>
            </a:r>
            <a:r>
              <a:rPr lang="ru-RU" sz="2800" dirty="0" smtClean="0"/>
              <a:t> </a:t>
            </a:r>
            <a:r>
              <a:rPr lang="en-US" sz="2800" dirty="0" smtClean="0"/>
              <a:t>-1 </a:t>
            </a:r>
            <a:r>
              <a:rPr lang="ru-RU" sz="2800" dirty="0" smtClean="0"/>
              <a:t>система         имеет решение</a:t>
            </a:r>
          </a:p>
          <a:p>
            <a:pPr>
              <a:buNone/>
            </a:pPr>
            <a:r>
              <a:rPr lang="ru-RU" sz="2800" dirty="0" smtClean="0"/>
              <a:t>При </a:t>
            </a:r>
            <a:r>
              <a:rPr lang="en-US" sz="2800" dirty="0" smtClean="0"/>
              <a:t>k=3  </a:t>
            </a:r>
            <a:r>
              <a:rPr lang="ru-RU" sz="2800" dirty="0" smtClean="0"/>
              <a:t>решение системы </a:t>
            </a:r>
          </a:p>
          <a:p>
            <a:pPr>
              <a:buNone/>
            </a:pPr>
            <a:r>
              <a:rPr lang="ru-RU" sz="2800" dirty="0" smtClean="0"/>
              <a:t>Тогда  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429256" y="428604"/>
          <a:ext cx="2387600" cy="1079500"/>
        </p:xfrm>
        <a:graphic>
          <a:graphicData uri="http://schemas.openxmlformats.org/presentationml/2006/ole">
            <p:oleObj spid="_x0000_s37890" name="Equation" r:id="rId3" imgW="2387520" imgH="107928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00034" y="1500174"/>
          <a:ext cx="2298700" cy="495300"/>
        </p:xfrm>
        <a:graphic>
          <a:graphicData uri="http://schemas.openxmlformats.org/presentationml/2006/ole">
            <p:oleObj spid="_x0000_s37891" name="Equation" r:id="rId4" imgW="2298600" imgH="4950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071802" y="1571612"/>
          <a:ext cx="2324100" cy="444500"/>
        </p:xfrm>
        <a:graphic>
          <a:graphicData uri="http://schemas.openxmlformats.org/presentationml/2006/ole">
            <p:oleObj spid="_x0000_s37892" name="Equation" r:id="rId5" imgW="2323800" imgH="44424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428860" y="2786058"/>
          <a:ext cx="3835400" cy="558800"/>
        </p:xfrm>
        <a:graphic>
          <a:graphicData uri="http://schemas.openxmlformats.org/presentationml/2006/ole">
            <p:oleObj spid="_x0000_s37893" name="Equation" r:id="rId6" imgW="3835080" imgH="558720" progId="Equation.DSMT4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428860" y="3500438"/>
          <a:ext cx="4076700" cy="558800"/>
        </p:xfrm>
        <a:graphic>
          <a:graphicData uri="http://schemas.openxmlformats.org/presentationml/2006/ole">
            <p:oleObj spid="_x0000_s37894" name="Equation" r:id="rId7" imgW="4076640" imgH="55872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357950" y="4214818"/>
          <a:ext cx="2032000" cy="444500"/>
        </p:xfrm>
        <a:graphic>
          <a:graphicData uri="http://schemas.openxmlformats.org/presentationml/2006/ole">
            <p:oleObj spid="_x0000_s37895" name="Equation" r:id="rId8" imgW="2031840" imgH="444240" progId="Equation.DSMT4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714876" y="4786322"/>
          <a:ext cx="2336800" cy="444500"/>
        </p:xfrm>
        <a:graphic>
          <a:graphicData uri="http://schemas.openxmlformats.org/presentationml/2006/ole">
            <p:oleObj spid="_x0000_s37896" name="Equation" r:id="rId9" imgW="2336760" imgH="444240" progId="Equation.DSMT4">
              <p:embed/>
            </p:oleObj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682625" y="5786438"/>
          <a:ext cx="3327400" cy="558800"/>
        </p:xfrm>
        <a:graphic>
          <a:graphicData uri="http://schemas.openxmlformats.org/presentationml/2006/ole">
            <p:oleObj spid="_x0000_s37897" name="Equation" r:id="rId10" imgW="3327120" imgH="558720" progId="Equation.DSMT4">
              <p:embed/>
            </p:oleObj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4357686" y="5715016"/>
          <a:ext cx="3568700" cy="558800"/>
        </p:xfrm>
        <a:graphic>
          <a:graphicData uri="http://schemas.openxmlformats.org/presentationml/2006/ole">
            <p:oleObj spid="_x0000_s37898" name="Equation" r:id="rId11" imgW="3568680" imgH="558720" progId="Equation.DSMT4">
              <p:embed/>
            </p:oleObj>
          </a:graphicData>
        </a:graphic>
      </p:graphicFrame>
      <p:sp>
        <p:nvSpPr>
          <p:cNvPr id="13" name="Овал 12"/>
          <p:cNvSpPr/>
          <p:nvPr/>
        </p:nvSpPr>
        <p:spPr>
          <a:xfrm>
            <a:off x="3214678" y="4286256"/>
            <a:ext cx="428628" cy="4286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Ответ:</a:t>
            </a:r>
          </a:p>
          <a:p>
            <a:pPr>
              <a:buNone/>
            </a:pPr>
            <a:r>
              <a:rPr lang="ru-RU" dirty="0" smtClean="0"/>
              <a:t>Общее решение исходной системы </a:t>
            </a:r>
            <a:endParaRPr lang="ru-RU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155825" y="1714500"/>
          <a:ext cx="3756025" cy="1401763"/>
        </p:xfrm>
        <a:graphic>
          <a:graphicData uri="http://schemas.openxmlformats.org/presentationml/2006/ole">
            <p:oleObj spid="_x0000_s38914" name="Equation" r:id="rId3" imgW="3301920" imgH="1231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&amp;Pcy;&amp;ocy;&amp;khcy;&amp;ocy;&amp;zhcy;&amp;ie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928670"/>
            <a:ext cx="5500694" cy="5286412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400" b="1" dirty="0" smtClean="0">
                <a:solidFill>
                  <a:srgbClr val="00B050"/>
                </a:solidFill>
                <a:latin typeface="Monotype Corsiva" pitchFamily="66" charset="0"/>
              </a:rPr>
              <a:t>С праздником, дорогие девушки!</a:t>
            </a:r>
            <a:endParaRPr lang="ru-RU" sz="4400" b="1" dirty="0">
              <a:solidFill>
                <a:srgbClr val="00B050"/>
              </a:solidFill>
              <a:latin typeface="Monotype Corsiva" pitchFamily="66" charset="0"/>
            </a:endParaRPr>
          </a:p>
        </p:txBody>
      </p:sp>
      <p:pic>
        <p:nvPicPr>
          <p:cNvPr id="39938" name="Picture 2" descr="&amp;Kcy;&amp;acy;&amp;rcy;&amp;tcy;&amp;icy;&amp;ncy;&amp;kcy;&amp;icy; &amp;pcy;&amp;ocy; &amp;zcy;&amp;acy;&amp;pcy;&amp;rcy;&amp;ocy;&amp;scy;&amp;ucy; 8 &amp;mcy;&amp;acy;&amp;rcy;&amp;tcy;&amp;acy; &amp;mcy;&amp;acy;&amp;tcy;&amp;iecy;&amp;mcy;&amp;acy;&amp;tcy;&amp;icy;&amp;kcy;&amp;acy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000107"/>
            <a:ext cx="5715040" cy="528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215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Случай 1</a:t>
            </a:r>
            <a:r>
              <a:rPr lang="ru-RU" sz="3000" dirty="0" smtClean="0"/>
              <a:t>: Правая часть имеет вид                        . </a:t>
            </a:r>
          </a:p>
          <a:p>
            <a:pPr marL="0" indent="0">
              <a:buNone/>
            </a:pPr>
            <a:r>
              <a:rPr lang="ru-RU" sz="3000" dirty="0" smtClean="0"/>
              <a:t>    Тогда будем искать частное решение       в виде:                   . </a:t>
            </a:r>
          </a:p>
          <a:p>
            <a:pPr marL="0" indent="0">
              <a:buNone/>
            </a:pPr>
            <a:r>
              <a:rPr lang="ru-RU" sz="3000" dirty="0" smtClean="0"/>
              <a:t>    Однако, если один из корней характеристического уравнения равен </a:t>
            </a:r>
            <a:r>
              <a:rPr lang="el-GR" sz="3000" dirty="0" smtClean="0"/>
              <a:t>α</a:t>
            </a:r>
            <a:r>
              <a:rPr lang="ru-RU" sz="3000" dirty="0" smtClean="0"/>
              <a:t>, то полагаем </a:t>
            </a:r>
          </a:p>
          <a:p>
            <a:pPr marL="0" indent="0">
              <a:buNone/>
            </a:pPr>
            <a:r>
              <a:rPr lang="ru-RU" sz="3000" dirty="0" smtClean="0"/>
              <a:t>     Если же оба корня характеристического уравнения равны </a:t>
            </a:r>
            <a:r>
              <a:rPr lang="el-GR" sz="3000" dirty="0" smtClean="0"/>
              <a:t>α</a:t>
            </a:r>
            <a:r>
              <a:rPr lang="ru-RU" sz="3000" dirty="0" smtClean="0"/>
              <a:t>:                       ,  то полагаем </a:t>
            </a:r>
          </a:p>
          <a:p>
            <a:pPr marL="0" indent="0">
              <a:buNone/>
            </a:pPr>
            <a:r>
              <a:rPr lang="ru-RU" sz="3000" dirty="0" smtClean="0"/>
              <a:t>   </a:t>
            </a:r>
          </a:p>
          <a:p>
            <a:pPr marL="0" indent="0">
              <a:buNone/>
            </a:pPr>
            <a:r>
              <a:rPr lang="ru-RU" sz="3000" dirty="0" smtClean="0"/>
              <a:t>	Коэффициент </a:t>
            </a:r>
            <a:r>
              <a:rPr lang="ru-RU" sz="3000" i="1" dirty="0" smtClean="0"/>
              <a:t>А</a:t>
            </a:r>
            <a:r>
              <a:rPr lang="ru-RU" sz="3000" dirty="0" smtClean="0"/>
              <a:t> находится методом неопределенных коэффициентов.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143636" y="357166"/>
          <a:ext cx="1651000" cy="609600"/>
        </p:xfrm>
        <a:graphic>
          <a:graphicData uri="http://schemas.openxmlformats.org/presentationml/2006/ole">
            <p:oleObj spid="_x0000_s15362" name="Документ" r:id="rId3" imgW="1651083" imgH="609862" progId="Word.Document.12">
              <p:link updateAutomatic="1"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858016" y="928670"/>
          <a:ext cx="333375" cy="609600"/>
        </p:xfrm>
        <a:graphic>
          <a:graphicData uri="http://schemas.openxmlformats.org/presentationml/2006/ole">
            <p:oleObj spid="_x0000_s15363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143108" y="1428736"/>
          <a:ext cx="1373188" cy="609600"/>
        </p:xfrm>
        <a:graphic>
          <a:graphicData uri="http://schemas.openxmlformats.org/presentationml/2006/ole">
            <p:oleObj spid="_x0000_s15364" name="Документ" r:id="rId5" imgW="1372422" imgH="609862" progId="Word.Document.12">
              <p:link updateAutomatic="1"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143108" y="2786058"/>
          <a:ext cx="1519238" cy="609600"/>
        </p:xfrm>
        <a:graphic>
          <a:graphicData uri="http://schemas.openxmlformats.org/presentationml/2006/ole">
            <p:oleObj spid="_x0000_s15366" name="Документ" r:id="rId6" imgW="1519673" imgH="609862" progId="Word.Document.12">
              <p:link updateAutomatic="1"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071670" y="4286256"/>
          <a:ext cx="1990725" cy="654050"/>
        </p:xfrm>
        <a:graphic>
          <a:graphicData uri="http://schemas.openxmlformats.org/presentationml/2006/ole">
            <p:oleObj spid="_x0000_s15367" name="Документ" r:id="rId7" imgW="1659364" imgH="609862" progId="Word.Document.12">
              <p:link updateAutomatic="1"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929058" y="3857628"/>
          <a:ext cx="1543050" cy="579437"/>
        </p:xfrm>
        <a:graphic>
          <a:graphicData uri="http://schemas.openxmlformats.org/presentationml/2006/ole">
            <p:oleObj spid="_x0000_s15368" name="Документ" r:id="rId8" imgW="1542355" imgH="578901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Случай 2</a:t>
            </a:r>
            <a:r>
              <a:rPr lang="ru-RU" sz="3000" dirty="0" smtClean="0"/>
              <a:t>. Правая часть есть многочлен степени</a:t>
            </a:r>
            <a:r>
              <a:rPr lang="ru-RU" sz="3000" i="1" dirty="0" smtClean="0"/>
              <a:t> </a:t>
            </a:r>
            <a:r>
              <a:rPr lang="en-US" sz="3000" i="1" dirty="0" smtClean="0"/>
              <a:t>m</a:t>
            </a:r>
            <a:r>
              <a:rPr lang="ru-RU" sz="3000" i="1" dirty="0" smtClean="0"/>
              <a:t> </a:t>
            </a:r>
            <a:r>
              <a:rPr lang="ru-RU" sz="3000" dirty="0" smtClean="0"/>
              <a:t>от </a:t>
            </a:r>
            <a:r>
              <a:rPr lang="ru-RU" sz="3000" dirty="0" err="1" smtClean="0"/>
              <a:t>х</a:t>
            </a: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     </a:t>
            </a:r>
          </a:p>
          <a:p>
            <a:pPr>
              <a:buNone/>
            </a:pPr>
            <a:r>
              <a:rPr lang="ru-RU" sz="3000" dirty="0" smtClean="0"/>
              <a:t>  Тогда ищем         в виде</a:t>
            </a:r>
          </a:p>
          <a:p>
            <a:pPr>
              <a:buNone/>
            </a:pPr>
            <a:r>
              <a:rPr lang="ru-RU" sz="3000" dirty="0" smtClean="0"/>
              <a:t>  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Однако, если один из корней характеристического уравнения равен нулю, то полагаем</a:t>
            </a:r>
          </a:p>
          <a:p>
            <a:pPr>
              <a:buNone/>
            </a:pPr>
            <a:endParaRPr lang="ru-RU" sz="3000" dirty="0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00232" y="1071546"/>
          <a:ext cx="4945063" cy="617537"/>
        </p:xfrm>
        <a:graphic>
          <a:graphicData uri="http://schemas.openxmlformats.org/presentationml/2006/ole">
            <p:oleObj spid="_x0000_s16386" name="Документ" r:id="rId3" imgW="4944969" imgH="617422" progId="Word.Document.12">
              <p:link updateAutomatic="1"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643174" y="1857364"/>
          <a:ext cx="333375" cy="609600"/>
        </p:xfrm>
        <a:graphic>
          <a:graphicData uri="http://schemas.openxmlformats.org/presentationml/2006/ole">
            <p:oleObj spid="_x0000_s16387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00232" y="2428868"/>
          <a:ext cx="4759325" cy="617537"/>
        </p:xfrm>
        <a:graphic>
          <a:graphicData uri="http://schemas.openxmlformats.org/presentationml/2006/ole">
            <p:oleObj spid="_x0000_s16388" name="Документ" r:id="rId5" imgW="4759195" imgH="617422" progId="Word.Document.12">
              <p:link updateAutomatic="1"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785918" y="4786322"/>
          <a:ext cx="5418138" cy="617537"/>
        </p:xfrm>
        <a:graphic>
          <a:graphicData uri="http://schemas.openxmlformats.org/presentationml/2006/ole">
            <p:oleObj spid="_x0000_s16389" name="Документ" r:id="rId6" imgW="5417684" imgH="61742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Случай 3</a:t>
            </a:r>
            <a:r>
              <a:rPr lang="ru-RU" sz="3000" dirty="0" smtClean="0"/>
              <a:t>. Правая часть  есть линейная комбинация тригонометрических функций </a:t>
            </a:r>
          </a:p>
          <a:p>
            <a:pPr>
              <a:buNone/>
            </a:pPr>
            <a:r>
              <a:rPr lang="ru-RU" sz="3000" dirty="0" smtClean="0"/>
              <a:t>     </a:t>
            </a:r>
          </a:p>
          <a:p>
            <a:pPr>
              <a:buNone/>
            </a:pPr>
            <a:r>
              <a:rPr lang="ru-RU" sz="3000" dirty="0" smtClean="0"/>
              <a:t>Тогда ищем частное решение в виде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 Однако, если корни характеристического уравнения                       , то полагаем </a:t>
            </a:r>
            <a:endParaRPr lang="ru-RU" sz="30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143108" y="1285860"/>
          <a:ext cx="3511550" cy="547687"/>
        </p:xfrm>
        <a:graphic>
          <a:graphicData uri="http://schemas.openxmlformats.org/presentationml/2006/ole">
            <p:oleObj spid="_x0000_s17410" name="Документ" r:id="rId3" imgW="3511342" imgH="547580" progId="Word.Document.12">
              <p:link updateAutomatic="1"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214546" y="2428868"/>
          <a:ext cx="3278187" cy="609600"/>
        </p:xfrm>
        <a:graphic>
          <a:graphicData uri="http://schemas.openxmlformats.org/presentationml/2006/ole">
            <p:oleObj spid="_x0000_s17411" name="Документ" r:id="rId4" imgW="3278765" imgH="609862" progId="Word.Document.12">
              <p:link updateAutomatic="1"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857488" y="3500438"/>
          <a:ext cx="1341438" cy="617538"/>
        </p:xfrm>
        <a:graphic>
          <a:graphicData uri="http://schemas.openxmlformats.org/presentationml/2006/ole">
            <p:oleObj spid="_x0000_s17413" name="Документ" r:id="rId5" imgW="1341100" imgH="617422" progId="Word.Document.12">
              <p:link updateAutomatic="1"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143108" y="4500570"/>
          <a:ext cx="3767138" cy="647700"/>
        </p:xfrm>
        <a:graphic>
          <a:graphicData uri="http://schemas.openxmlformats.org/presentationml/2006/ole">
            <p:oleObj spid="_x0000_s17414" name="Документ" r:id="rId6" imgW="3766961" imgH="64838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57166"/>
            <a:ext cx="8501122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Случай 4. </a:t>
            </a:r>
            <a:r>
              <a:rPr lang="ru-RU" sz="3000" dirty="0" smtClean="0"/>
              <a:t>      Правая часть</a:t>
            </a:r>
          </a:p>
          <a:p>
            <a:pPr>
              <a:buNone/>
            </a:pPr>
            <a:r>
              <a:rPr lang="ru-RU" sz="3000" dirty="0" smtClean="0"/>
              <a:t>      </a:t>
            </a:r>
          </a:p>
          <a:p>
            <a:pPr>
              <a:buNone/>
            </a:pPr>
            <a:r>
              <a:rPr lang="ru-RU" sz="3000" dirty="0" smtClean="0"/>
              <a:t>В этом случае  </a:t>
            </a:r>
          </a:p>
          <a:p>
            <a:pPr>
              <a:buNone/>
            </a:pPr>
            <a:r>
              <a:rPr lang="ru-RU" sz="1800" dirty="0" smtClean="0"/>
              <a:t>   </a:t>
            </a:r>
          </a:p>
          <a:p>
            <a:pPr>
              <a:buNone/>
            </a:pPr>
            <a:r>
              <a:rPr lang="ru-RU" sz="3000" dirty="0" smtClean="0"/>
              <a:t>Если же один из корней характеристического уравнения равен </a:t>
            </a:r>
            <a:r>
              <a:rPr lang="el-GR" sz="3000" dirty="0" smtClean="0"/>
              <a:t>α</a:t>
            </a:r>
            <a:r>
              <a:rPr lang="ru-RU" sz="3000" dirty="0" smtClean="0"/>
              <a:t>, то , как всегда в этом случае, умножаем      на </a:t>
            </a:r>
            <a:r>
              <a:rPr lang="ru-RU" sz="3000" dirty="0" err="1" smtClean="0"/>
              <a:t>х</a:t>
            </a:r>
            <a:endParaRPr lang="ru-RU" sz="3000" dirty="0" smtClean="0"/>
          </a:p>
          <a:p>
            <a:pPr>
              <a:spcBef>
                <a:spcPts val="0"/>
              </a:spcBef>
              <a:buNone/>
            </a:pPr>
            <a:endParaRPr lang="ru-RU" sz="3000" dirty="0" smtClean="0"/>
          </a:p>
          <a:p>
            <a:pPr>
              <a:spcBef>
                <a:spcPts val="0"/>
              </a:spcBef>
              <a:buNone/>
            </a:pPr>
            <a:endParaRPr lang="ru-RU" sz="3000" dirty="0" smtClean="0"/>
          </a:p>
          <a:p>
            <a:pPr>
              <a:spcBef>
                <a:spcPts val="0"/>
              </a:spcBef>
              <a:buNone/>
            </a:pPr>
            <a:r>
              <a:rPr lang="ru-RU" sz="3000" dirty="0" smtClean="0"/>
              <a:t>   Если оба корня равны </a:t>
            </a:r>
            <a:r>
              <a:rPr lang="el-GR" sz="3000" dirty="0" smtClean="0"/>
              <a:t>α</a:t>
            </a:r>
            <a:r>
              <a:rPr lang="ru-RU" sz="3000" dirty="0" smtClean="0"/>
              <a:t>, то умножаем       на </a:t>
            </a:r>
            <a:endParaRPr lang="ru-RU" sz="3000" dirty="0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928926" y="1428736"/>
          <a:ext cx="2357454" cy="752094"/>
        </p:xfrm>
        <a:graphic>
          <a:graphicData uri="http://schemas.openxmlformats.org/presentationml/2006/ole">
            <p:oleObj spid="_x0000_s18435" name="Документ" r:id="rId3" imgW="1961066" imgH="624982" progId="Word.Document.12">
              <p:link updateAutomatic="1"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929454" y="4643446"/>
          <a:ext cx="333375" cy="609600"/>
        </p:xfrm>
        <a:graphic>
          <a:graphicData uri="http://schemas.openxmlformats.org/presentationml/2006/ole">
            <p:oleObj spid="_x0000_s18436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714612" y="3786302"/>
          <a:ext cx="2357454" cy="696802"/>
        </p:xfrm>
        <a:graphic>
          <a:graphicData uri="http://schemas.openxmlformats.org/presentationml/2006/ole">
            <p:oleObj spid="_x0000_s18437" name="Документ" r:id="rId5" imgW="2116598" imgH="624982" progId="Word.Document.12">
              <p:link updateAutomatic="1"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500298" y="3286124"/>
          <a:ext cx="372442" cy="681037"/>
        </p:xfrm>
        <a:graphic>
          <a:graphicData uri="http://schemas.openxmlformats.org/presentationml/2006/ole">
            <p:oleObj spid="_x0000_s18438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8001024" y="4643446"/>
          <a:ext cx="317500" cy="531813"/>
        </p:xfrm>
        <a:graphic>
          <a:graphicData uri="http://schemas.openxmlformats.org/presentationml/2006/ole">
            <p:oleObj spid="_x0000_s18439" name="Документ" r:id="rId6" imgW="318264" imgH="532459" progId="Word.Document.12">
              <p:link updateAutomatic="1"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643174" y="5429264"/>
          <a:ext cx="3110450" cy="642942"/>
        </p:xfrm>
        <a:graphic>
          <a:graphicData uri="http://schemas.openxmlformats.org/presentationml/2006/ole">
            <p:oleObj spid="_x0000_s18440" name="Equation" r:id="rId7" imgW="2273040" imgH="469800" progId="Equation.DSMT4">
              <p:link updateAutomatic="1"/>
            </p:oleObj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143504" y="357166"/>
          <a:ext cx="2571768" cy="531595"/>
        </p:xfrm>
        <a:graphic>
          <a:graphicData uri="http://schemas.openxmlformats.org/presentationml/2006/ole">
            <p:oleObj spid="_x0000_s18441" name="Equation" r:id="rId8" imgW="2273300" imgH="4699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5 (наиболее общий).</a:t>
            </a:r>
            <a:r>
              <a:rPr lang="ru-RU" sz="2800" dirty="0" smtClean="0"/>
              <a:t> Правая часть имеет вид: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При отсутствии «резонанса» ищем       в виде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 где </a:t>
            </a:r>
          </a:p>
          <a:p>
            <a:pPr>
              <a:buNone/>
            </a:pPr>
            <a:r>
              <a:rPr lang="ru-RU" sz="2800" dirty="0" smtClean="0"/>
              <a:t>         </a:t>
            </a:r>
          </a:p>
          <a:p>
            <a:pPr>
              <a:buNone/>
            </a:pPr>
            <a:r>
              <a:rPr lang="ru-RU" sz="2800" dirty="0" smtClean="0"/>
              <a:t>Если  же корни характеристического уравнения</a:t>
            </a:r>
          </a:p>
          <a:p>
            <a:pPr>
              <a:buNone/>
            </a:pPr>
            <a:endParaRPr lang="ru-RU" sz="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, то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860550" y="781050"/>
          <a:ext cx="5456238" cy="647700"/>
        </p:xfrm>
        <a:graphic>
          <a:graphicData uri="http://schemas.openxmlformats.org/presentationml/2006/ole">
            <p:oleObj spid="_x0000_s19458" name="Документ" r:id="rId3" imgW="5456207" imgH="648383" progId="Word.Document.12">
              <p:link updateAutomatic="1"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715008" y="1357298"/>
          <a:ext cx="333375" cy="609600"/>
        </p:xfrm>
        <a:graphic>
          <a:graphicData uri="http://schemas.openxmlformats.org/presentationml/2006/ole">
            <p:oleObj spid="_x0000_s19459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28794" y="1928802"/>
          <a:ext cx="4983163" cy="647700"/>
        </p:xfrm>
        <a:graphic>
          <a:graphicData uri="http://schemas.openxmlformats.org/presentationml/2006/ole">
            <p:oleObj spid="_x0000_s19460" name="Документ" r:id="rId5" imgW="4983852" imgH="648383" progId="Word.Document.12">
              <p:link updateAutomatic="1"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142976" y="2928934"/>
          <a:ext cx="1992313" cy="633413"/>
        </p:xfrm>
        <a:graphic>
          <a:graphicData uri="http://schemas.openxmlformats.org/presentationml/2006/ole">
            <p:oleObj spid="_x0000_s19461" name="Документ" r:id="rId6" imgW="1992029" imgH="633263" progId="Word.Document.12">
              <p:link updateAutomatic="1"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857356" y="4786322"/>
          <a:ext cx="5200650" cy="647700"/>
        </p:xfrm>
        <a:graphic>
          <a:graphicData uri="http://schemas.openxmlformats.org/presentationml/2006/ole">
            <p:oleObj spid="_x0000_s19462" name="Документ" r:id="rId7" imgW="5200228" imgH="648383" progId="Word.Document.12">
              <p:link updateAutomatic="1"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643042" y="4143380"/>
          <a:ext cx="1643062" cy="617537"/>
        </p:xfrm>
        <a:graphic>
          <a:graphicData uri="http://schemas.openxmlformats.org/presentationml/2006/ole">
            <p:oleObj spid="_x0000_s19463" name="Документ" r:id="rId8" imgW="1643523" imgH="61742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Autofit/>
          </a:bodyPr>
          <a:lstStyle/>
          <a:p>
            <a:r>
              <a:rPr lang="ru-RU" sz="3400" b="1" dirty="0" smtClean="0">
                <a:solidFill>
                  <a:srgbClr val="0070C0"/>
                </a:solidFill>
              </a:rPr>
              <a:t>Решение линейных неоднородных ДУ </a:t>
            </a:r>
            <a:br>
              <a:rPr lang="ru-RU" sz="3400" b="1" dirty="0" smtClean="0">
                <a:solidFill>
                  <a:srgbClr val="0070C0"/>
                </a:solidFill>
              </a:rPr>
            </a:br>
            <a:r>
              <a:rPr lang="ru-RU" sz="3400" b="1" dirty="0" smtClean="0">
                <a:solidFill>
                  <a:srgbClr val="0070C0"/>
                </a:solidFill>
              </a:rPr>
              <a:t>второго порядка методом вариации произвольных постоянных</a:t>
            </a:r>
            <a:endParaRPr lang="ru-RU" sz="3400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000240"/>
            <a:ext cx="8572560" cy="45005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Общее решение уравнения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Частное решение        можно найти </a:t>
            </a:r>
            <a:r>
              <a:rPr lang="ru-RU" sz="2800" b="1" dirty="0" smtClean="0"/>
              <a:t>методом Лагранжа </a:t>
            </a:r>
            <a:r>
              <a:rPr lang="ru-RU" sz="2800" dirty="0" smtClean="0"/>
              <a:t>(методом вариации произвольных постоянных).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Пусть                                           общее решение </a:t>
            </a:r>
            <a:r>
              <a:rPr lang="ru-RU" sz="2800" dirty="0" err="1" smtClean="0"/>
              <a:t>соответ-ствующего</a:t>
            </a:r>
            <a:r>
              <a:rPr lang="ru-RU" sz="2800" dirty="0" smtClean="0"/>
              <a:t> однородного уравнения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Будем считать, что                                          такие, что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                                                      решение уравнения </a:t>
            </a:r>
            <a:endParaRPr lang="ru-RU" sz="2800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786314" y="2000240"/>
          <a:ext cx="2857500" cy="406400"/>
        </p:xfrm>
        <a:graphic>
          <a:graphicData uri="http://schemas.openxmlformats.org/presentationml/2006/ole">
            <p:oleObj spid="_x0000_s28676" name="Equation" r:id="rId3" imgW="2857500" imgH="406400" progId="Equation.DSMT4">
              <p:embed/>
            </p:oleObj>
          </a:graphicData>
        </a:graphic>
      </p:graphicFrame>
      <p:sp>
        <p:nvSpPr>
          <p:cNvPr id="8" name="Овал 7"/>
          <p:cNvSpPr/>
          <p:nvPr/>
        </p:nvSpPr>
        <p:spPr>
          <a:xfrm>
            <a:off x="7786710" y="2000240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571868" y="2571744"/>
          <a:ext cx="1447800" cy="457200"/>
        </p:xfrm>
        <a:graphic>
          <a:graphicData uri="http://schemas.openxmlformats.org/presentationml/2006/ole">
            <p:oleObj spid="_x0000_s28678" name="Equation" r:id="rId4" imgW="1447800" imgH="457200" progId="Equation.DSMT4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3214678" y="3071810"/>
          <a:ext cx="342900" cy="457200"/>
        </p:xfrm>
        <a:graphic>
          <a:graphicData uri="http://schemas.openxmlformats.org/presentationml/2006/ole">
            <p:oleObj spid="_x0000_s28681" name="Equation" r:id="rId5" imgW="342720" imgH="457200" progId="Equation.DSMT4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357290" y="4071942"/>
          <a:ext cx="3175000" cy="444500"/>
        </p:xfrm>
        <a:graphic>
          <a:graphicData uri="http://schemas.openxmlformats.org/presentationml/2006/ole">
            <p:oleObj spid="_x0000_s28682" name="Equation" r:id="rId6" imgW="3174840" imgH="444240" progId="Equation.DSMT4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357554" y="5072074"/>
          <a:ext cx="3086100" cy="444500"/>
        </p:xfrm>
        <a:graphic>
          <a:graphicData uri="http://schemas.openxmlformats.org/presentationml/2006/ole">
            <p:oleObj spid="_x0000_s28683" name="Equation" r:id="rId7" imgW="3085920" imgH="444240" progId="Equation.DSMT4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42910" y="5572140"/>
          <a:ext cx="4292600" cy="520700"/>
        </p:xfrm>
        <a:graphic>
          <a:graphicData uri="http://schemas.openxmlformats.org/presentationml/2006/ole">
            <p:oleObj spid="_x0000_s28684" name="Equation" r:id="rId8" imgW="4292280" imgH="520560" progId="Equation.DSMT4">
              <p:embed/>
            </p:oleObj>
          </a:graphicData>
        </a:graphic>
      </p:graphicFrame>
      <p:sp>
        <p:nvSpPr>
          <p:cNvPr id="16" name="Овал 15"/>
          <p:cNvSpPr/>
          <p:nvPr/>
        </p:nvSpPr>
        <p:spPr>
          <a:xfrm>
            <a:off x="8215338" y="5715016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215074" y="4500570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329642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Имеем</a:t>
            </a:r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ru-RU" sz="3000" dirty="0" smtClean="0"/>
              <a:t>Подберём                        так, чтобы</a:t>
            </a:r>
          </a:p>
          <a:p>
            <a:pPr>
              <a:buNone/>
            </a:pPr>
            <a:r>
              <a:rPr lang="ru-RU" sz="3000" dirty="0" smtClean="0"/>
              <a:t>Тогда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2400" dirty="0" smtClean="0"/>
          </a:p>
          <a:p>
            <a:pPr>
              <a:spcBef>
                <a:spcPts val="0"/>
              </a:spcBef>
              <a:buNone/>
            </a:pPr>
            <a:r>
              <a:rPr lang="ru-RU" sz="3000" dirty="0" smtClean="0"/>
              <a:t>Подставим                            в уравнение       :</a:t>
            </a:r>
          </a:p>
          <a:p>
            <a:pPr>
              <a:spcBef>
                <a:spcPts val="0"/>
              </a:spcBef>
              <a:buNone/>
            </a:pPr>
            <a:endParaRPr lang="ru-RU" sz="3000" dirty="0" smtClean="0"/>
          </a:p>
          <a:p>
            <a:pPr>
              <a:spcBef>
                <a:spcPts val="0"/>
              </a:spcBef>
              <a:buNone/>
            </a:pP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sz="3000" dirty="0" smtClean="0"/>
              <a:t>или </a:t>
            </a:r>
            <a:endParaRPr lang="ru-RU" sz="3000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000232" y="142852"/>
          <a:ext cx="4876800" cy="825500"/>
        </p:xfrm>
        <a:graphic>
          <a:graphicData uri="http://schemas.openxmlformats.org/presentationml/2006/ole">
            <p:oleObj spid="_x0000_s29698" name="Equation" r:id="rId3" imgW="4876560" imgH="82548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57422" y="1071546"/>
          <a:ext cx="1727200" cy="444500"/>
        </p:xfrm>
        <a:graphic>
          <a:graphicData uri="http://schemas.openxmlformats.org/presentationml/2006/ole">
            <p:oleObj spid="_x0000_s29699" name="Equation" r:id="rId4" imgW="1726920" imgH="44424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143636" y="1071546"/>
          <a:ext cx="2184400" cy="444500"/>
        </p:xfrm>
        <a:graphic>
          <a:graphicData uri="http://schemas.openxmlformats.org/presentationml/2006/ole">
            <p:oleObj spid="_x0000_s29700" name="Equation" r:id="rId5" imgW="2184120" imgH="444240" progId="Equation.DSMT4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714480" y="1428736"/>
          <a:ext cx="2933700" cy="825500"/>
        </p:xfrm>
        <a:graphic>
          <a:graphicData uri="http://schemas.openxmlformats.org/presentationml/2006/ole">
            <p:oleObj spid="_x0000_s29701" name="Equation" r:id="rId6" imgW="2933640" imgH="825480" progId="Equation.DSMT4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714480" y="2214554"/>
          <a:ext cx="4953000" cy="825500"/>
        </p:xfrm>
        <a:graphic>
          <a:graphicData uri="http://schemas.openxmlformats.org/presentationml/2006/ole">
            <p:oleObj spid="_x0000_s29702" name="Equation" r:id="rId7" imgW="4952880" imgH="825480" progId="Equation.DSMT4">
              <p:embed/>
            </p:oleObj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428860" y="2928934"/>
          <a:ext cx="2095500" cy="736600"/>
        </p:xfrm>
        <a:graphic>
          <a:graphicData uri="http://schemas.openxmlformats.org/presentationml/2006/ole">
            <p:oleObj spid="_x0000_s29704" name="Equation" r:id="rId8" imgW="2095200" imgH="736560" progId="Equation.DSMT4">
              <p:embed/>
            </p:oleObj>
          </a:graphicData>
        </a:graphic>
      </p:graphicFrame>
      <p:sp>
        <p:nvSpPr>
          <p:cNvPr id="11" name="Овал 10"/>
          <p:cNvSpPr/>
          <p:nvPr/>
        </p:nvSpPr>
        <p:spPr>
          <a:xfrm>
            <a:off x="6786578" y="3143248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500034" y="3714752"/>
          <a:ext cx="6375400" cy="520700"/>
        </p:xfrm>
        <a:graphic>
          <a:graphicData uri="http://schemas.openxmlformats.org/presentationml/2006/ole">
            <p:oleObj spid="_x0000_s29705" name="Equation" r:id="rId9" imgW="6375240" imgH="520560" progId="Equation.DSMT4">
              <p:embed/>
            </p:oleObj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072066" y="4357694"/>
          <a:ext cx="3657600" cy="520700"/>
        </p:xfrm>
        <a:graphic>
          <a:graphicData uri="http://schemas.openxmlformats.org/presentationml/2006/ole">
            <p:oleObj spid="_x0000_s29707" name="Equation" r:id="rId10" imgW="3657600" imgH="520560" progId="Equation.DSMT4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85720" y="5000636"/>
          <a:ext cx="6083300" cy="939800"/>
        </p:xfrm>
        <a:graphic>
          <a:graphicData uri="http://schemas.openxmlformats.org/presentationml/2006/ole">
            <p:oleObj spid="_x0000_s29708" name="Equation" r:id="rId11" imgW="6083280" imgH="939600" progId="Equation.DSMT4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6000760" y="5715016"/>
          <a:ext cx="2959100" cy="444500"/>
        </p:xfrm>
        <a:graphic>
          <a:graphicData uri="http://schemas.openxmlformats.org/presentationml/2006/ole">
            <p:oleObj spid="_x0000_s29709" name="Equation" r:id="rId12" imgW="295884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523</Words>
  <Application>Microsoft Office PowerPoint</Application>
  <PresentationFormat>Экран (4:3)</PresentationFormat>
  <Paragraphs>163</Paragraphs>
  <Slides>22</Slides>
  <Notes>0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33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57" baseType="lpstr">
      <vt:lpstr>Тема Office</vt:lpstr>
      <vt:lpstr>E:\ЛЕКЦИИ\Лекции ДУ\Далее.docx!OLE_LINK124</vt:lpstr>
      <vt:lpstr>E:\ЛЕКЦИИ\Лекции ДУ\Далее.docx!OLE_LINK125</vt:lpstr>
      <vt:lpstr>E:\ЛЕКЦИИ\Лекции ДУ\Далее.docx!OLE_LINK126</vt:lpstr>
      <vt:lpstr>E:\ЛЕКЦИИ\Лекции ДУ\Далее.docx!OLE_LINK127</vt:lpstr>
      <vt:lpstr>E:\ЛЕКЦИИ\Лекции ДУ\Далее.docx!OLE_LINK128</vt:lpstr>
      <vt:lpstr>E:\ЛЕКЦИИ\Лекции ДУ\Далее.docx!OLE_LINK128</vt:lpstr>
      <vt:lpstr>E:\ЛЕКЦИИ\Лекции ДУ\Далее.docx!OLE_LINK129</vt:lpstr>
      <vt:lpstr>E:\ЛЕКЦИИ\Лекции ДУ\Далее.docx!OLE_LINK130</vt:lpstr>
      <vt:lpstr>E:\ЛЕКЦИИ\Лекции ДУ\Далее.docx!OLE_LINK128</vt:lpstr>
      <vt:lpstr>E:\ЛЕКЦИИ\Лекции ДУ\Далее.docx!OLE_LINK131</vt:lpstr>
      <vt:lpstr>E:\ЛЕКЦИИ\Лекции ДУ\Далее.docx!OLE_LINK133</vt:lpstr>
      <vt:lpstr>E:\ЛЕКЦИИ\Лекции ДУ\Далее.docx!OLE_LINK134</vt:lpstr>
      <vt:lpstr>E:\ЛЕКЦИИ\Лекции ДУ\Далее.docx!OLE_LINK135</vt:lpstr>
      <vt:lpstr>E:\ЛЕКЦИИ\Лекции ДУ\Далее.docx!OLE_LINK136</vt:lpstr>
      <vt:lpstr>E:\ЛЕКЦИИ\Лекции ДУ\Далее.docx!OLE_LINK128</vt:lpstr>
      <vt:lpstr>E:\ЛЕКЦИИ\Лекции ДУ\Далее.docx!OLE_LINK137</vt:lpstr>
      <vt:lpstr>E:\ЛЕКЦИИ\Лекции ДУ\Далее.docx!OLE_LINK138</vt:lpstr>
      <vt:lpstr>E:\ЛЕКЦИИ\Лекции ДУ\Далее.docx!OLE_LINK139</vt:lpstr>
      <vt:lpstr>E:\ЛЕКЦИИ\Лекции ДУ\Далее.docx!OLE_LINK140</vt:lpstr>
      <vt:lpstr>Далее.docx!OLE_LINK141</vt:lpstr>
      <vt:lpstr>Далее.docx!OLE_LINK142</vt:lpstr>
      <vt:lpstr>E:\ЛЕКЦИИ\Лекции ДУ\Далее.docx!OLE_LINK143</vt:lpstr>
      <vt:lpstr>E:\ЛЕКЦИИ\Лекции ДУ\Далее.docx!OLE_LINK144</vt:lpstr>
      <vt:lpstr>E:\ЛЕКЦИИ\Лекции ДУ\Далее.docx!OLE_LINK145</vt:lpstr>
      <vt:lpstr>E:\ЛЕКЦИИ\Лекции ДУ\Далее.docx!OLE_LINK144</vt:lpstr>
      <vt:lpstr>E:\ЛЕКЦИИ\Лекции ДУ\Далее.docx!OLE_LINK147</vt:lpstr>
      <vt:lpstr>E:\ЛЕКЦИИ\Лекции ДУ\Далее.docx!_Hlk473392776</vt:lpstr>
      <vt:lpstr>E:\ЛЕКЦИИ\Лекции ДУ\Далее.docx!OLE_LINK148</vt:lpstr>
      <vt:lpstr>E:\ЛЕКЦИИ\Лекции ДУ\Далее.docx!OLE_LINK144</vt:lpstr>
      <vt:lpstr>E:\ЛЕКЦИИ\Лекции ДУ\Далее.docx!OLE_LINK149</vt:lpstr>
      <vt:lpstr>Далее.docx!OLE_LINK150</vt:lpstr>
      <vt:lpstr>Далее.docx!OLE_LINK151</vt:lpstr>
      <vt:lpstr>Далее.docx!OLE_LINK152</vt:lpstr>
      <vt:lpstr>Equation</vt:lpstr>
      <vt:lpstr>ЛЕКЦИЯ 5</vt:lpstr>
      <vt:lpstr>Линейные ДУ 2 порядка с постоянными коэффициентами с правой частью (неоднородные)</vt:lpstr>
      <vt:lpstr>Слайд 3</vt:lpstr>
      <vt:lpstr>Слайд 4</vt:lpstr>
      <vt:lpstr>Слайд 5</vt:lpstr>
      <vt:lpstr>Слайд 6</vt:lpstr>
      <vt:lpstr>Слайд 7</vt:lpstr>
      <vt:lpstr>Решение линейных неоднородных ДУ  второго порядка методом вариации произвольных постоянных</vt:lpstr>
      <vt:lpstr>Слайд 9</vt:lpstr>
      <vt:lpstr>Слайд 10</vt:lpstr>
      <vt:lpstr>Слайд 11</vt:lpstr>
      <vt:lpstr>Слайд 12</vt:lpstr>
      <vt:lpstr>Слайд 13</vt:lpstr>
      <vt:lpstr>Системы линейных ДУ с постоянными коэффициентами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user</dc:creator>
  <cp:lastModifiedBy>ivan</cp:lastModifiedBy>
  <cp:revision>75</cp:revision>
  <dcterms:created xsi:type="dcterms:W3CDTF">2017-01-28T06:50:11Z</dcterms:created>
  <dcterms:modified xsi:type="dcterms:W3CDTF">2017-03-07T02:24:12Z</dcterms:modified>
</cp:coreProperties>
</file>