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65" r:id="rId6"/>
    <p:sldId id="270" r:id="rId7"/>
    <p:sldId id="264" r:id="rId8"/>
    <p:sldId id="263" r:id="rId9"/>
    <p:sldId id="262" r:id="rId10"/>
    <p:sldId id="269" r:id="rId11"/>
    <p:sldId id="261" r:id="rId12"/>
    <p:sldId id="259" r:id="rId13"/>
    <p:sldId id="260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F4089-D92D-A29E-C2A0-87A72756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F3C160-9806-E6FB-AB5E-A8BB5C09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42199-D775-48B9-CA37-D75B28A5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BE4C9-2E47-86C5-886B-71960EBD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FC6FC-66A6-854F-95A6-42418BE9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7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AA8DA-20E1-D087-997B-18D86208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ABA002-2A34-212B-68BE-2B16A7EDC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BE8C9-A286-88BE-496A-9EFE3726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AE209-B24D-F2C0-DCB4-D09926F6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1E52C-BA89-F959-1161-B96207A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655029-13F5-4661-5E03-1B4FDC19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C8C7AF-BBAF-80D5-D985-D21DF266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F24F8-B986-C7A3-4F65-CE1915D6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5FD7C-345E-B51E-ED3E-6910B537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C8060-ACFC-42C9-18CF-5F70D051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1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951BA-EF09-C490-B3DA-87467009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379E-6406-974C-DA51-5AEF334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E1F73-2226-3E66-FDB4-AFFDCD2E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23858-F9F9-A7E3-B209-EA8AD1C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FDB59-83ED-B56E-6F00-BC047D9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9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530BF-D364-2AAD-3539-5DEB529C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D0DFC5-F5A6-60CB-EECE-45C120C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97E85-E582-A0E2-E4F6-ADC00C4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0AA06-ADC3-F58B-EAC1-DD683486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50526-0D8B-7609-E162-2B87C3A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D4A6A-52A2-905D-6A64-B52AAFB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6314A-8331-FC93-22E6-BF5D91323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9CF4C9-873B-5E5A-1760-AB3A1BC1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E33287-6E6F-72B6-6C6A-3BE6D2C7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F6347-3F6A-0379-94EA-6E43F930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D0334-0047-077E-CBCF-D6D1BA5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3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F46C9-8287-914B-9D89-A4D9B3D1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3F5749-6D5F-F79D-95AA-2CD77D30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2810C-EC64-A0C4-1FD5-265F973C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CBB61C-CAB9-34E5-6EEC-CA4E0F7AD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5E3E63-A0D5-775A-BCA4-9B953DCCC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D5B82F-7FF8-39A8-FF88-ED209DA3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3230B2-E13E-1A69-16E2-91EF5ACC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BD9421-7C83-2C16-73E1-425F933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8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36108-40E0-FB79-E323-CAF61CE2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FD895-6BDB-890D-24E1-7CFF2BD6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44A457-312F-9B2A-25B2-364AC686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BCBDB8-777A-792C-E2DD-681C51AF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D2C47C-33F8-A0DC-F510-11D8B8D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2F5CE2-049A-F6CD-5B21-73B4337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B4ACD0-0B10-88D0-962A-3C88B51B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9064E-CD36-3019-8965-B9702EDD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55243-8091-4130-4582-3160196E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26B5F4-5741-AA71-33F1-86702476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E77C0-A5FB-262F-A535-0A63F3A8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896330-3411-68FF-E802-B78639F9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9F6B0-4905-A899-B3B4-7D0C3E48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6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240F6-6BFB-8D58-2C3E-8DFEAAA2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3411D9-1369-3A5D-1C42-9C7A593E2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FC4F1-55E3-A70C-1ECE-9B858BFD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907A54-407F-5B7D-4268-5664D850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4EC76-4386-43FC-06C4-DB369A04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DB692-5CE3-50A7-75E9-ACB8C50B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9384E4-5400-F614-FB99-012F97D6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594BC-F9D8-E42A-DD4D-5D4577E6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D6121-88DE-4288-0EF6-F2129ACD7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0EC90-99DD-4D1C-A1AC-A4217EEEEAAD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AE898-B56A-E147-47D0-B5BC71F9D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A9282-5DE8-1141-8144-3599EB7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2DC3-5B3B-4BC9-B106-848B77831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FBF88-61B9-A0A5-5219-B2B3E1A2D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3" b="11741"/>
          <a:stretch/>
        </p:blipFill>
        <p:spPr>
          <a:xfrm>
            <a:off x="78828" y="-46863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0" y="3651038"/>
            <a:ext cx="3852041" cy="1425882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Estimation du temps compagnie </a:t>
            </a:r>
            <a:r>
              <a:rPr lang="fr-FR" sz="4000"/>
              <a:t>de tests </a:t>
            </a:r>
            <a:r>
              <a:rPr lang="fr-FR" sz="4000" dirty="0"/>
              <a:t>auto</a:t>
            </a:r>
            <a:br>
              <a:rPr lang="fr-FR" sz="4000" dirty="0"/>
            </a:br>
            <a:r>
              <a:rPr lang="fr-FR" sz="2700" b="1" dirty="0"/>
              <a:t>Test l’application ‘Real world application’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2000" dirty="0"/>
              <a:t>TTC consulting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6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65" y="581188"/>
            <a:ext cx="9144000" cy="1107653"/>
          </a:xfrm>
        </p:spPr>
        <p:txBody>
          <a:bodyPr/>
          <a:lstStyle/>
          <a:p>
            <a:r>
              <a:rPr lang="fr-FR" dirty="0"/>
              <a:t>Calculation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701" y="20039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b="1" dirty="0" err="1"/>
              <a:t>Total_jours</a:t>
            </a:r>
            <a:r>
              <a:rPr lang="fr-FR" b="1" dirty="0"/>
              <a:t> </a:t>
            </a:r>
            <a:r>
              <a:rPr lang="fr-FR" dirty="0"/>
              <a:t>= 22 jours * Coeff 9,6*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0,9 des fonctionnalités</a:t>
            </a:r>
            <a:r>
              <a:rPr lang="fr-FR" dirty="0"/>
              <a:t> = 191 jours</a:t>
            </a:r>
          </a:p>
          <a:p>
            <a:endParaRPr lang="fr-FR" dirty="0"/>
          </a:p>
          <a:p>
            <a:r>
              <a:rPr lang="fr-FR" dirty="0"/>
              <a:t>Pour l’équipe de 7 personnes:</a:t>
            </a:r>
          </a:p>
          <a:p>
            <a:r>
              <a:rPr lang="fr-FR" b="1" i="0" dirty="0" err="1">
                <a:effectLst/>
              </a:rPr>
              <a:t>Jours_par_testeur</a:t>
            </a:r>
            <a:r>
              <a:rPr lang="fr-FR" b="1" i="0" dirty="0">
                <a:effectLst/>
              </a:rPr>
              <a:t> </a:t>
            </a:r>
            <a:r>
              <a:rPr lang="fr-FR" i="0" dirty="0">
                <a:effectLst/>
              </a:rPr>
              <a:t>= 191/7 =28 jours</a:t>
            </a:r>
          </a:p>
          <a:p>
            <a:endParaRPr lang="fr-FR" i="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78F8741-A001-A121-A36C-A41C90966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28210"/>
              </p:ext>
            </p:extLst>
          </p:nvPr>
        </p:nvGraphicFramePr>
        <p:xfrm>
          <a:off x="3491721" y="3974841"/>
          <a:ext cx="496595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653">
                  <a:extLst>
                    <a:ext uri="{9D8B030D-6E8A-4147-A177-3AD203B41FA5}">
                      <a16:colId xmlns:a16="http://schemas.microsoft.com/office/drawing/2014/main" val="2396626648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2556524485"/>
                    </a:ext>
                  </a:extLst>
                </a:gridCol>
              </a:tblGrid>
              <a:tr h="334693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FÉVRIER 2023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 2023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0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jours ouvrés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jours ouvrés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91597"/>
                  </a:ext>
                </a:extLst>
              </a:tr>
            </a:tbl>
          </a:graphicData>
        </a:graphic>
      </p:graphicFrame>
      <p:sp>
        <p:nvSpPr>
          <p:cNvPr id="5" name="Flèche : bas 4">
            <a:extLst>
              <a:ext uri="{FF2B5EF4-FFF2-40B4-BE49-F238E27FC236}">
                <a16:creationId xmlns:a16="http://schemas.microsoft.com/office/drawing/2014/main" id="{E8F9F077-3D6B-C2EE-AA97-DD22F03858EA}"/>
              </a:ext>
            </a:extLst>
          </p:cNvPr>
          <p:cNvSpPr/>
          <p:nvPr/>
        </p:nvSpPr>
        <p:spPr>
          <a:xfrm>
            <a:off x="5679233" y="4945223"/>
            <a:ext cx="833534" cy="531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C57BC0B-79E2-72B7-461B-23638A6BF746}"/>
              </a:ext>
            </a:extLst>
          </p:cNvPr>
          <p:cNvSpPr txBox="1">
            <a:spLocks/>
          </p:cNvSpPr>
          <p:nvPr/>
        </p:nvSpPr>
        <p:spPr>
          <a:xfrm>
            <a:off x="1017037" y="5477068"/>
            <a:ext cx="9268409" cy="1107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sz="5800" dirty="0"/>
              <a:t>TTC vous fera la campagne de tests en 28 jours soit entre le </a:t>
            </a:r>
            <a:r>
              <a:rPr lang="fr-FR" sz="5500" b="1" dirty="0"/>
              <a:t>01.02.2023 – 08.03.2023</a:t>
            </a:r>
          </a:p>
        </p:txBody>
      </p:sp>
    </p:spTree>
    <p:extLst>
      <p:ext uri="{BB962C8B-B14F-4D97-AF65-F5344CB8AC3E}">
        <p14:creationId xmlns:p14="http://schemas.microsoft.com/office/powerpoint/2010/main" val="42010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1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5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49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78941E-701D-108C-2C76-BE7D9B0C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67" y="122761"/>
            <a:ext cx="6542872" cy="351005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C261F93-BE0D-8F8C-ED99-DD63D93F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267" y="3676261"/>
            <a:ext cx="3625915" cy="318173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b="1" i="0" dirty="0">
                <a:effectLst/>
                <a:latin typeface="Arial" panose="020B0604020202020204" pitchFamily="34" charset="0"/>
              </a:rPr>
              <a:t>Nombre pages à consulter: 13</a:t>
            </a:r>
          </a:p>
          <a:p>
            <a:pPr algn="l">
              <a:spcBef>
                <a:spcPts val="0"/>
              </a:spcBef>
            </a:pP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creation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account</a:t>
            </a: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sign</a:t>
            </a:r>
            <a:r>
              <a:rPr lang="fr-FR" dirty="0">
                <a:latin typeface="Arial" panose="020B0604020202020204" pitchFamily="34" charset="0"/>
              </a:rPr>
              <a:t> in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everyone</a:t>
            </a: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friends</a:t>
            </a: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mine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new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date </a:t>
            </a:r>
            <a:r>
              <a:rPr lang="fr-FR" sz="2100" dirty="0">
                <a:latin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</a:rPr>
              <a:t>3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ammount</a:t>
            </a:r>
            <a:r>
              <a:rPr lang="fr-FR" sz="2400" dirty="0">
                <a:latin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</a:rPr>
              <a:t>3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ring</a:t>
            </a: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my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account</a:t>
            </a: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</a:rPr>
              <a:t>bank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accounts</a:t>
            </a:r>
            <a:endParaRPr lang="fr-FR" dirty="0">
              <a:latin typeface="Arial" panose="020B0604020202020204" pitchFamily="34" charset="0"/>
            </a:endParaRPr>
          </a:p>
          <a:p>
            <a:pPr algn="l">
              <a:spcBef>
                <a:spcPts val="400"/>
              </a:spcBef>
            </a:pPr>
            <a:r>
              <a:rPr lang="fr-FR" dirty="0">
                <a:latin typeface="Arial" panose="020B0604020202020204" pitchFamily="34" charset="0"/>
              </a:rPr>
              <a:t>- notifications, </a:t>
            </a:r>
            <a:r>
              <a:rPr lang="fr-FR" dirty="0" err="1">
                <a:latin typeface="Arial" panose="020B0604020202020204" pitchFamily="34" charset="0"/>
              </a:rPr>
              <a:t>logout</a:t>
            </a:r>
            <a:endParaRPr lang="fr-FR" i="0" dirty="0">
              <a:effectLst/>
              <a:latin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endParaRPr lang="fr-FR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10C44D-D41A-4A19-2ECE-1B850E4FDE82}"/>
              </a:ext>
            </a:extLst>
          </p:cNvPr>
          <p:cNvSpPr txBox="1"/>
          <p:nvPr/>
        </p:nvSpPr>
        <p:spPr>
          <a:xfrm>
            <a:off x="5935824" y="3999908"/>
            <a:ext cx="546462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</a:rPr>
              <a:t>Nombre pages à remplir les données: 6</a:t>
            </a:r>
            <a:endParaRPr lang="fr-FR" sz="1500" dirty="0">
              <a:latin typeface="Arial" panose="020B0604020202020204" pitchFamily="34" charset="0"/>
            </a:endParaRPr>
          </a:p>
          <a:p>
            <a:r>
              <a:rPr lang="fr-FR" sz="1500" dirty="0">
                <a:latin typeface="Arial" panose="020B0604020202020204" pitchFamily="34" charset="0"/>
              </a:rPr>
              <a:t>- </a:t>
            </a:r>
            <a:r>
              <a:rPr lang="fr-FR" sz="1500" dirty="0" err="1">
                <a:latin typeface="Arial" panose="020B0604020202020204" pitchFamily="34" charset="0"/>
              </a:rPr>
              <a:t>creation</a:t>
            </a:r>
            <a:r>
              <a:rPr lang="fr-FR" sz="1500" dirty="0">
                <a:latin typeface="Arial" panose="020B0604020202020204" pitchFamily="34" charset="0"/>
              </a:rPr>
              <a:t> </a:t>
            </a:r>
            <a:r>
              <a:rPr lang="fr-FR" sz="1500" dirty="0" err="1">
                <a:latin typeface="Arial" panose="020B0604020202020204" pitchFamily="34" charset="0"/>
              </a:rPr>
              <a:t>account</a:t>
            </a:r>
            <a:endParaRPr lang="fr-FR" sz="1500" dirty="0">
              <a:latin typeface="Arial" panose="020B0604020202020204" pitchFamily="34" charset="0"/>
            </a:endParaRPr>
          </a:p>
          <a:p>
            <a:r>
              <a:rPr lang="fr-FR" sz="1500" dirty="0">
                <a:latin typeface="Arial" panose="020B0604020202020204" pitchFamily="34" charset="0"/>
              </a:rPr>
              <a:t>- </a:t>
            </a:r>
            <a:r>
              <a:rPr lang="fr-FR" sz="1500" dirty="0" err="1">
                <a:latin typeface="Arial" panose="020B0604020202020204" pitchFamily="34" charset="0"/>
              </a:rPr>
              <a:t>sign</a:t>
            </a:r>
            <a:r>
              <a:rPr lang="fr-FR" sz="1500" dirty="0">
                <a:latin typeface="Arial" panose="020B0604020202020204" pitchFamily="34" charset="0"/>
              </a:rPr>
              <a:t> in</a:t>
            </a:r>
          </a:p>
          <a:p>
            <a:r>
              <a:rPr lang="fr-FR" sz="1500" dirty="0">
                <a:latin typeface="Arial" panose="020B0604020202020204" pitchFamily="34" charset="0"/>
              </a:rPr>
              <a:t>- </a:t>
            </a:r>
            <a:r>
              <a:rPr lang="fr-FR" sz="1500" dirty="0" err="1">
                <a:latin typeface="Arial" panose="020B0604020202020204" pitchFamily="34" charset="0"/>
              </a:rPr>
              <a:t>create</a:t>
            </a:r>
            <a:r>
              <a:rPr lang="fr-FR" sz="1500" dirty="0">
                <a:latin typeface="Arial" panose="020B0604020202020204" pitchFamily="34" charset="0"/>
              </a:rPr>
              <a:t> </a:t>
            </a:r>
            <a:r>
              <a:rPr lang="fr-FR" sz="1500" dirty="0" err="1">
                <a:latin typeface="Arial" panose="020B0604020202020204" pitchFamily="34" charset="0"/>
              </a:rPr>
              <a:t>bank</a:t>
            </a:r>
            <a:r>
              <a:rPr lang="fr-FR" sz="1500" dirty="0">
                <a:latin typeface="Arial" panose="020B0604020202020204" pitchFamily="34" charset="0"/>
              </a:rPr>
              <a:t> </a:t>
            </a:r>
            <a:r>
              <a:rPr lang="fr-FR" sz="1500" dirty="0" err="1">
                <a:latin typeface="Arial" panose="020B0604020202020204" pitchFamily="34" charset="0"/>
              </a:rPr>
              <a:t>account</a:t>
            </a:r>
            <a:endParaRPr lang="fr-FR" sz="1500" dirty="0">
              <a:latin typeface="Arial" panose="020B0604020202020204" pitchFamily="34" charset="0"/>
            </a:endParaRPr>
          </a:p>
          <a:p>
            <a:r>
              <a:rPr lang="fr-FR" sz="1500" dirty="0">
                <a:latin typeface="Arial" panose="020B0604020202020204" pitchFamily="34" charset="0"/>
              </a:rPr>
              <a:t>- new transaction</a:t>
            </a:r>
          </a:p>
          <a:p>
            <a:r>
              <a:rPr lang="fr-FR" sz="1500" dirty="0">
                <a:latin typeface="Arial" panose="020B0604020202020204" pitchFamily="34" charset="0"/>
              </a:rPr>
              <a:t>- date x3</a:t>
            </a:r>
          </a:p>
          <a:p>
            <a:r>
              <a:rPr lang="fr-FR" sz="1500" dirty="0">
                <a:latin typeface="Arial" panose="020B0604020202020204" pitchFamily="34" charset="0"/>
              </a:rPr>
              <a:t>- </a:t>
            </a:r>
            <a:r>
              <a:rPr lang="fr-FR" sz="1500" dirty="0" err="1">
                <a:latin typeface="Arial" panose="020B0604020202020204" pitchFamily="34" charset="0"/>
              </a:rPr>
              <a:t>ammount</a:t>
            </a:r>
            <a:r>
              <a:rPr lang="fr-FR" sz="1500" dirty="0">
                <a:latin typeface="Arial" panose="020B0604020202020204" pitchFamily="34" charset="0"/>
              </a:rPr>
              <a:t> x3</a:t>
            </a:r>
          </a:p>
        </p:txBody>
      </p:sp>
    </p:spTree>
    <p:extLst>
      <p:ext uri="{BB962C8B-B14F-4D97-AF65-F5344CB8AC3E}">
        <p14:creationId xmlns:p14="http://schemas.microsoft.com/office/powerpoint/2010/main" val="351899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67" y="317241"/>
            <a:ext cx="10577804" cy="52904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Notre offre de service inclue les sujets suivants:</a:t>
            </a:r>
          </a:p>
          <a:p>
            <a:pPr algn="l"/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Planification de l’amélioration de la qualité de notre système d’information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Partitionnement de notre application en domaines fonctionnels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Rédaction de cahiers de test rigoureux et intelligents dans Jira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Explication de l’avantage de votre solution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proposition de pack de tests automatiques repartis en typologies (régression et ou autre)</a:t>
            </a: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comparatif des solutions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playwright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Cypress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Vous nous proposerez 4 tests pertinents permettant dévaluer les outils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Vous nous présenterez </a:t>
            </a:r>
          </a:p>
          <a:p>
            <a:pPr marL="1143000" lvl="2" indent="-228600" algn="l">
              <a:buFont typeface="Wingdings" panose="05000000000000000000" pitchFamily="2" charset="2"/>
              <a:buChar char="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processus de développement </a:t>
            </a:r>
          </a:p>
          <a:p>
            <a:pPr marL="1143000" lvl="2" indent="-228600" algn="l">
              <a:buFont typeface="Wingdings" panose="05000000000000000000" pitchFamily="2" charset="2"/>
              <a:buChar char="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processus d’exécution</a:t>
            </a:r>
          </a:p>
          <a:p>
            <a:pPr marL="1143000" lvl="2" indent="-228600" algn="l">
              <a:buFont typeface="Wingdings" panose="05000000000000000000" pitchFamily="2" charset="2"/>
              <a:buChar char="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processus de Maintenance</a:t>
            </a:r>
          </a:p>
          <a:p>
            <a:pPr marL="1143000" lvl="2" indent="-228600" algn="l">
              <a:buFont typeface="Wingdings" panose="05000000000000000000" pitchFamily="2" charset="2"/>
              <a:buChar char="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rapports d’exécution</a:t>
            </a:r>
          </a:p>
          <a:p>
            <a:pPr marL="1143000" lvl="2" indent="-228600" algn="l">
              <a:buFont typeface="Wingdings" panose="05000000000000000000" pitchFamily="2" charset="2"/>
              <a:buChar char="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L’interfaçage a un outil CI/CD au choix (Jenkins, Circle CI)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Suivant votre choix vous nous indiquerez la durée d’un projet couvrant 90 % des fonctionnalités actuelles de notre application</a:t>
            </a:r>
          </a:p>
          <a:p>
            <a:pPr algn="l"/>
            <a:endParaRPr lang="fr-FR" sz="2000" i="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0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CE6593-E5E7-5D51-560D-CA2CFF81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1753"/>
            <a:ext cx="8938132" cy="45527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DF9328-09B3-BBBE-2200-7D58DEF4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9" y="2172275"/>
            <a:ext cx="4138874" cy="28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78941E-701D-108C-2C76-BE7D9B0C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402679"/>
            <a:ext cx="10450244" cy="56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4D4B-F797-364E-D5C6-1C99F7753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8655C0-DF34-1415-7FBC-7C2D7D42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60" y="0"/>
            <a:ext cx="9481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075870A-B5DC-577F-A8E3-7943C803D9A2}"/>
              </a:ext>
            </a:extLst>
          </p:cNvPr>
          <p:cNvSpPr txBox="1"/>
          <p:nvPr/>
        </p:nvSpPr>
        <p:spPr>
          <a:xfrm>
            <a:off x="401216" y="415127"/>
            <a:ext cx="10580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B2B2B"/>
                </a:solidFill>
              </a:rPr>
              <a:t>Nous avons crée 20 </a:t>
            </a:r>
            <a:r>
              <a:rPr lang="fr-FR" dirty="0" err="1">
                <a:solidFill>
                  <a:srgbClr val="2B2B2B"/>
                </a:solidFill>
              </a:rPr>
              <a:t>users</a:t>
            </a:r>
            <a:r>
              <a:rPr lang="fr-FR" dirty="0">
                <a:solidFill>
                  <a:srgbClr val="2B2B2B"/>
                </a:solidFill>
              </a:rPr>
              <a:t> stories pour notre compagne de test. </a:t>
            </a:r>
          </a:p>
          <a:p>
            <a:endParaRPr lang="fr-FR" dirty="0">
              <a:solidFill>
                <a:srgbClr val="2B2B2B"/>
              </a:solidFill>
            </a:endParaRPr>
          </a:p>
          <a:p>
            <a:r>
              <a:rPr lang="fr-FR" b="1" i="0" dirty="0">
                <a:solidFill>
                  <a:srgbClr val="8A5C3C"/>
                </a:solidFill>
                <a:effectLst/>
                <a:latin typeface="Montserrat" panose="020B0604020202020204" pitchFamily="2" charset="0"/>
              </a:rPr>
              <a:t>				Score  = Probabilité * Impact </a:t>
            </a:r>
            <a:r>
              <a:rPr lang="fr-FR" b="1" i="0" dirty="0">
                <a:solidFill>
                  <a:srgbClr val="8A5C3C"/>
                </a:solidFill>
                <a:effectLst/>
                <a:latin typeface="Montserrat" panose="020B0604020202020204" pitchFamily="2" charset="0"/>
                <a:sym typeface="Wingdings" panose="05000000000000000000" pitchFamily="2" charset="2"/>
              </a:rPr>
              <a:t> Priorité</a:t>
            </a:r>
            <a:r>
              <a:rPr lang="fr-FR" b="1" i="0" dirty="0">
                <a:solidFill>
                  <a:srgbClr val="8A5C3C"/>
                </a:solidFill>
                <a:effectLst/>
                <a:latin typeface="Montserrat" panose="020B0604020202020204" pitchFamily="2" charset="0"/>
              </a:rPr>
              <a:t> </a:t>
            </a:r>
            <a:endParaRPr lang="fr-FR" b="0" i="0" dirty="0">
              <a:solidFill>
                <a:srgbClr val="8A5C3C"/>
              </a:solidFill>
              <a:effectLst/>
              <a:latin typeface="Montserrat" panose="020B0604020202020204" pitchFamily="2" charset="0"/>
            </a:endParaRP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45882C-E843-2BCF-0FFC-082F3385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2" y="1615456"/>
            <a:ext cx="6287045" cy="50906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2084AD8-3906-51F0-1A63-9BC9FDD1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61" y="1615456"/>
            <a:ext cx="5612821" cy="245947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04B7DB6-8890-DD0F-5B55-B8D68C9C84DD}"/>
              </a:ext>
            </a:extLst>
          </p:cNvPr>
          <p:cNvSpPr txBox="1"/>
          <p:nvPr/>
        </p:nvSpPr>
        <p:spPr>
          <a:xfrm>
            <a:off x="7070817" y="4729362"/>
            <a:ext cx="4657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solidFill>
                  <a:srgbClr val="8A5C3C"/>
                </a:solidFill>
                <a:effectLst/>
                <a:latin typeface="Montserrat" panose="00000500000000000000" pitchFamily="2" charset="0"/>
              </a:rPr>
              <a:t>Plus le risque est grand plus il faut tester en profondeur</a:t>
            </a:r>
            <a:endParaRPr lang="fr-FR" b="0" i="0" dirty="0">
              <a:solidFill>
                <a:srgbClr val="8A5C3C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1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9EDC-EF85-8E79-85DE-7ACE764C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959" y="2677886"/>
            <a:ext cx="7937241" cy="363894"/>
          </a:xfrm>
        </p:spPr>
        <p:txBody>
          <a:bodyPr>
            <a:normAutofit fontScale="90000"/>
          </a:bodyPr>
          <a:lstStyle/>
          <a:p>
            <a:r>
              <a:rPr lang="fr-FR" sz="3100" b="0" i="0" dirty="0">
                <a:solidFill>
                  <a:srgbClr val="8A5C3C"/>
                </a:solidFill>
                <a:effectLst/>
                <a:latin typeface="Montserrat" panose="00000500000000000000" pitchFamily="2" charset="0"/>
              </a:rPr>
              <a:t>Estimer l’effort de test</a:t>
            </a:r>
            <a:br>
              <a:rPr lang="fr-FR" b="0" i="0" dirty="0">
                <a:solidFill>
                  <a:srgbClr val="8A5C3C"/>
                </a:solidFill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378843-1A49-54A2-1EAA-AFC6C388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7" y="2579914"/>
            <a:ext cx="10123521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A54B99-B153-1B18-B4F3-65B53771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14" y="398093"/>
            <a:ext cx="6831388" cy="4134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8006E1-DF07-5185-9D6B-956B2835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57" y="4429918"/>
            <a:ext cx="6654427" cy="22765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822E70-B74C-1618-3657-224095917BFA}"/>
              </a:ext>
            </a:extLst>
          </p:cNvPr>
          <p:cNvSpPr txBox="1"/>
          <p:nvPr/>
        </p:nvSpPr>
        <p:spPr>
          <a:xfrm>
            <a:off x="803792" y="1968959"/>
            <a:ext cx="3245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Estimer l’effort de test pour chaque exigence selon sa taille par rapport à l’exigence de référence(Probabilité) et sa catégorie (Approche):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D52711-70E7-F0FB-158A-C8EF9361833C}"/>
              </a:ext>
            </a:extLst>
          </p:cNvPr>
          <p:cNvSpPr txBox="1"/>
          <p:nvPr/>
        </p:nvSpPr>
        <p:spPr>
          <a:xfrm>
            <a:off x="226268" y="424525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153,22</a:t>
            </a:r>
            <a:r>
              <a:rPr lang="fr-FR" dirty="0"/>
              <a:t> heures = 22 jours( 7 heures par jour)</a:t>
            </a:r>
          </a:p>
        </p:txBody>
      </p:sp>
    </p:spTree>
    <p:extLst>
      <p:ext uri="{BB962C8B-B14F-4D97-AF65-F5344CB8AC3E}">
        <p14:creationId xmlns:p14="http://schemas.microsoft.com/office/powerpoint/2010/main" val="68381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ECBA92E-C292-B5BF-4B21-214CCDAE94AE}"/>
              </a:ext>
            </a:extLst>
          </p:cNvPr>
          <p:cNvSpPr txBox="1"/>
          <p:nvPr/>
        </p:nvSpPr>
        <p:spPr>
          <a:xfrm>
            <a:off x="354563" y="606490"/>
            <a:ext cx="1087016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8A5C3C"/>
                </a:solidFill>
                <a:effectLst/>
                <a:latin typeface="Montserrat" panose="00000500000000000000" pitchFamily="2" charset="0"/>
              </a:rPr>
              <a:t>Ajuster l’estimation</a:t>
            </a:r>
          </a:p>
          <a:p>
            <a:pPr algn="ctr"/>
            <a:endParaRPr lang="fr-FR" b="0" i="0" dirty="0">
              <a:solidFill>
                <a:srgbClr val="8A5C3C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1) 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Appliquer des Coefficients de modération aux charges des exigences: </a:t>
            </a:r>
          </a:p>
          <a:p>
            <a:pPr algn="just"/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 </a:t>
            </a:r>
          </a:p>
          <a:p>
            <a:pPr algn="just"/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-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l’équipe hérite d’un patrimoine de test existant de précédentes campagnes: 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coefficient à 0,8</a:t>
            </a: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fr-FR" dirty="0">
              <a:solidFill>
                <a:srgbClr val="2B2B2B"/>
              </a:solidFill>
              <a:latin typeface="Merriweather" panose="00000500000000000000" pitchFamily="2" charset="0"/>
            </a:endParaRPr>
          </a:p>
          <a:p>
            <a:pPr algn="just"/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-Le niveau d’expertise des testeurs est bas, cela augment significativement le temps de préparation et exécution: 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coefficient à 3</a:t>
            </a: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/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2) </a:t>
            </a:r>
            <a:r>
              <a:rPr lang="fr-FR" b="0" i="0" dirty="0" err="1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Ré-évaluation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 du risque </a:t>
            </a:r>
          </a:p>
          <a:p>
            <a:pPr marL="285750" indent="-285750" algn="just">
              <a:buFontTx/>
              <a:buChar char="-"/>
            </a:pP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Importance métier: haut, </a:t>
            </a:r>
            <a:r>
              <a:rPr lang="fr-FR" b="0" i="0" dirty="0" err="1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coeff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 2</a:t>
            </a:r>
          </a:p>
          <a:p>
            <a:pPr marL="285750" indent="-285750" algn="just">
              <a:buFontTx/>
              <a:buChar char="-"/>
            </a:pP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Complexité fonctionnelle: moyenne, </a:t>
            </a:r>
            <a:r>
              <a:rPr lang="fr-FR" b="0" i="0" dirty="0" err="1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coeff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 1</a:t>
            </a:r>
          </a:p>
          <a:p>
            <a:pPr marL="285750" indent="-285750" algn="just">
              <a:buFontTx/>
              <a:buChar char="-"/>
            </a:pP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Complexité technique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: 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moyenne, </a:t>
            </a:r>
            <a:r>
              <a:rPr lang="fr-FR" b="0" i="0" dirty="0" err="1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coeff</a:t>
            </a:r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 1</a:t>
            </a:r>
          </a:p>
          <a:p>
            <a:pPr algn="just"/>
            <a:endParaRPr lang="fr-FR" dirty="0">
              <a:solidFill>
                <a:srgbClr val="2B2B2B"/>
              </a:solidFill>
              <a:latin typeface="Merriweather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/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3) Modification de la stratégie de test : Modifier l’effort de test ( approches, couverture, profondeur de test..)</a:t>
            </a:r>
          </a:p>
          <a:p>
            <a:pPr algn="just"/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-Comme l’</a:t>
            </a:r>
            <a:r>
              <a:rPr lang="fr-FR" dirty="0" err="1">
                <a:solidFill>
                  <a:srgbClr val="2B2B2B"/>
                </a:solidFill>
                <a:latin typeface="Merriweather" panose="00000500000000000000" pitchFamily="2" charset="0"/>
              </a:rPr>
              <a:t>estimiter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 est nouveau </a:t>
            </a:r>
            <a:r>
              <a:rPr lang="fr-FR" dirty="0" err="1">
                <a:solidFill>
                  <a:srgbClr val="2B2B2B"/>
                </a:solidFill>
                <a:latin typeface="Merriweather" panose="00000500000000000000" pitchFamily="2" charset="0"/>
              </a:rPr>
              <a:t>coeff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 2</a:t>
            </a:r>
          </a:p>
          <a:p>
            <a:pPr algn="just"/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fr-FR" dirty="0">
              <a:solidFill>
                <a:srgbClr val="2B2B2B"/>
              </a:solidFill>
              <a:latin typeface="Merriweather" panose="00000500000000000000" pitchFamily="2" charset="0"/>
            </a:endParaRPr>
          </a:p>
          <a:p>
            <a:pPr algn="ctr"/>
            <a:r>
              <a:rPr lang="fr-FR" b="0" i="0" dirty="0">
                <a:solidFill>
                  <a:srgbClr val="2B2B2B"/>
                </a:solidFill>
                <a:effectLst/>
                <a:latin typeface="Merriweather" panose="00000500000000000000" pitchFamily="2" charset="0"/>
              </a:rPr>
              <a:t>Coefficient final = </a:t>
            </a:r>
            <a:r>
              <a:rPr lang="fr-FR" dirty="0">
                <a:solidFill>
                  <a:srgbClr val="2B2B2B"/>
                </a:solidFill>
                <a:latin typeface="Merriweather" panose="00000500000000000000" pitchFamily="2" charset="0"/>
              </a:rPr>
              <a:t>0,8*3*2*1*1*2=9,6</a:t>
            </a:r>
            <a:endParaRPr lang="fr-FR" b="0" i="0" dirty="0">
              <a:solidFill>
                <a:srgbClr val="2B2B2B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72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454</Words>
  <Application>Microsoft Office PowerPoint</Application>
  <PresentationFormat>Grand écran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Merriweather</vt:lpstr>
      <vt:lpstr>Montserrat</vt:lpstr>
      <vt:lpstr>Symbol</vt:lpstr>
      <vt:lpstr>Wingdings</vt:lpstr>
      <vt:lpstr>Thème Office</vt:lpstr>
      <vt:lpstr>Estimation du temps compagnie de tests auto Test l’application ‘Real world application’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Estimer l’effort de test </vt:lpstr>
      <vt:lpstr>Présentation PowerPoint</vt:lpstr>
      <vt:lpstr>Présentation PowerPoint</vt:lpstr>
      <vt:lpstr>Calculation final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du temps du projet Développement l’application ‘Real world application’</dc:title>
  <dc:creator>Nastassia TOULLEC</dc:creator>
  <cp:lastModifiedBy>Nastassia TOULLEC</cp:lastModifiedBy>
  <cp:revision>14</cp:revision>
  <dcterms:created xsi:type="dcterms:W3CDTF">2023-01-25T21:09:33Z</dcterms:created>
  <dcterms:modified xsi:type="dcterms:W3CDTF">2023-01-26T11:22:02Z</dcterms:modified>
</cp:coreProperties>
</file>