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8.jpeg" ContentType="image/jpeg"/>
  <Override PartName="/ppt/media/image36.jpeg" ContentType="image/jpeg"/>
  <Override PartName="/ppt/media/image33.png" ContentType="image/png"/>
  <Override PartName="/ppt/media/image32.png" ContentType="image/png"/>
  <Override PartName="/ppt/media/image31.jpeg" ContentType="image/jpeg"/>
  <Override PartName="/ppt/media/image30.png" ContentType="image/png"/>
  <Override PartName="/ppt/media/image28.png" ContentType="image/png"/>
  <Override PartName="/ppt/media/image27.jpeg" ContentType="image/jpeg"/>
  <Override PartName="/ppt/media/image26.png" ContentType="image/png"/>
  <Override PartName="/ppt/media/image23.png" ContentType="image/png"/>
  <Override PartName="/ppt/media/image35.jpeg" ContentType="image/jpeg"/>
  <Override PartName="/ppt/media/image34.png" ContentType="image/png"/>
  <Override PartName="/ppt/media/image10.jpeg" ContentType="image/jpeg"/>
  <Override PartName="/ppt/media/image9.png" ContentType="image/png"/>
  <Override PartName="/ppt/media/image2.png" ContentType="image/png"/>
  <Override PartName="/ppt/media/image29.jpeg" ContentType="image/jpeg"/>
  <Override PartName="/ppt/media/image22.png" ContentType="image/png"/>
  <Override PartName="/ppt/media/image25.png" ContentType="image/png"/>
  <Override PartName="/ppt/media/image24.jpeg" ContentType="image/jpeg"/>
  <Override PartName="/ppt/media/image8.jpeg" ContentType="image/jpeg"/>
  <Override PartName="/ppt/media/image1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11.png" ContentType="image/png"/>
  <Override PartName="/ppt/media/image37.jpeg" ContentType="image/jpeg"/>
  <Override PartName="/ppt/media/image12.jpeg" ContentType="image/jpeg"/>
  <Override PartName="/ppt/media/image19.png" ContentType="image/png"/>
  <Override PartName="/ppt/media/image13.png" ContentType="image/png"/>
  <Override PartName="/ppt/media/image14.jpeg" ContentType="image/jpeg"/>
  <Override PartName="/ppt/media/image20.png" ContentType="image/png"/>
  <Override PartName="/ppt/media/image7.jpeg" ContentType="image/jpeg"/>
  <Override PartName="/ppt/media/image15.png" ContentType="image/png"/>
  <Override PartName="/ppt/media/image16.png" ContentType="image/png"/>
  <Override PartName="/ppt/media/image5.jpeg" ContentType="image/jpeg"/>
  <Override PartName="/ppt/media/image21.jpeg" ContentType="image/jpeg"/>
  <Override PartName="/ppt/media/image17.jpeg" ContentType="image/jpeg"/>
  <Override PartName="/ppt/media/image1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&lt;заголовок&gt;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55EFD7B-F875-417E-9186-5EAB52E302F9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F3EEA1A-A113-4B23-8837-984607D950A0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hyperlink" Target="https://sites.google.com/view/deep-rl-bootcamp/lectures" TargetMode="External"/><Relationship Id="rId3" Type="http://schemas.openxmlformats.org/officeDocument/2006/relationships/hyperlink" Target="https://github.com/yandexdataschool/Practical_RL/tree/master/week4_%5Brecap%5D_deep_learning" TargetMode="External"/><Relationship Id="rId4" Type="http://schemas.openxmlformats.org/officeDocument/2006/relationships/hyperlink" Target="https://arxiv.org/pdf/1312.5602.pdf" TargetMode="External"/><Relationship Id="rId5" Type="http://schemas.openxmlformats.org/officeDocument/2006/relationships/hyperlink" Target="https://arxiv.org/pdf/1509.02971.pdf" TargetMode="External"/><Relationship Id="rId6" Type="http://schemas.openxmlformats.org/officeDocument/2006/relationships/hyperlink" Target="https://arxiv.org/pdf/1707.06347.pdf" TargetMode="External"/><Relationship Id="rId7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2082960"/>
            <a:ext cx="9143280" cy="22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ru-RU" sz="2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	</a:t>
            </a:r>
            <a:r>
              <a:rPr b="0" lang="ru-RU" sz="2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	</a:t>
            </a:r>
            <a:r>
              <a:rPr b="0" lang="ru-RU" sz="2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	</a:t>
            </a:r>
            <a:r>
              <a:rPr b="0" lang="ru-RU" sz="2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Факультет компьютерных наук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</a:t>
            </a:r>
            <a:r>
              <a:rPr b="0" lang="ru-RU" sz="2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Базовая кафедра «Интеллектуальные технологии </a:t>
            </a:r>
            <a:r>
              <a:rPr b="0" lang="ru-RU" sz="2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	</a:t>
            </a:r>
            <a:r>
              <a:rPr b="0" lang="ru-RU" sz="2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	</a:t>
            </a:r>
            <a:r>
              <a:rPr b="0" lang="ru-RU" sz="2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системного анализа и управления» ФИЦ </a:t>
            </a:r>
            <a:r>
              <a:rPr b="0" lang="ru-RU" sz="2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	</a:t>
            </a:r>
            <a:r>
              <a:rPr b="0" lang="ru-RU" sz="2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	</a:t>
            </a:r>
            <a:r>
              <a:rPr b="0" lang="ru-RU" sz="2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	</a:t>
            </a:r>
            <a:r>
              <a:rPr b="0" lang="ru-RU" sz="2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	</a:t>
            </a:r>
            <a:r>
              <a:rPr b="0" lang="ru-RU" sz="2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«Информатика и управление» РАН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	</a:t>
            </a:r>
            <a:r>
              <a:rPr b="0" lang="ru-RU" sz="2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	</a:t>
            </a:r>
            <a:r>
              <a:rPr b="0" lang="ru-RU" sz="2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	</a:t>
            </a:r>
            <a:r>
              <a:rPr b="0" lang="ru-RU" sz="2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	</a:t>
            </a:r>
            <a:r>
              <a:rPr b="0" lang="ru-RU" sz="2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	</a:t>
            </a:r>
            <a:r>
              <a:rPr b="0" lang="ru-RU" sz="2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	</a:t>
            </a:r>
            <a:r>
              <a:rPr b="0" lang="ru-RU" sz="2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Программный проект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Обучение с подкреплением для манипулятора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8960" y="4260960"/>
            <a:ext cx="8899200" cy="22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Выполнил студент группы БПМИ-176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Шабалина А. В.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Научный руководитель: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Доцент: Факультет компьютерных наук / Базовая кафедра «Интеллектуальные технологии системного анализа и управления» ФИЦ «Информатика и управление» РАН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Панов А. И</a:t>
            </a: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371600" y="6467400"/>
            <a:ext cx="640008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Высшая школа экономики, Москва, 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www.hse.ru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8CA852D-5273-485C-93FC-6E64CF607CDF}" type="slidenum">
              <a:rPr b="0" lang="ru-RU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55600" y="6415200"/>
            <a:ext cx="41425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Высшая школа экономики, Москва, 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428840" y="428760"/>
            <a:ext cx="743220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Алгоритм DDPG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300800" y="22557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7300800" y="3967200"/>
            <a:ext cx="67392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7300800" y="55911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32E81C9-7AC9-49B2-8A8C-90358056C91E}" type="slidenum"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255600" y="6588720"/>
            <a:ext cx="86104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Шабалина А. В., БПМИ-176, программный проект, Обучение с подкреплением для манипулятора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6387120" y="4512240"/>
            <a:ext cx="2133000" cy="7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Среда Pendulum-v0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Google Shape;228;p23" descr=""/>
          <p:cNvPicPr/>
          <p:nvPr/>
        </p:nvPicPr>
        <p:blipFill>
          <a:blip r:embed="rId2"/>
          <a:srcRect l="7832" t="0" r="-7832" b="0"/>
          <a:stretch/>
        </p:blipFill>
        <p:spPr>
          <a:xfrm>
            <a:off x="6387120" y="2072520"/>
            <a:ext cx="1980360" cy="1980360"/>
          </a:xfrm>
          <a:prstGeom prst="rect">
            <a:avLst/>
          </a:prstGeom>
          <a:ln>
            <a:noFill/>
          </a:ln>
        </p:spPr>
      </p:pic>
      <p:sp>
        <p:nvSpPr>
          <p:cNvPr id="167" name="CustomShape 9"/>
          <p:cNvSpPr/>
          <p:nvPr/>
        </p:nvSpPr>
        <p:spPr>
          <a:xfrm>
            <a:off x="307080" y="4517640"/>
            <a:ext cx="4610520" cy="7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График среднего вознаграждения для DDPG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Google Shape;230;p23" descr=""/>
          <p:cNvPicPr/>
          <p:nvPr/>
        </p:nvPicPr>
        <p:blipFill>
          <a:blip r:embed="rId3"/>
          <a:stretch/>
        </p:blipFill>
        <p:spPr>
          <a:xfrm>
            <a:off x="646200" y="1859400"/>
            <a:ext cx="3752280" cy="2599560"/>
          </a:xfrm>
          <a:prstGeom prst="rect">
            <a:avLst/>
          </a:prstGeom>
          <a:ln>
            <a:noFill/>
          </a:ln>
        </p:spPr>
      </p:pic>
      <p:sp>
        <p:nvSpPr>
          <p:cNvPr id="169" name="CustomShape 10"/>
          <p:cNvSpPr/>
          <p:nvPr/>
        </p:nvSpPr>
        <p:spPr>
          <a:xfrm>
            <a:off x="411120" y="5437080"/>
            <a:ext cx="8299440" cy="7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Также в  DDPG используется policy gradient. Это помогает обучать среды с континуальным множеством состояний.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55600" y="6415200"/>
            <a:ext cx="41425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Высшая школа экономики, Москва, 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428840" y="428760"/>
            <a:ext cx="743220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Алгоритм PPO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7300800" y="22557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7300800" y="55911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8451360" y="6356520"/>
            <a:ext cx="469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9B65640-C95C-499F-9A02-1C21E4497C16}" type="slidenum"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255600" y="6588720"/>
            <a:ext cx="86104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Шабалина А. В., БПМИ-176, программный проект, Обучение с подкреплением для манипулятора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7"/>
          <p:cNvSpPr/>
          <p:nvPr/>
        </p:nvSpPr>
        <p:spPr>
          <a:xfrm>
            <a:off x="377280" y="1742040"/>
            <a:ext cx="8488440" cy="9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PPO алгоритм, также, как и DDPG алгоритм, использует policy gradient и Actor-Critic модель. В обновлении стратегии используется KL-divergence для  ограничения изменений.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Google Shape;243;p24" descr=""/>
          <p:cNvPicPr/>
          <p:nvPr/>
        </p:nvPicPr>
        <p:blipFill>
          <a:blip r:embed="rId2"/>
          <a:stretch/>
        </p:blipFill>
        <p:spPr>
          <a:xfrm>
            <a:off x="377280" y="3807000"/>
            <a:ext cx="6783480" cy="196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55600" y="6415200"/>
            <a:ext cx="41425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Высшая школа экономики, Москва, 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428840" y="428760"/>
            <a:ext cx="743220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Алгоритм PPO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300800" y="22557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7300800" y="55911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8451360" y="6356520"/>
            <a:ext cx="469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B62E969-A57A-46B8-BB8A-70C492CC5866}" type="slidenum"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255600" y="6588720"/>
            <a:ext cx="86104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Шабалина А. В., БПМИ-176, программный проект, Обучение с подкреплением для манипулятора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316440" y="4793040"/>
            <a:ext cx="848844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График среднего вознаграждения для PPO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Google Shape;255;p25" descr=""/>
          <p:cNvPicPr/>
          <p:nvPr/>
        </p:nvPicPr>
        <p:blipFill>
          <a:blip r:embed="rId2"/>
          <a:stretch/>
        </p:blipFill>
        <p:spPr>
          <a:xfrm>
            <a:off x="638280" y="1973160"/>
            <a:ext cx="7867080" cy="248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55600" y="6415200"/>
            <a:ext cx="41425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Высшая школа экономики, Москва, 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62920" y="428760"/>
            <a:ext cx="942084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ТЕХНОЛОГИИ И ИНСТРУМЕНТЫ РЕАЛИЗАЦИИ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300800" y="22557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7300800" y="55911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8451360" y="6356520"/>
            <a:ext cx="469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81FDD68-0089-4C84-829B-3C5AACFC8B9D}" type="slidenum"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255600" y="6588720"/>
            <a:ext cx="86104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Шабалина А. В., БПМИ-176, программный проект, Обучение с подкреплением для манипулятора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377280" y="1635480"/>
            <a:ext cx="848844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Для реализации алгоритмов были выбраны </a:t>
            </a:r>
            <a:r>
              <a:rPr b="1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Python</a:t>
            </a: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, библиотека </a:t>
            </a:r>
            <a:r>
              <a:rPr b="1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Gym OpenAI</a:t>
            </a: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и библиотека </a:t>
            </a:r>
            <a:r>
              <a:rPr b="1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Tensorflow</a:t>
            </a: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Google Shape;128;p16" descr=""/>
          <p:cNvPicPr/>
          <p:nvPr/>
        </p:nvPicPr>
        <p:blipFill>
          <a:blip r:embed="rId2"/>
          <a:stretch/>
        </p:blipFill>
        <p:spPr>
          <a:xfrm>
            <a:off x="5441760" y="2878560"/>
            <a:ext cx="3008880" cy="2507400"/>
          </a:xfrm>
          <a:prstGeom prst="rect">
            <a:avLst/>
          </a:prstGeom>
          <a:ln>
            <a:noFill/>
          </a:ln>
        </p:spPr>
      </p:pic>
      <p:pic>
        <p:nvPicPr>
          <p:cNvPr id="194" name="Google Shape;129;p16" descr=""/>
          <p:cNvPicPr/>
          <p:nvPr/>
        </p:nvPicPr>
        <p:blipFill>
          <a:blip r:embed="rId3"/>
          <a:stretch/>
        </p:blipFill>
        <p:spPr>
          <a:xfrm>
            <a:off x="643680" y="4458960"/>
            <a:ext cx="3618720" cy="1266120"/>
          </a:xfrm>
          <a:prstGeom prst="rect">
            <a:avLst/>
          </a:prstGeom>
          <a:ln>
            <a:noFill/>
          </a:ln>
        </p:spPr>
      </p:pic>
      <p:pic>
        <p:nvPicPr>
          <p:cNvPr id="195" name="Google Shape;130;p16" descr=""/>
          <p:cNvPicPr/>
          <p:nvPr/>
        </p:nvPicPr>
        <p:blipFill>
          <a:blip r:embed="rId4"/>
          <a:srcRect l="0" t="0" r="11779" b="0"/>
          <a:stretch/>
        </p:blipFill>
        <p:spPr>
          <a:xfrm>
            <a:off x="174600" y="2860560"/>
            <a:ext cx="3961800" cy="151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55600" y="6415200"/>
            <a:ext cx="41425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Высшая школа экономики, Москва, 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428840" y="428760"/>
            <a:ext cx="743220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Основные результаты работы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7300800" y="22557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7300800" y="55911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8451360" y="6356520"/>
            <a:ext cx="469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05F0948-0C1A-4762-B2A3-884B94445752}" type="slidenum"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255600" y="6588720"/>
            <a:ext cx="86104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Шабалина А. В., БПМИ-176, программный проект, Обучение с подкреплением для манипулятора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7"/>
          <p:cNvSpPr/>
          <p:nvPr/>
        </p:nvSpPr>
        <p:spPr>
          <a:xfrm>
            <a:off x="0" y="1440000"/>
            <a:ext cx="8488440" cy="38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8"/>
          <p:cNvSpPr/>
          <p:nvPr/>
        </p:nvSpPr>
        <p:spPr>
          <a:xfrm>
            <a:off x="82080" y="1706040"/>
            <a:ext cx="9205560" cy="34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Изучена теория по теме Reinforcement Learning.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Изучены и реализованы алгоритмы SARSA, Q-learning, DQN, DDPG, PPO.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255600" y="6415200"/>
            <a:ext cx="41425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Высшая школа экономики, Москва, 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1428840" y="428760"/>
            <a:ext cx="743220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Направления дальнейшей работы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7300800" y="22557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7300800" y="55911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8451360" y="6356520"/>
            <a:ext cx="469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411FC0C-3883-43D8-A144-369DC3AF8B55}" type="slidenum"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255600" y="6588720"/>
            <a:ext cx="86104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Шабалина А. В., БПМИ-176, программный проект, Обучение с подкреплением для манипулятора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7"/>
          <p:cNvSpPr/>
          <p:nvPr/>
        </p:nvSpPr>
        <p:spPr>
          <a:xfrm>
            <a:off x="316440" y="2050920"/>
            <a:ext cx="8488440" cy="332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В дальнейшем можно реализовать новые  алгоритмы, но уже  для модели робота в ROS и Gazebo, и подать заявку с таким доработанным проектом в Летнюю школу Российской ассоциации искусственного интеллекта, чтобы еще глубже изучить эту тему.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55600" y="6415200"/>
            <a:ext cx="41425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Высшая школа экономики, Москва, 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428840" y="428760"/>
            <a:ext cx="743220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СПИСОК ИСПОЛЬЗОВАННЫХ ИСТОЧНИКОВ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300800" y="22557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7300800" y="55911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8451360" y="6356520"/>
            <a:ext cx="469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11AC500-83D6-4FD4-B80D-3566D101BA3F}" type="slidenum"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 flipH="1">
            <a:off x="64800" y="1445400"/>
            <a:ext cx="8665920" cy="51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800280" indent="-342360">
              <a:lnSpc>
                <a:spcPct val="100000"/>
              </a:lnSpc>
              <a:buClr>
                <a:srgbClr val="000066"/>
              </a:buClr>
              <a:buFont typeface="Calibri"/>
              <a:buAutoNum type="arabicPeriod"/>
            </a:pPr>
            <a:r>
              <a:rPr b="0" lang="ru-RU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R. S. Sutton, A. G. Barto </a:t>
            </a:r>
            <a:r>
              <a:rPr b="0" i="1" lang="ru-RU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Reinforcement Learning: An Introduction </a:t>
            </a:r>
            <a:r>
              <a:rPr b="0" lang="ru-RU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/ R. S. Sutton, A. G. Barto. – 2-е издание. - The MIT Press Cambridge, Massachusetts London, England. – 548 c. – ISBN: 978-0-262-19398-6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0066"/>
              </a:buClr>
              <a:buFont typeface="Calibri"/>
              <a:buAutoNum type="arabicPeriod"/>
            </a:pPr>
            <a:r>
              <a:rPr b="0" i="1" lang="ru-RU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Deep RL Bootcamp </a:t>
            </a:r>
            <a:r>
              <a:rPr b="0" lang="ru-RU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[Электронный ресурс] / Режим доступа: </a:t>
            </a:r>
            <a:r>
              <a:rPr b="0" lang="ru-RU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  <a:hlinkClick r:id="rId2"/>
              </a:rPr>
              <a:t>https://sites.google.com/view/deep-rl-bootcamp/lectures</a:t>
            </a:r>
            <a:r>
              <a:rPr b="0" lang="ru-RU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, свободный. (дата обращения: 15.03.2019)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0066"/>
              </a:buClr>
              <a:buFont typeface="Calibri"/>
              <a:buAutoNum type="arabicPeriod"/>
            </a:pPr>
            <a:r>
              <a:rPr b="0" i="1" lang="ru-RU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Practical_RL </a:t>
            </a:r>
            <a:r>
              <a:rPr b="0" lang="ru-RU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[Электронный ресурс] Lectures about neural nets and deep learning  / Режим доступа: </a:t>
            </a:r>
            <a:r>
              <a:rPr b="0" lang="ru-RU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  <a:hlinkClick r:id="rId3"/>
              </a:rPr>
              <a:t>https://github.com/yandexdataschool/Practical_RL/tree/master/week4_%5Brecap%5D_deep_learning</a:t>
            </a:r>
            <a:r>
              <a:rPr b="0" lang="ru-RU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, свободный. (дата обращения: 10.12.2018)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0066"/>
              </a:buClr>
              <a:buFont typeface="Calibri"/>
              <a:buAutoNum type="arabicPeriod"/>
            </a:pPr>
            <a:r>
              <a:rPr b="0" i="1" lang="ru-RU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Playing Atari with Deep Reinforcement Learning </a:t>
            </a:r>
            <a:r>
              <a:rPr b="0" lang="ru-RU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/ Volodymyr Mnih, Koray Kavukcuoglu, David Silver, Alex Graves, Ioannis Antonoglou, Daan Wierstra, Martin Riedmiller // [Электронный ресурс] - Режим доступа: </a:t>
            </a:r>
            <a:r>
              <a:rPr b="0" lang="ru-RU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  <a:hlinkClick r:id="rId4"/>
              </a:rPr>
              <a:t>https://arxiv.org/pdf/1312.5602.pdf</a:t>
            </a:r>
            <a:r>
              <a:rPr b="0" lang="ru-RU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, свободный. (дата обращения: 02.02.2019)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0066"/>
              </a:buClr>
              <a:buFont typeface="Calibri"/>
              <a:buAutoNum type="arabicPeriod"/>
            </a:pPr>
            <a:r>
              <a:rPr b="0" i="1" lang="ru-RU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Continuous control with deep reinforcement learning </a:t>
            </a:r>
            <a:r>
              <a:rPr b="0" lang="ru-RU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/ Timothy P. Lillicrap, Jonathan J. Hunt, Alexander Pritzel, Nicolas Heess, Tom Erez, Yuval Tassa, David Silver, Daan Wierstra // [Электронный ресурс] - Режим доступа: </a:t>
            </a:r>
            <a:r>
              <a:rPr b="0" lang="ru-RU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  <a:hlinkClick r:id="rId5"/>
              </a:rPr>
              <a:t>https://arxiv.org/pdf/1509.02971.pdf</a:t>
            </a:r>
            <a:r>
              <a:rPr b="0" lang="ru-RU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, свободный. (дата обращения: 01.03.2019)</a:t>
            </a:r>
            <a:r>
              <a:rPr b="0" lang="ru-RU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	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0066"/>
              </a:buClr>
              <a:buFont typeface="Calibri"/>
              <a:buAutoNum type="arabicPeriod"/>
            </a:pPr>
            <a:r>
              <a:rPr b="0" i="1" lang="ru-RU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Proximal Policy Optimization Algorithms </a:t>
            </a:r>
            <a:r>
              <a:rPr b="0" lang="ru-RU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/ John Schulman, Filip Wolski, Prafulla Dhariwal, Alec Radford, Oleg Klimov // [Электронный ресурс] - Режим  доступа: </a:t>
            </a:r>
            <a:r>
              <a:rPr b="0" lang="ru-RU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  <a:hlinkClick r:id="rId6"/>
              </a:rPr>
              <a:t>https://arxiv.org/pdf/1707.06347.pdf</a:t>
            </a:r>
            <a:r>
              <a:rPr b="0" lang="ru-RU" sz="1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, свободный. (дата обращения: 12.03.2019)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255600" y="6588720"/>
            <a:ext cx="86104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Шабалина А. В., БПМИ-176, программный проект, Обучение с подкреплением для манипулятора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371600" y="4468680"/>
            <a:ext cx="6400080" cy="9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003f8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Шабалина Анастасия Владимировна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003f8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avshabalina@edu.hse.ru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003f8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Москва – 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8417880" y="6452640"/>
            <a:ext cx="64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2D73007-D885-42C5-B504-E37E1118391A}" type="slidenum"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55600" y="6415200"/>
            <a:ext cx="41425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Высшая школа экономики, Москва, 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428840" y="428760"/>
            <a:ext cx="689436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ОПИСАНИЕ ПРЕДМЕТНОЙ ОБЛАСТИ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7300800" y="22557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7300800" y="3967200"/>
            <a:ext cx="67392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7300800" y="55911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B3EB1FD-1CC2-4C86-ADBD-841666149ACF}" type="slidenum"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255600" y="6588720"/>
            <a:ext cx="86104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Шабалина А. В., БПМИ-176, программный проект, Обучение с подкреплением для манипулятора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457560" y="1512000"/>
            <a:ext cx="8408520" cy="54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ru-RU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Обучение с подкреплением</a:t>
            </a:r>
            <a:r>
              <a:rPr b="0" lang="ru-RU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- раздел машинного обучения, который основан на взаимодействии агента со средой. Агент имеет некоторое количество состояний, в которых он может находиться, и множество действий, которые он может совершить, находясь в каком-то состоянии. Также у агента есть функция вознаграждения. Он получает вознаграждение за каждое совершенное действие (размер вознаграждения зависит от действия и состояния, в котором находится агент). Главная цель агента - максимизация функции (суммы вознаграждений, который агент получит за весь эпизод).  Совершая различные действия,  агент таким образом взаимодействует со средой и обучается. Обучение  заключается в нахождении оптимальной стратегии, следуя которой агент получает наибольшее вознаграждение.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55600" y="6415200"/>
            <a:ext cx="41425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Высшая школа экономики, Москва, 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428840" y="428760"/>
            <a:ext cx="689436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ЦЕЛЬ И ЗАДАЧИ РАБОТЫ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300800" y="22557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7300800" y="3967200"/>
            <a:ext cx="67392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7300800" y="55911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222120" y="1479600"/>
            <a:ext cx="8738280" cy="41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Цель работы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Ознакомиться с «Reinforcement Learning», изучить различные алгоритмы из этого раздела и реализовать их (в том числе алгоритм PPO(Proximal Policy Optimization)).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Задачи работы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66"/>
              </a:buClr>
              <a:buFont typeface="Calibri"/>
              <a:buAutoNum type="arabicPeriod"/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Изучить теорию по теме «Reinforcement Learning» из различных источников.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66"/>
              </a:buClr>
              <a:buFont typeface="Calibri"/>
              <a:buAutoNum type="arabicPeriod"/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Изучение и реализация более легких алгоритмов, основанных на Q-tables (SARSA, Q-learning).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66"/>
              </a:buClr>
              <a:buFont typeface="Calibri"/>
              <a:buAutoNum type="arabicPeriod"/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Изучение и реализация алгоритма DQN.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66"/>
              </a:buClr>
              <a:buFont typeface="Calibri"/>
              <a:buAutoNum type="arabicPeriod"/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Изучение и реализация алгоритма DDPG.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66"/>
              </a:buClr>
              <a:buFont typeface="Calibri"/>
              <a:buAutoNum type="arabicPeriod"/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Изучение и реализация алгоритма PPO.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E302DED-964D-4B41-9CF4-96554A50206D}" type="slidenum"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255600" y="6588720"/>
            <a:ext cx="86104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Шабалина А. В., БПМИ-176, программный проект, Обучение с подкреплением для манипулятора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55600" y="6415200"/>
            <a:ext cx="41425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Высшая школа экономики, Москва, 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428840" y="428760"/>
            <a:ext cx="743220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Алгоритм SARSA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7300800" y="22557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7300800" y="3967200"/>
            <a:ext cx="67392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7300800" y="55911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9B0A7A5-4AB0-48A8-97E8-07891E9605DB}" type="slidenum"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222120" y="1479600"/>
            <a:ext cx="873828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8"/>
          <p:cNvSpPr/>
          <p:nvPr/>
        </p:nvSpPr>
        <p:spPr>
          <a:xfrm>
            <a:off x="255600" y="6588720"/>
            <a:ext cx="86104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Шабалина А. В., БПМИ-176, программный проект, Обучение с подкреплением для манипулятора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377280" y="1635480"/>
            <a:ext cx="8488440" cy="17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SARSA – это on-policy алгоритм, основанный на TD(temporal-difference) методе. Также он использует Q-таблицу, для хранения значений функции ценности Q(S,A).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В реализации я использовала </a:t>
            </a: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ε-greedy </a:t>
            </a: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стратегию, которая с вероятностью </a:t>
            </a: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</a:t>
            </a: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равна стратегии из Q-таблицы, и с вероятностью </a:t>
            </a: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– p </a:t>
            </a: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выбирает просто случайное действие из множества.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Google Shape;144;p17" descr=""/>
          <p:cNvPicPr/>
          <p:nvPr/>
        </p:nvPicPr>
        <p:blipFill>
          <a:blip r:embed="rId2"/>
          <a:stretch/>
        </p:blipFill>
        <p:spPr>
          <a:xfrm>
            <a:off x="377280" y="3711240"/>
            <a:ext cx="5214960" cy="234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55600" y="6415200"/>
            <a:ext cx="41425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Высшая школа экономики, Москва, 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428840" y="428760"/>
            <a:ext cx="743220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Алгоритм Q-Learning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7300800" y="22557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7300800" y="3967200"/>
            <a:ext cx="67392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7300800" y="55911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8C2CF2D-0212-4124-8DC3-C8ABD4A55264}" type="slidenum"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255600" y="6611400"/>
            <a:ext cx="86104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Шабалина А. В., БПМИ-176, программный проект, Обучение с подкреплением для манипулятора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Google Shape;156;p18" descr=""/>
          <p:cNvPicPr/>
          <p:nvPr/>
        </p:nvPicPr>
        <p:blipFill>
          <a:blip r:embed="rId2"/>
          <a:stretch/>
        </p:blipFill>
        <p:spPr>
          <a:xfrm>
            <a:off x="377280" y="3396600"/>
            <a:ext cx="6017760" cy="2563920"/>
          </a:xfrm>
          <a:prstGeom prst="rect">
            <a:avLst/>
          </a:prstGeom>
          <a:ln>
            <a:noFill/>
          </a:ln>
        </p:spPr>
      </p:pic>
      <p:sp>
        <p:nvSpPr>
          <p:cNvPr id="115" name="CustomShape 8"/>
          <p:cNvSpPr/>
          <p:nvPr/>
        </p:nvSpPr>
        <p:spPr>
          <a:xfrm>
            <a:off x="377280" y="1635480"/>
            <a:ext cx="848844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Q-Learning алгоритм также основан на Q-таблице и TD(temporal-difference) методе. Но в отличии от SARSA, он обновляет функцию ценности независимо от стратегии π (off-policy).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В реализации также была использована </a:t>
            </a: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ε-greedy </a:t>
            </a: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стратегия.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55600" y="6415200"/>
            <a:ext cx="41425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Высшая школа экономики, Москва, 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428840" y="428760"/>
            <a:ext cx="743220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Q-Learning и SARSA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7300800" y="22557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300800" y="3967200"/>
            <a:ext cx="67392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300800" y="55911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4A6E51A-40E7-4BDB-A7EE-786E1E6377DD}" type="slidenum"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255600" y="6611400"/>
            <a:ext cx="86104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Шабалина А. В., БПМИ-176, программный проект, Обучение с подкреплением для манипулятора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11520" y="5363640"/>
            <a:ext cx="909828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График сходимости функции ценности для алгоритмов SARSA и Q-learning.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Google Shape;170;p19" descr=""/>
          <p:cNvPicPr/>
          <p:nvPr/>
        </p:nvPicPr>
        <p:blipFill>
          <a:blip r:embed="rId2"/>
          <a:stretch/>
        </p:blipFill>
        <p:spPr>
          <a:xfrm>
            <a:off x="1961280" y="1712160"/>
            <a:ext cx="4874400" cy="302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55600" y="6415200"/>
            <a:ext cx="41425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Высшая школа экономики, Москва, 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428840" y="428760"/>
            <a:ext cx="743220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Алгоритм DQN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300800" y="22557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7300800" y="3967200"/>
            <a:ext cx="67392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7300800" y="55911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9DBE943-2078-4747-8741-14900EEDC251}" type="slidenum"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255600" y="6588720"/>
            <a:ext cx="86104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Шабалина А. В., БПМИ-176, программный проект, Обучение с подкреплением для манипулятора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377280" y="1393920"/>
            <a:ext cx="8488440" cy="20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DQN(Deep-Q-Network), как видно из названия, основан на Q-Learning алгоритме. Только вместо Q-таблицы, в нем используются нейронные сети. Также в DQN есть Replay Memory Buffer, который накапливает опыт для дальнейшего использования.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Для лучшего обучения, была добавлена target network, которая сохраняет веса обычной сети и обновляется через какой-то промежуток времени.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Google Shape;183;p20" descr=""/>
          <p:cNvPicPr/>
          <p:nvPr/>
        </p:nvPicPr>
        <p:blipFill>
          <a:blip r:embed="rId2"/>
          <a:stretch/>
        </p:blipFill>
        <p:spPr>
          <a:xfrm>
            <a:off x="377280" y="3429000"/>
            <a:ext cx="5434200" cy="279180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184;p20" descr=""/>
          <p:cNvPicPr/>
          <p:nvPr/>
        </p:nvPicPr>
        <p:blipFill>
          <a:blip r:embed="rId3"/>
          <a:stretch/>
        </p:blipFill>
        <p:spPr>
          <a:xfrm>
            <a:off x="6553080" y="3563280"/>
            <a:ext cx="1961280" cy="252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55600" y="6415200"/>
            <a:ext cx="41425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Высшая школа экономики, Москва, 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428840" y="428760"/>
            <a:ext cx="743220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Алгоритм DQN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7300800" y="22557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7300800" y="3967200"/>
            <a:ext cx="67392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7300800" y="55911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4AC9BD0-18B4-4B37-B9DB-F63BD6A2DF5E}" type="slidenum"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255600" y="6588720"/>
            <a:ext cx="86104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Шабалина А. В., БПМИ-176, программный проект, Обучение с подкреплением для манипулятора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8"/>
          <p:cNvSpPr/>
          <p:nvPr/>
        </p:nvSpPr>
        <p:spPr>
          <a:xfrm>
            <a:off x="5895360" y="5081040"/>
            <a:ext cx="2901960" cy="9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Возможный вариант архитектуры нейронной сети для DQN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Google Shape;197;p21" descr=""/>
          <p:cNvPicPr/>
          <p:nvPr/>
        </p:nvPicPr>
        <p:blipFill>
          <a:blip r:embed="rId2"/>
          <a:stretch/>
        </p:blipFill>
        <p:spPr>
          <a:xfrm>
            <a:off x="5110200" y="1501200"/>
            <a:ext cx="4380840" cy="3295080"/>
          </a:xfrm>
          <a:prstGeom prst="rect">
            <a:avLst/>
          </a:prstGeom>
          <a:ln>
            <a:noFill/>
          </a:ln>
        </p:spPr>
      </p:pic>
      <p:pic>
        <p:nvPicPr>
          <p:cNvPr id="144" name="Google Shape;198;p21" descr=""/>
          <p:cNvPicPr/>
          <p:nvPr/>
        </p:nvPicPr>
        <p:blipFill>
          <a:blip r:embed="rId3"/>
          <a:stretch/>
        </p:blipFill>
        <p:spPr>
          <a:xfrm>
            <a:off x="-33120" y="3967200"/>
            <a:ext cx="5733360" cy="1599480"/>
          </a:xfrm>
          <a:prstGeom prst="rect">
            <a:avLst/>
          </a:prstGeom>
          <a:ln>
            <a:noFill/>
          </a:ln>
        </p:spPr>
      </p:pic>
      <p:pic>
        <p:nvPicPr>
          <p:cNvPr id="145" name="Google Shape;199;p21" descr=""/>
          <p:cNvPicPr/>
          <p:nvPr/>
        </p:nvPicPr>
        <p:blipFill>
          <a:blip r:embed="rId4"/>
          <a:stretch/>
        </p:blipFill>
        <p:spPr>
          <a:xfrm>
            <a:off x="-33120" y="1558440"/>
            <a:ext cx="5733360" cy="1571040"/>
          </a:xfrm>
          <a:prstGeom prst="rect">
            <a:avLst/>
          </a:prstGeom>
          <a:ln>
            <a:noFill/>
          </a:ln>
        </p:spPr>
      </p:pic>
      <p:sp>
        <p:nvSpPr>
          <p:cNvPr id="146" name="CustomShape 9"/>
          <p:cNvSpPr/>
          <p:nvPr/>
        </p:nvSpPr>
        <p:spPr>
          <a:xfrm>
            <a:off x="173160" y="3211920"/>
            <a:ext cx="532044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График MSE для DQN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255600" y="5698800"/>
            <a:ext cx="532044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График среднего вознаграждения для DQN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55600" y="6415200"/>
            <a:ext cx="41425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Высшая школа экономики, Москва, 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428840" y="428760"/>
            <a:ext cx="743220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Алгоритм DDPG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7300800" y="22557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7300800" y="3967200"/>
            <a:ext cx="67392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7300800" y="5591160"/>
            <a:ext cx="673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фото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884A8A1-15D6-4AD2-ACF5-3BC268C5B592}" type="slidenum"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255600" y="6588720"/>
            <a:ext cx="86104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Шабалина А. В., БПМИ-176, программный проект, Обучение с подкреплением для манипулятора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ru-RU" sz="1200" spc="-1" strike="noStrike">
                <a:solidFill>
                  <a:srgbClr val="93b3d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377280" y="1635480"/>
            <a:ext cx="848844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В DDPG используется модель Actor-Critic, где Critic сообщает Actor, как он должен измениться, основываясь на значениях Value-функции. 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Google Shape;214;p22" descr=""/>
          <p:cNvPicPr/>
          <p:nvPr/>
        </p:nvPicPr>
        <p:blipFill>
          <a:blip r:embed="rId2"/>
          <a:stretch/>
        </p:blipFill>
        <p:spPr>
          <a:xfrm>
            <a:off x="377280" y="2455200"/>
            <a:ext cx="5180760" cy="3809160"/>
          </a:xfrm>
          <a:prstGeom prst="rect">
            <a:avLst/>
          </a:prstGeom>
          <a:ln>
            <a:noFill/>
          </a:ln>
        </p:spPr>
      </p:pic>
      <p:pic>
        <p:nvPicPr>
          <p:cNvPr id="157" name="Google Shape;215;p22" descr=""/>
          <p:cNvPicPr/>
          <p:nvPr/>
        </p:nvPicPr>
        <p:blipFill>
          <a:blip r:embed="rId3"/>
          <a:stretch/>
        </p:blipFill>
        <p:spPr>
          <a:xfrm>
            <a:off x="6067440" y="2969280"/>
            <a:ext cx="2618640" cy="246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2019-03-27T12:43:39Z</dcterms:modified>
  <cp:revision>2</cp:revision>
  <dc:subject/>
  <dc:title/>
</cp:coreProperties>
</file>